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60" r:id="rId1"/>
  </p:sldMasterIdLst>
  <p:notesMasterIdLst>
    <p:notesMasterId r:id="rId81"/>
  </p:notesMasterIdLst>
  <p:handoutMasterIdLst>
    <p:handoutMasterId r:id="rId82"/>
  </p:handoutMasterIdLst>
  <p:sldIdLst>
    <p:sldId id="334" r:id="rId2"/>
    <p:sldId id="528" r:id="rId3"/>
    <p:sldId id="468" r:id="rId4"/>
    <p:sldId id="470" r:id="rId5"/>
    <p:sldId id="754" r:id="rId6"/>
    <p:sldId id="531" r:id="rId7"/>
    <p:sldId id="539" r:id="rId8"/>
    <p:sldId id="532" r:id="rId9"/>
    <p:sldId id="533" r:id="rId10"/>
    <p:sldId id="534" r:id="rId11"/>
    <p:sldId id="535" r:id="rId12"/>
    <p:sldId id="536" r:id="rId13"/>
    <p:sldId id="537" r:id="rId14"/>
    <p:sldId id="436" r:id="rId15"/>
    <p:sldId id="445" r:id="rId16"/>
    <p:sldId id="446" r:id="rId17"/>
    <p:sldId id="778" r:id="rId18"/>
    <p:sldId id="452" r:id="rId19"/>
    <p:sldId id="467" r:id="rId20"/>
    <p:sldId id="584" r:id="rId21"/>
    <p:sldId id="475" r:id="rId22"/>
    <p:sldId id="474" r:id="rId23"/>
    <p:sldId id="517" r:id="rId24"/>
    <p:sldId id="765" r:id="rId25"/>
    <p:sldId id="513" r:id="rId26"/>
    <p:sldId id="527" r:id="rId27"/>
    <p:sldId id="444" r:id="rId28"/>
    <p:sldId id="568" r:id="rId29"/>
    <p:sldId id="447" r:id="rId30"/>
    <p:sldId id="573" r:id="rId31"/>
    <p:sldId id="574" r:id="rId32"/>
    <p:sldId id="575" r:id="rId33"/>
    <p:sldId id="561" r:id="rId34"/>
    <p:sldId id="772" r:id="rId35"/>
    <p:sldId id="774" r:id="rId36"/>
    <p:sldId id="775" r:id="rId37"/>
    <p:sldId id="567" r:id="rId38"/>
    <p:sldId id="664" r:id="rId39"/>
    <p:sldId id="776" r:id="rId40"/>
    <p:sldId id="545" r:id="rId41"/>
    <p:sldId id="587" r:id="rId42"/>
    <p:sldId id="590" r:id="rId43"/>
    <p:sldId id="591" r:id="rId44"/>
    <p:sldId id="593" r:id="rId45"/>
    <p:sldId id="594" r:id="rId46"/>
    <p:sldId id="595" r:id="rId47"/>
    <p:sldId id="621" r:id="rId48"/>
    <p:sldId id="626" r:id="rId49"/>
    <p:sldId id="627" r:id="rId50"/>
    <p:sldId id="630" r:id="rId51"/>
    <p:sldId id="629" r:id="rId52"/>
    <p:sldId id="631" r:id="rId53"/>
    <p:sldId id="632" r:id="rId54"/>
    <p:sldId id="633" r:id="rId55"/>
    <p:sldId id="647" r:id="rId56"/>
    <p:sldId id="768" r:id="rId57"/>
    <p:sldId id="678" r:id="rId58"/>
    <p:sldId id="680" r:id="rId59"/>
    <p:sldId id="679" r:id="rId60"/>
    <p:sldId id="681" r:id="rId61"/>
    <p:sldId id="682" r:id="rId62"/>
    <p:sldId id="683" r:id="rId63"/>
    <p:sldId id="684" r:id="rId64"/>
    <p:sldId id="685" r:id="rId65"/>
    <p:sldId id="686" r:id="rId66"/>
    <p:sldId id="643" r:id="rId67"/>
    <p:sldId id="755" r:id="rId68"/>
    <p:sldId id="699" r:id="rId69"/>
    <p:sldId id="705" r:id="rId70"/>
    <p:sldId id="734" r:id="rId71"/>
    <p:sldId id="779" r:id="rId72"/>
    <p:sldId id="481" r:id="rId73"/>
    <p:sldId id="559" r:id="rId74"/>
    <p:sldId id="546" r:id="rId75"/>
    <p:sldId id="547" r:id="rId76"/>
    <p:sldId id="548" r:id="rId77"/>
    <p:sldId id="555" r:id="rId78"/>
    <p:sldId id="581" r:id="rId79"/>
    <p:sldId id="419" r:id="rId80"/>
  </p:sldIdLst>
  <p:sldSz cx="9144000" cy="6858000" type="screen4x3"/>
  <p:notesSz cx="6400800" cy="8686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8FFD"/>
    <a:srgbClr val="ECEFF2"/>
    <a:srgbClr val="232323"/>
    <a:srgbClr val="D6D6D6"/>
    <a:srgbClr val="D5E0FF"/>
    <a:srgbClr val="E6E7E8"/>
    <a:srgbClr val="FFFF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769" autoAdjust="0"/>
    <p:restoredTop sz="96191" autoAdjust="0"/>
  </p:normalViewPr>
  <p:slideViewPr>
    <p:cSldViewPr>
      <p:cViewPr varScale="1">
        <p:scale>
          <a:sx n="59" d="100"/>
          <a:sy n="59" d="100"/>
        </p:scale>
        <p:origin x="720" y="44"/>
      </p:cViewPr>
      <p:guideLst>
        <p:guide orient="horz" pos="402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notesViewPr>
    <p:cSldViewPr showGuides="1">
      <p:cViewPr varScale="1">
        <p:scale>
          <a:sx n="156" d="100"/>
          <a:sy n="156" d="100"/>
        </p:scale>
        <p:origin x="1339" y="96"/>
      </p:cViewPr>
      <p:guideLst>
        <p:guide orient="horz" pos="2736"/>
        <p:guide pos="20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7956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>
        <p15:guide id="1" orient="horz" pos="2736" userDrawn="1">
          <p15:clr>
            <a:srgbClr val="F26B43"/>
          </p15:clr>
        </p15:guide>
        <p15:guide id="2" pos="2016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/>
          <a:lstStyle>
            <a:lvl1pPr algn="l">
              <a:defRPr sz="1100"/>
            </a:lvl1pPr>
          </a:lstStyle>
          <a:p>
            <a:r>
              <a:rPr lang="en-US"/>
              <a:t>Optické komunikace 2015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1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/>
          <a:lstStyle>
            <a:lvl1pPr algn="r">
              <a:defRPr sz="1100"/>
            </a:lvl1pPr>
          </a:lstStyle>
          <a:p>
            <a:fld id="{77A0101D-33E6-43A4-9DB1-7FC45A19FB7C}" type="datetimeFigureOut">
              <a:rPr lang="en-US" smtClean="0"/>
              <a:t>4/29/2025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652463"/>
            <a:ext cx="4340225" cy="3255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197" tIns="43099" rIns="86197" bIns="4309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</p:spPr>
        <p:txBody>
          <a:bodyPr vert="horz" lIns="86197" tIns="43099" rIns="86197" bIns="4309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250955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 anchor="b"/>
          <a:lstStyle>
            <a:lvl1pPr algn="l">
              <a:defRPr sz="1100"/>
            </a:lvl1pPr>
          </a:lstStyle>
          <a:p>
            <a:r>
              <a:rPr lang="en-US"/>
              <a:t>Karel Fliegel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8250955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 anchor="b"/>
          <a:lstStyle>
            <a:lvl1pPr algn="r">
              <a:defRPr sz="1100"/>
            </a:lvl1pPr>
          </a:lstStyle>
          <a:p>
            <a:fld id="{9C3C365C-856B-4E5F-9350-2C60C89F7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933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736" userDrawn="1">
          <p15:clr>
            <a:srgbClr val="F26B43"/>
          </p15:clr>
        </p15:guide>
        <p15:guide id="2" pos="201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586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39614" indent="-282514" algn="l" defTabSz="8586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39577" indent="-225376" algn="l" defTabSz="8586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596679" indent="-225376" algn="l" defTabSz="8586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3779" indent="-225376" algn="l" defTabSz="858652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0879" indent="-225376" defTabSz="8586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67981" indent="-225376" defTabSz="8586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5081" indent="-225376" defTabSz="8586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2183" indent="-225376" defTabSz="858652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cs-CZ" altLang="en-US" sz="1000">
                <a:solidFill>
                  <a:srgbClr val="1F497D"/>
                </a:solidFill>
              </a:rPr>
              <a:t>10.5.2007</a:t>
            </a:r>
          </a:p>
        </p:txBody>
      </p:sp>
      <p:sp>
        <p:nvSpPr>
          <p:cNvPr id="27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27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27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27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0288" y="654050"/>
            <a:ext cx="4340225" cy="3255963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4127501"/>
            <a:ext cx="5121275" cy="39068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cs-CZ"/>
              <a:t>Karel Fliegel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2B6F91-A5E5-4BE1-B331-62D97FC96D99}" type="slidenum">
              <a:rPr lang="cs-CZ" smtClean="0"/>
              <a:pPr>
                <a:defRPr/>
              </a:pPr>
              <a:t>66</a:t>
            </a:fld>
            <a:endParaRPr lang="cs-CZ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cs-CZ"/>
              <a:t>Optické komunikace 2015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30288" y="652463"/>
            <a:ext cx="4344987" cy="325755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4127500"/>
            <a:ext cx="5121275" cy="39068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cs-CZ" alt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cs-CZ"/>
              <a:t>Karel Fliegel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CCC04B-916B-42F2-ABB1-CDC399674F74}" type="slidenum">
              <a:rPr lang="cs-CZ" smtClean="0"/>
              <a:pPr>
                <a:defRPr/>
              </a:pPr>
              <a:t>67</a:t>
            </a:fld>
            <a:endParaRPr lang="cs-CZ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cs-CZ"/>
              <a:t>Optické komunikace 2015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 altLang="en-US"/>
          </a:p>
        </p:txBody>
      </p:sp>
      <p:sp>
        <p:nvSpPr>
          <p:cNvPr id="96260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87" indent="-285726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903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065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226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387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549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710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872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endParaRPr lang="en-US" altLang="en-US" sz="100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Karel Fliegel</a:t>
            </a:r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Optické komunikace 2015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32100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861883">
              <a:defRPr/>
            </a:pPr>
            <a:r>
              <a:rPr lang="cs-CZ"/>
              <a:t>Optics &amp; Photonics 2008</a:t>
            </a:r>
          </a:p>
        </p:txBody>
      </p:sp>
      <p:sp>
        <p:nvSpPr>
          <p:cNvPr id="132101" name="Date Placeholder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 defTabSz="861883">
              <a:defRPr/>
            </a:pPr>
            <a:r>
              <a:rPr lang="cs-CZ"/>
              <a:t>August 12, 2008</a:t>
            </a:r>
          </a:p>
        </p:txBody>
      </p:sp>
      <p:sp>
        <p:nvSpPr>
          <p:cNvPr id="132102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861883">
              <a:defRPr/>
            </a:pPr>
            <a:r>
              <a:rPr lang="cs-CZ"/>
              <a:t>Karel Fliegel 2008</a:t>
            </a:r>
          </a:p>
        </p:txBody>
      </p:sp>
      <p:sp>
        <p:nvSpPr>
          <p:cNvPr id="132103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861883">
              <a:defRPr/>
            </a:pPr>
            <a:fld id="{A5688C19-5044-44B8-B8E3-4DECFC3DB26C}" type="slidenum">
              <a:rPr lang="cs-CZ" smtClean="0"/>
              <a:pPr defTabSz="861883">
                <a:defRPr/>
              </a:pPr>
              <a:t>78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87" indent="-285726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903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065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226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387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549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710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872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cs-CZ" altLang="en-US" sz="1000"/>
              <a:t>Optics &amp; Photonics 2008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87" indent="-285726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903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065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226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387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549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710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872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cs-CZ" altLang="en-US" sz="1000"/>
              <a:t>August 12, 2008</a:t>
            </a:r>
          </a:p>
        </p:txBody>
      </p:sp>
      <p:sp>
        <p:nvSpPr>
          <p:cNvPr id="94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87" indent="-285726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903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065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226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387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549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710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872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cs-CZ" altLang="en-US" sz="1000"/>
              <a:t>Karel Fliegel 2008</a:t>
            </a:r>
          </a:p>
        </p:txBody>
      </p:sp>
      <p:sp>
        <p:nvSpPr>
          <p:cNvPr id="94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87" indent="-285726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903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065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226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387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549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710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872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DD3FD0F5-CDD3-4B2E-A84E-94B254A33EA6}" type="slidenum">
              <a:rPr lang="cs-CZ" altLang="en-US" sz="1000"/>
              <a:pPr algn="r" eaLnBrk="1" hangingPunct="1">
                <a:spcBef>
                  <a:spcPct val="0"/>
                </a:spcBef>
              </a:pPr>
              <a:t>5</a:t>
            </a:fld>
            <a:endParaRPr lang="cs-CZ" altLang="en-US" sz="1000"/>
          </a:p>
        </p:txBody>
      </p:sp>
      <p:sp>
        <p:nvSpPr>
          <p:cNvPr id="94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87" indent="-285726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903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065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226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387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549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710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872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cs-CZ" altLang="en-US" sz="1000"/>
              <a:t>Optics &amp; Photonics 2008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87" indent="-285726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903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065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226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387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549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710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872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r>
              <a:rPr lang="cs-CZ" altLang="en-US" sz="1000"/>
              <a:t>August 12, 2008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87" indent="-285726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903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065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226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387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549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710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872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cs-CZ" altLang="en-US" sz="1000"/>
              <a:t>Karel Fliegel 2008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887" indent="-285726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2903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065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226" indent="-228581" algn="l" defTabSz="861941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387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549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8710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5872" indent="-228581" defTabSz="861941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69480C8-CAFE-4B0E-B262-BAF85626E910}" type="slidenum">
              <a:rPr lang="cs-CZ" altLang="en-US" sz="1000"/>
              <a:pPr algn="r" eaLnBrk="1" hangingPunct="1">
                <a:spcBef>
                  <a:spcPct val="0"/>
                </a:spcBef>
              </a:pPr>
              <a:t>6</a:t>
            </a:fld>
            <a:endParaRPr lang="cs-CZ" altLang="en-US" sz="1000"/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53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53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53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53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288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527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1"/>
          <p:cNvSpPr>
            <a:spLocks noChangeArrowheads="1"/>
          </p:cNvSpPr>
          <p:nvPr userDrawn="1"/>
        </p:nvSpPr>
        <p:spPr bwMode="auto">
          <a:xfrm>
            <a:off x="720000" y="0"/>
            <a:ext cx="8424000" cy="720000"/>
          </a:xfrm>
          <a:prstGeom prst="rect">
            <a:avLst/>
          </a:prstGeom>
          <a:solidFill>
            <a:srgbClr val="618F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600" b="1">
                <a:solidFill>
                  <a:srgbClr val="D5E0FF"/>
                </a:solidFill>
                <a:latin typeface="Calibri" panose="020F0502020204030204" pitchFamily="34" charset="0"/>
              </a:rPr>
              <a:t>Audiovizuální technika</a:t>
            </a:r>
            <a:endParaRPr lang="en-US" altLang="en-US" sz="3600" b="1" dirty="0">
              <a:solidFill>
                <a:srgbClr val="D5E0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5"/>
          <p:cNvSpPr>
            <a:spLocks noChangeArrowheads="1"/>
          </p:cNvSpPr>
          <p:nvPr userDrawn="1"/>
        </p:nvSpPr>
        <p:spPr bwMode="auto">
          <a:xfrm>
            <a:off x="180000" y="6678000"/>
            <a:ext cx="2160000" cy="180000"/>
          </a:xfrm>
          <a:prstGeom prst="rect">
            <a:avLst/>
          </a:prstGeom>
          <a:solidFill>
            <a:srgbClr val="D5E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18000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0" dirty="0">
                <a:solidFill>
                  <a:srgbClr val="618FFD"/>
                </a:solidFill>
                <a:latin typeface="Calibri" panose="020F0502020204030204" pitchFamily="34" charset="0"/>
              </a:rPr>
              <a:t>m</a:t>
            </a:r>
            <a:r>
              <a:rPr lang="cs-CZ" altLang="en-US" sz="1100" b="0" dirty="0">
                <a:solidFill>
                  <a:srgbClr val="618FFD"/>
                </a:solidFill>
                <a:latin typeface="Calibri" panose="020F0502020204030204" pitchFamily="34" charset="0"/>
              </a:rPr>
              <a:t>mtg.fel.cvut.cz</a:t>
            </a:r>
            <a:endParaRPr lang="en-US" altLang="en-US" sz="1100" b="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35"/>
          <p:cNvSpPr>
            <a:spLocks noChangeArrowheads="1"/>
          </p:cNvSpPr>
          <p:nvPr userDrawn="1"/>
        </p:nvSpPr>
        <p:spPr bwMode="auto">
          <a:xfrm>
            <a:off x="2340000" y="6678000"/>
            <a:ext cx="5724000" cy="180000"/>
          </a:xfrm>
          <a:prstGeom prst="rect">
            <a:avLst/>
          </a:prstGeom>
          <a:solidFill>
            <a:srgbClr val="D5E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18000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cs-CZ" altLang="en-US" sz="1100" b="0" dirty="0">
                <a:solidFill>
                  <a:srgbClr val="618FFD"/>
                </a:solidFill>
                <a:latin typeface="Calibri" panose="020F0502020204030204" pitchFamily="34" charset="0"/>
              </a:rPr>
              <a:t>© </a:t>
            </a:r>
            <a:r>
              <a:rPr lang="cs-CZ" altLang="en-US" sz="1100" b="0" dirty="0" err="1">
                <a:solidFill>
                  <a:srgbClr val="618FFD"/>
                </a:solidFill>
                <a:latin typeface="Calibri" panose="020F0502020204030204" pitchFamily="34" charset="0"/>
              </a:rPr>
              <a:t>Multimedia</a:t>
            </a:r>
            <a:r>
              <a:rPr lang="cs-CZ" altLang="en-US" sz="1100" b="0" dirty="0">
                <a:solidFill>
                  <a:srgbClr val="618FFD"/>
                </a:solidFill>
                <a:latin typeface="Calibri" panose="020F0502020204030204" pitchFamily="34" charset="0"/>
              </a:rPr>
              <a:t> Technology Group</a:t>
            </a:r>
            <a:endParaRPr lang="en-US" altLang="en-US" sz="1100" b="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Box 56"/>
          <p:cNvSpPr txBox="1">
            <a:spLocks noChangeArrowheads="1"/>
          </p:cNvSpPr>
          <p:nvPr userDrawn="1"/>
        </p:nvSpPr>
        <p:spPr bwMode="auto">
          <a:xfrm>
            <a:off x="0" y="5225098"/>
            <a:ext cx="180000" cy="1632902"/>
          </a:xfrm>
          <a:prstGeom prst="rect">
            <a:avLst/>
          </a:prstGeom>
          <a:solidFill>
            <a:srgbClr val="618F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z="1400" b="1">
              <a:solidFill>
                <a:srgbClr val="D5E0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 Box 56"/>
          <p:cNvSpPr txBox="1">
            <a:spLocks noChangeArrowheads="1"/>
          </p:cNvSpPr>
          <p:nvPr userDrawn="1"/>
        </p:nvSpPr>
        <p:spPr bwMode="auto">
          <a:xfrm>
            <a:off x="2340000" y="5238000"/>
            <a:ext cx="6804000" cy="1440000"/>
          </a:xfrm>
          <a:prstGeom prst="rect">
            <a:avLst/>
          </a:prstGeom>
          <a:solidFill>
            <a:srgbClr val="D5E0FF"/>
          </a:solidFill>
          <a:ln>
            <a:noFill/>
          </a:ln>
        </p:spPr>
        <p:txBody>
          <a:bodyPr wrap="none" tIns="72000" bIns="0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77800" indent="0" eaLnBrk="1" fontAlgn="base" hangingPunct="1">
              <a:spcAft>
                <a:spcPct val="0"/>
              </a:spcAft>
              <a:defRPr/>
            </a:pPr>
            <a:r>
              <a:rPr lang="cs-CZ" sz="1300" b="0" dirty="0">
                <a:solidFill>
                  <a:srgbClr val="618FFD"/>
                </a:solidFill>
                <a:latin typeface="Calibri" panose="020F0502020204030204" pitchFamily="34" charset="0"/>
              </a:rPr>
              <a:t>České</a:t>
            </a:r>
            <a:r>
              <a:rPr lang="cs-CZ" sz="1300" b="0" baseline="0" dirty="0">
                <a:solidFill>
                  <a:srgbClr val="618FFD"/>
                </a:solidFill>
                <a:latin typeface="Calibri" panose="020F0502020204030204" pitchFamily="34" charset="0"/>
              </a:rPr>
              <a:t> vysoké učení technické</a:t>
            </a:r>
            <a:r>
              <a:rPr lang="en-US" sz="1300" b="0" baseline="0" dirty="0">
                <a:solidFill>
                  <a:srgbClr val="618FFD"/>
                </a:solidFill>
                <a:latin typeface="Calibri" panose="020F0502020204030204" pitchFamily="34" charset="0"/>
              </a:rPr>
              <a:t> v </a:t>
            </a:r>
            <a:r>
              <a:rPr lang="en-US" sz="1300" b="0" baseline="0" dirty="0" err="1">
                <a:solidFill>
                  <a:srgbClr val="618FFD"/>
                </a:solidFill>
                <a:latin typeface="Calibri" panose="020F0502020204030204" pitchFamily="34" charset="0"/>
              </a:rPr>
              <a:t>Praze</a:t>
            </a:r>
            <a:endParaRPr lang="en-US" sz="1300" b="0" dirty="0">
              <a:solidFill>
                <a:srgbClr val="618FFD"/>
              </a:solidFill>
              <a:latin typeface="Calibri" panose="020F0502020204030204" pitchFamily="34" charset="0"/>
            </a:endParaRPr>
          </a:p>
          <a:p>
            <a:pPr marL="177800" indent="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300" b="0" dirty="0">
                <a:solidFill>
                  <a:srgbClr val="618FFD"/>
                </a:solidFill>
                <a:latin typeface="Calibri" panose="020F0502020204030204" pitchFamily="34" charset="0"/>
              </a:rPr>
              <a:t>Fakulta elektrotechnická</a:t>
            </a:r>
            <a:endParaRPr lang="en-US" sz="1300" b="0" dirty="0">
              <a:solidFill>
                <a:srgbClr val="618FFD"/>
              </a:solidFill>
              <a:latin typeface="Calibri" panose="020F0502020204030204" pitchFamily="34" charset="0"/>
            </a:endParaRPr>
          </a:p>
          <a:p>
            <a:pPr marL="177800" indent="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300" b="0" dirty="0">
                <a:solidFill>
                  <a:srgbClr val="618FFD"/>
                </a:solidFill>
                <a:latin typeface="Calibri" panose="020F0502020204030204" pitchFamily="34" charset="0"/>
              </a:rPr>
              <a:t>Katedra </a:t>
            </a:r>
            <a:r>
              <a:rPr lang="cs-CZ" sz="1300" b="0" dirty="0" err="1">
                <a:solidFill>
                  <a:srgbClr val="618FFD"/>
                </a:solidFill>
                <a:latin typeface="Calibri" panose="020F0502020204030204" pitchFamily="34" charset="0"/>
              </a:rPr>
              <a:t>radioelektroniky</a:t>
            </a:r>
            <a:endParaRPr lang="en-US" sz="1300" b="0" dirty="0">
              <a:solidFill>
                <a:srgbClr val="618FFD"/>
              </a:solidFill>
              <a:latin typeface="Calibri" panose="020F0502020204030204" pitchFamily="34" charset="0"/>
            </a:endParaRPr>
          </a:p>
          <a:p>
            <a:pPr marL="177800" indent="0" eaLnBrk="1" fontAlgn="base" hangingPunct="1">
              <a:spcBef>
                <a:spcPts val="600"/>
              </a:spcBef>
              <a:spcAft>
                <a:spcPct val="0"/>
              </a:spcAft>
              <a:defRPr/>
            </a:pPr>
            <a:r>
              <a:rPr lang="en-US" sz="1300" b="0" dirty="0" err="1">
                <a:solidFill>
                  <a:srgbClr val="618FFD"/>
                </a:solidFill>
                <a:latin typeface="Calibri" panose="020F0502020204030204" pitchFamily="34" charset="0"/>
              </a:rPr>
              <a:t>Technická</a:t>
            </a:r>
            <a:r>
              <a:rPr lang="en-US" sz="1300" b="0" dirty="0">
                <a:solidFill>
                  <a:srgbClr val="618FFD"/>
                </a:solidFill>
                <a:latin typeface="Calibri" panose="020F0502020204030204" pitchFamily="34" charset="0"/>
              </a:rPr>
              <a:t> 2</a:t>
            </a:r>
            <a:endParaRPr lang="cs-CZ" sz="1300" b="0" dirty="0">
              <a:solidFill>
                <a:srgbClr val="618FFD"/>
              </a:solidFill>
              <a:latin typeface="Calibri" panose="020F0502020204030204" pitchFamily="34" charset="0"/>
            </a:endParaRPr>
          </a:p>
          <a:p>
            <a:pPr marL="177800" indent="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b="0" dirty="0">
                <a:solidFill>
                  <a:srgbClr val="618FFD"/>
                </a:solidFill>
                <a:latin typeface="Calibri" panose="020F0502020204030204" pitchFamily="34" charset="0"/>
              </a:rPr>
              <a:t>166 27 </a:t>
            </a:r>
            <a:r>
              <a:rPr lang="cs-CZ" sz="1300" b="0" dirty="0">
                <a:solidFill>
                  <a:srgbClr val="618FFD"/>
                </a:solidFill>
                <a:latin typeface="Calibri" panose="020F0502020204030204" pitchFamily="34" charset="0"/>
              </a:rPr>
              <a:t>Praha </a:t>
            </a:r>
            <a:r>
              <a:rPr lang="en-US" sz="1300" b="0" dirty="0">
                <a:solidFill>
                  <a:srgbClr val="618FFD"/>
                </a:solidFill>
                <a:latin typeface="Calibri" panose="020F0502020204030204" pitchFamily="34" charset="0"/>
              </a:rPr>
              <a:t>6</a:t>
            </a:r>
          </a:p>
          <a:p>
            <a:pPr marL="177800" indent="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300" b="0" dirty="0">
                <a:solidFill>
                  <a:srgbClr val="618FFD"/>
                </a:solidFill>
                <a:latin typeface="Calibri" panose="020F0502020204030204" pitchFamily="34" charset="0"/>
              </a:rPr>
              <a:t>Česká republika</a:t>
            </a:r>
            <a:endParaRPr lang="en-US" sz="1300" b="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56"/>
          <p:cNvSpPr txBox="1">
            <a:spLocks noChangeArrowheads="1"/>
          </p:cNvSpPr>
          <p:nvPr userDrawn="1"/>
        </p:nvSpPr>
        <p:spPr bwMode="auto">
          <a:xfrm>
            <a:off x="8064000" y="5225098"/>
            <a:ext cx="1080000" cy="1452902"/>
          </a:xfrm>
          <a:prstGeom prst="rect">
            <a:avLst/>
          </a:prstGeom>
          <a:solidFill>
            <a:srgbClr val="618F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100" b="0" dirty="0">
                <a:solidFill>
                  <a:srgbClr val="D5E0FF"/>
                </a:solidFill>
                <a:latin typeface="Calibri" panose="020F0502020204030204" pitchFamily="34" charset="0"/>
              </a:rPr>
              <a:t>5/</a:t>
            </a:r>
            <a:r>
              <a:rPr lang="en-GB" sz="1100" b="0" dirty="0">
                <a:solidFill>
                  <a:srgbClr val="D5E0FF"/>
                </a:solidFill>
                <a:latin typeface="Calibri" panose="020F0502020204030204" pitchFamily="34" charset="0"/>
              </a:rPr>
              <a:t>5</a:t>
            </a:r>
            <a:r>
              <a:rPr lang="cs-CZ" sz="1100" b="0" dirty="0">
                <a:solidFill>
                  <a:srgbClr val="D5E0FF"/>
                </a:solidFill>
                <a:latin typeface="Calibri" panose="020F0502020204030204" pitchFamily="34" charset="0"/>
              </a:rPr>
              <a:t>/20</a:t>
            </a:r>
            <a:r>
              <a:rPr lang="en-US" sz="1100" b="0" dirty="0">
                <a:solidFill>
                  <a:srgbClr val="D5E0FF"/>
                </a:solidFill>
                <a:latin typeface="Calibri" panose="020F0502020204030204" pitchFamily="34" charset="0"/>
              </a:rPr>
              <a:t>2</a:t>
            </a:r>
            <a:r>
              <a:rPr lang="cs-CZ" sz="1100" b="0" dirty="0">
                <a:solidFill>
                  <a:srgbClr val="D5E0FF"/>
                </a:solidFill>
                <a:latin typeface="Calibri" panose="020F0502020204030204" pitchFamily="34" charset="0"/>
              </a:rPr>
              <a:t>5</a:t>
            </a:r>
          </a:p>
        </p:txBody>
      </p:sp>
      <p:sp>
        <p:nvSpPr>
          <p:cNvPr id="9" name="Text Box 56"/>
          <p:cNvSpPr txBox="1">
            <a:spLocks noChangeArrowheads="1"/>
          </p:cNvSpPr>
          <p:nvPr userDrawn="1"/>
        </p:nvSpPr>
        <p:spPr bwMode="auto">
          <a:xfrm>
            <a:off x="8064000" y="6678000"/>
            <a:ext cx="1080000" cy="180000"/>
          </a:xfrm>
          <a:prstGeom prst="rect">
            <a:avLst/>
          </a:prstGeom>
          <a:solidFill>
            <a:srgbClr val="618F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18000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cs-CZ" sz="1100" b="0" dirty="0">
                <a:solidFill>
                  <a:srgbClr val="D5E0FF"/>
                </a:solidFill>
                <a:latin typeface="Calibri" panose="020F0502020204030204" pitchFamily="34" charset="0"/>
              </a:rPr>
              <a:t>v0.7</a:t>
            </a:r>
            <a:r>
              <a:rPr lang="en-GB" sz="1100" b="0" dirty="0">
                <a:solidFill>
                  <a:srgbClr val="D5E0FF"/>
                </a:solidFill>
                <a:latin typeface="Calibri" panose="020F0502020204030204" pitchFamily="34" charset="0"/>
              </a:rPr>
              <a:t>0</a:t>
            </a:r>
            <a:endParaRPr lang="en-US" sz="1100" b="0" dirty="0">
              <a:solidFill>
                <a:srgbClr val="D5E0FF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104"/>
          <p:cNvSpPr>
            <a:spLocks noChangeArrowheads="1"/>
          </p:cNvSpPr>
          <p:nvPr userDrawn="1"/>
        </p:nvSpPr>
        <p:spPr bwMode="auto">
          <a:xfrm flipH="1">
            <a:off x="8962413" y="723889"/>
            <a:ext cx="180000" cy="4514110"/>
          </a:xfrm>
          <a:prstGeom prst="rect">
            <a:avLst/>
          </a:prstGeom>
          <a:solidFill>
            <a:srgbClr val="D5E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le 103"/>
          <p:cNvSpPr>
            <a:spLocks noChangeArrowheads="1"/>
          </p:cNvSpPr>
          <p:nvPr userDrawn="1"/>
        </p:nvSpPr>
        <p:spPr bwMode="auto">
          <a:xfrm flipH="1">
            <a:off x="0" y="723888"/>
            <a:ext cx="180000" cy="4514111"/>
          </a:xfrm>
          <a:prstGeom prst="rect">
            <a:avLst/>
          </a:prstGeom>
          <a:solidFill>
            <a:srgbClr val="D5E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vert="eaVert" wrap="none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cs-CZ" altLang="en-US" sz="1100" b="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Line 27"/>
          <p:cNvSpPr>
            <a:spLocks noChangeShapeType="1"/>
          </p:cNvSpPr>
          <p:nvPr userDrawn="1"/>
        </p:nvSpPr>
        <p:spPr bwMode="auto">
          <a:xfrm>
            <a:off x="0" y="5234622"/>
            <a:ext cx="9142413" cy="0"/>
          </a:xfrm>
          <a:prstGeom prst="line">
            <a:avLst/>
          </a:prstGeom>
          <a:noFill/>
          <a:ln w="25400">
            <a:solidFill>
              <a:srgbClr val="618FF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83"/>
          <p:cNvSpPr>
            <a:spLocks noChangeArrowheads="1"/>
          </p:cNvSpPr>
          <p:nvPr userDrawn="1"/>
        </p:nvSpPr>
        <p:spPr bwMode="auto">
          <a:xfrm>
            <a:off x="0" y="0"/>
            <a:ext cx="720000" cy="720000"/>
          </a:xfrm>
          <a:prstGeom prst="rect">
            <a:avLst/>
          </a:prstGeom>
          <a:solidFill>
            <a:srgbClr val="D5E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Line 84"/>
          <p:cNvSpPr>
            <a:spLocks noChangeShapeType="1"/>
          </p:cNvSpPr>
          <p:nvPr userDrawn="1"/>
        </p:nvSpPr>
        <p:spPr bwMode="auto">
          <a:xfrm>
            <a:off x="720000" y="723889"/>
            <a:ext cx="8424000" cy="0"/>
          </a:xfrm>
          <a:prstGeom prst="line">
            <a:avLst/>
          </a:prstGeom>
          <a:noFill/>
          <a:ln w="25400">
            <a:solidFill>
              <a:srgbClr val="D5E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Line 85"/>
          <p:cNvSpPr>
            <a:spLocks noChangeShapeType="1"/>
          </p:cNvSpPr>
          <p:nvPr userDrawn="1"/>
        </p:nvSpPr>
        <p:spPr bwMode="auto">
          <a:xfrm>
            <a:off x="0" y="723889"/>
            <a:ext cx="720000" cy="0"/>
          </a:xfrm>
          <a:prstGeom prst="line">
            <a:avLst/>
          </a:prstGeom>
          <a:noFill/>
          <a:ln w="25400">
            <a:solidFill>
              <a:srgbClr val="618FF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Line 40"/>
          <p:cNvSpPr>
            <a:spLocks noChangeShapeType="1"/>
          </p:cNvSpPr>
          <p:nvPr userDrawn="1"/>
        </p:nvSpPr>
        <p:spPr bwMode="auto">
          <a:xfrm>
            <a:off x="8064000" y="6678000"/>
            <a:ext cx="1080000" cy="0"/>
          </a:xfrm>
          <a:prstGeom prst="line">
            <a:avLst/>
          </a:prstGeom>
          <a:noFill/>
          <a:ln w="25400">
            <a:solidFill>
              <a:srgbClr val="D5E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Line 41"/>
          <p:cNvSpPr>
            <a:spLocks noChangeShapeType="1"/>
          </p:cNvSpPr>
          <p:nvPr userDrawn="1"/>
        </p:nvSpPr>
        <p:spPr bwMode="auto">
          <a:xfrm>
            <a:off x="180000" y="6678000"/>
            <a:ext cx="7884000" cy="0"/>
          </a:xfrm>
          <a:prstGeom prst="line">
            <a:avLst/>
          </a:prstGeom>
          <a:noFill/>
          <a:ln w="25400">
            <a:solidFill>
              <a:srgbClr val="618FF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Freeform 44"/>
          <p:cNvSpPr>
            <a:spLocks noChangeAspect="1" noEditPoints="1"/>
          </p:cNvSpPr>
          <p:nvPr userDrawn="1"/>
        </p:nvSpPr>
        <p:spPr bwMode="auto">
          <a:xfrm>
            <a:off x="6228184" y="5294396"/>
            <a:ext cx="1662454" cy="1260000"/>
          </a:xfrm>
          <a:custGeom>
            <a:avLst/>
            <a:gdLst>
              <a:gd name="T0" fmla="*/ 2147483647 w 8751"/>
              <a:gd name="T1" fmla="*/ 2147483647 h 6649"/>
              <a:gd name="T2" fmla="*/ 2147483647 w 8751"/>
              <a:gd name="T3" fmla="*/ 2147483647 h 6649"/>
              <a:gd name="T4" fmla="*/ 2147483647 w 8751"/>
              <a:gd name="T5" fmla="*/ 2147483647 h 6649"/>
              <a:gd name="T6" fmla="*/ 2147483647 w 8751"/>
              <a:gd name="T7" fmla="*/ 2147483647 h 6649"/>
              <a:gd name="T8" fmla="*/ 2147483647 w 8751"/>
              <a:gd name="T9" fmla="*/ 2147483647 h 6649"/>
              <a:gd name="T10" fmla="*/ 2147483647 w 8751"/>
              <a:gd name="T11" fmla="*/ 2147483647 h 6649"/>
              <a:gd name="T12" fmla="*/ 2147483647 w 8751"/>
              <a:gd name="T13" fmla="*/ 2147483647 h 6649"/>
              <a:gd name="T14" fmla="*/ 2147483647 w 8751"/>
              <a:gd name="T15" fmla="*/ 2147483647 h 6649"/>
              <a:gd name="T16" fmla="*/ 2147483647 w 8751"/>
              <a:gd name="T17" fmla="*/ 2147483647 h 6649"/>
              <a:gd name="T18" fmla="*/ 2147483647 w 8751"/>
              <a:gd name="T19" fmla="*/ 2147483647 h 6649"/>
              <a:gd name="T20" fmla="*/ 2147483647 w 8751"/>
              <a:gd name="T21" fmla="*/ 2147483647 h 6649"/>
              <a:gd name="T22" fmla="*/ 2147483647 w 8751"/>
              <a:gd name="T23" fmla="*/ 2147483647 h 6649"/>
              <a:gd name="T24" fmla="*/ 2147483647 w 8751"/>
              <a:gd name="T25" fmla="*/ 2147483647 h 6649"/>
              <a:gd name="T26" fmla="*/ 2147483647 w 8751"/>
              <a:gd name="T27" fmla="*/ 2147483647 h 6649"/>
              <a:gd name="T28" fmla="*/ 2147483647 w 8751"/>
              <a:gd name="T29" fmla="*/ 2147483647 h 6649"/>
              <a:gd name="T30" fmla="*/ 2147483647 w 8751"/>
              <a:gd name="T31" fmla="*/ 2147483647 h 6649"/>
              <a:gd name="T32" fmla="*/ 2147483647 w 8751"/>
              <a:gd name="T33" fmla="*/ 2147483647 h 6649"/>
              <a:gd name="T34" fmla="*/ 2147483647 w 8751"/>
              <a:gd name="T35" fmla="*/ 2147483647 h 6649"/>
              <a:gd name="T36" fmla="*/ 2147483647 w 8751"/>
              <a:gd name="T37" fmla="*/ 2147483647 h 6649"/>
              <a:gd name="T38" fmla="*/ 2147483647 w 8751"/>
              <a:gd name="T39" fmla="*/ 2147483647 h 6649"/>
              <a:gd name="T40" fmla="*/ 2147483647 w 8751"/>
              <a:gd name="T41" fmla="*/ 2147483647 h 6649"/>
              <a:gd name="T42" fmla="*/ 2147483647 w 8751"/>
              <a:gd name="T43" fmla="*/ 2147483647 h 6649"/>
              <a:gd name="T44" fmla="*/ 2147483647 w 8751"/>
              <a:gd name="T45" fmla="*/ 2147483647 h 6649"/>
              <a:gd name="T46" fmla="*/ 2147483647 w 8751"/>
              <a:gd name="T47" fmla="*/ 2147483647 h 6649"/>
              <a:gd name="T48" fmla="*/ 2147483647 w 8751"/>
              <a:gd name="T49" fmla="*/ 2147483647 h 6649"/>
              <a:gd name="T50" fmla="*/ 2147483647 w 8751"/>
              <a:gd name="T51" fmla="*/ 2147483647 h 6649"/>
              <a:gd name="T52" fmla="*/ 2147483647 w 8751"/>
              <a:gd name="T53" fmla="*/ 2147483647 h 6649"/>
              <a:gd name="T54" fmla="*/ 2147483647 w 8751"/>
              <a:gd name="T55" fmla="*/ 2147483647 h 6649"/>
              <a:gd name="T56" fmla="*/ 2147483647 w 8751"/>
              <a:gd name="T57" fmla="*/ 2147483647 h 6649"/>
              <a:gd name="T58" fmla="*/ 2147483647 w 8751"/>
              <a:gd name="T59" fmla="*/ 2147483647 h 6649"/>
              <a:gd name="T60" fmla="*/ 2147483647 w 8751"/>
              <a:gd name="T61" fmla="*/ 2147483647 h 6649"/>
              <a:gd name="T62" fmla="*/ 2147483647 w 8751"/>
              <a:gd name="T63" fmla="*/ 2147483647 h 6649"/>
              <a:gd name="T64" fmla="*/ 2147483647 w 8751"/>
              <a:gd name="T65" fmla="*/ 2147483647 h 6649"/>
              <a:gd name="T66" fmla="*/ 2147483647 w 8751"/>
              <a:gd name="T67" fmla="*/ 2147483647 h 6649"/>
              <a:gd name="T68" fmla="*/ 2147483647 w 8751"/>
              <a:gd name="T69" fmla="*/ 2147483647 h 6649"/>
              <a:gd name="T70" fmla="*/ 2147483647 w 8751"/>
              <a:gd name="T71" fmla="*/ 2147483647 h 6649"/>
              <a:gd name="T72" fmla="*/ 2147483647 w 8751"/>
              <a:gd name="T73" fmla="*/ 2147483647 h 6649"/>
              <a:gd name="T74" fmla="*/ 2147483647 w 8751"/>
              <a:gd name="T75" fmla="*/ 2147483647 h 6649"/>
              <a:gd name="T76" fmla="*/ 2147483647 w 8751"/>
              <a:gd name="T77" fmla="*/ 2147483647 h 6649"/>
              <a:gd name="T78" fmla="*/ 2147483647 w 8751"/>
              <a:gd name="T79" fmla="*/ 2147483647 h 6649"/>
              <a:gd name="T80" fmla="*/ 2147483647 w 8751"/>
              <a:gd name="T81" fmla="*/ 2147483647 h 6649"/>
              <a:gd name="T82" fmla="*/ 2147483647 w 8751"/>
              <a:gd name="T83" fmla="*/ 2147483647 h 6649"/>
              <a:gd name="T84" fmla="*/ 2147483647 w 8751"/>
              <a:gd name="T85" fmla="*/ 2147483647 h 6649"/>
              <a:gd name="T86" fmla="*/ 2147483647 w 8751"/>
              <a:gd name="T87" fmla="*/ 2147483647 h 6649"/>
              <a:gd name="T88" fmla="*/ 2147483647 w 8751"/>
              <a:gd name="T89" fmla="*/ 2147483647 h 6649"/>
              <a:gd name="T90" fmla="*/ 2147483647 w 8751"/>
              <a:gd name="T91" fmla="*/ 2147483647 h 6649"/>
              <a:gd name="T92" fmla="*/ 2147483647 w 8751"/>
              <a:gd name="T93" fmla="*/ 2147483647 h 6649"/>
              <a:gd name="T94" fmla="*/ 2147483647 w 8751"/>
              <a:gd name="T95" fmla="*/ 2147483647 h 6649"/>
              <a:gd name="T96" fmla="*/ 2147483647 w 8751"/>
              <a:gd name="T97" fmla="*/ 2147483647 h 6649"/>
              <a:gd name="T98" fmla="*/ 2147483647 w 8751"/>
              <a:gd name="T99" fmla="*/ 2147483647 h 6649"/>
              <a:gd name="T100" fmla="*/ 2147483647 w 8751"/>
              <a:gd name="T101" fmla="*/ 2147483647 h 6649"/>
              <a:gd name="T102" fmla="*/ 2147483647 w 8751"/>
              <a:gd name="T103" fmla="*/ 2147483647 h 6649"/>
              <a:gd name="T104" fmla="*/ 2147483647 w 8751"/>
              <a:gd name="T105" fmla="*/ 2147483647 h 6649"/>
              <a:gd name="T106" fmla="*/ 2147483647 w 8751"/>
              <a:gd name="T107" fmla="*/ 2147483647 h 6649"/>
              <a:gd name="T108" fmla="*/ 2147483647 w 8751"/>
              <a:gd name="T109" fmla="*/ 2147483647 h 6649"/>
              <a:gd name="T110" fmla="*/ 2147483647 w 8751"/>
              <a:gd name="T111" fmla="*/ 2147483647 h 6649"/>
              <a:gd name="T112" fmla="*/ 2147483647 w 8751"/>
              <a:gd name="T113" fmla="*/ 2147483647 h 6649"/>
              <a:gd name="T114" fmla="*/ 2147483647 w 8751"/>
              <a:gd name="T115" fmla="*/ 2147483647 h 6649"/>
              <a:gd name="T116" fmla="*/ 2147483647 w 8751"/>
              <a:gd name="T117" fmla="*/ 2147483647 h 6649"/>
              <a:gd name="T118" fmla="*/ 2147483647 w 8751"/>
              <a:gd name="T119" fmla="*/ 2147483647 h 6649"/>
              <a:gd name="T120" fmla="*/ 2147483647 w 8751"/>
              <a:gd name="T121" fmla="*/ 2147483647 h 6649"/>
              <a:gd name="T122" fmla="*/ 2147483647 w 8751"/>
              <a:gd name="T123" fmla="*/ 2147483647 h 6649"/>
              <a:gd name="T124" fmla="*/ 2147483647 w 8751"/>
              <a:gd name="T125" fmla="*/ 2147483647 h 664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751" h="6649">
                <a:moveTo>
                  <a:pt x="7532" y="2049"/>
                </a:moveTo>
                <a:lnTo>
                  <a:pt x="7885" y="1752"/>
                </a:lnTo>
                <a:lnTo>
                  <a:pt x="7936" y="1795"/>
                </a:lnTo>
                <a:lnTo>
                  <a:pt x="7988" y="1841"/>
                </a:lnTo>
                <a:lnTo>
                  <a:pt x="8041" y="1886"/>
                </a:lnTo>
                <a:lnTo>
                  <a:pt x="8093" y="1932"/>
                </a:lnTo>
                <a:lnTo>
                  <a:pt x="8145" y="1980"/>
                </a:lnTo>
                <a:lnTo>
                  <a:pt x="8195" y="2029"/>
                </a:lnTo>
                <a:lnTo>
                  <a:pt x="8219" y="2054"/>
                </a:lnTo>
                <a:lnTo>
                  <a:pt x="8243" y="2079"/>
                </a:lnTo>
                <a:lnTo>
                  <a:pt x="8266" y="2105"/>
                </a:lnTo>
                <a:lnTo>
                  <a:pt x="8289" y="2131"/>
                </a:lnTo>
                <a:lnTo>
                  <a:pt x="8311" y="2158"/>
                </a:lnTo>
                <a:lnTo>
                  <a:pt x="8331" y="2183"/>
                </a:lnTo>
                <a:lnTo>
                  <a:pt x="8351" y="2211"/>
                </a:lnTo>
                <a:lnTo>
                  <a:pt x="8369" y="2239"/>
                </a:lnTo>
                <a:lnTo>
                  <a:pt x="8387" y="2268"/>
                </a:lnTo>
                <a:lnTo>
                  <a:pt x="8403" y="2298"/>
                </a:lnTo>
                <a:lnTo>
                  <a:pt x="8418" y="2327"/>
                </a:lnTo>
                <a:lnTo>
                  <a:pt x="8431" y="2357"/>
                </a:lnTo>
                <a:lnTo>
                  <a:pt x="8444" y="2388"/>
                </a:lnTo>
                <a:lnTo>
                  <a:pt x="8454" y="2420"/>
                </a:lnTo>
                <a:lnTo>
                  <a:pt x="8463" y="2451"/>
                </a:lnTo>
                <a:lnTo>
                  <a:pt x="8469" y="2484"/>
                </a:lnTo>
                <a:lnTo>
                  <a:pt x="8476" y="2517"/>
                </a:lnTo>
                <a:lnTo>
                  <a:pt x="8479" y="2552"/>
                </a:lnTo>
                <a:lnTo>
                  <a:pt x="8481" y="2587"/>
                </a:lnTo>
                <a:lnTo>
                  <a:pt x="8481" y="2623"/>
                </a:lnTo>
                <a:lnTo>
                  <a:pt x="8478" y="2658"/>
                </a:lnTo>
                <a:lnTo>
                  <a:pt x="8474" y="2691"/>
                </a:lnTo>
                <a:lnTo>
                  <a:pt x="8469" y="2724"/>
                </a:lnTo>
                <a:lnTo>
                  <a:pt x="8464" y="2756"/>
                </a:lnTo>
                <a:lnTo>
                  <a:pt x="8457" y="2786"/>
                </a:lnTo>
                <a:lnTo>
                  <a:pt x="8448" y="2816"/>
                </a:lnTo>
                <a:lnTo>
                  <a:pt x="8437" y="2842"/>
                </a:lnTo>
                <a:lnTo>
                  <a:pt x="8426" y="2869"/>
                </a:lnTo>
                <a:lnTo>
                  <a:pt x="8413" y="2894"/>
                </a:lnTo>
                <a:lnTo>
                  <a:pt x="8399" y="2919"/>
                </a:lnTo>
                <a:lnTo>
                  <a:pt x="8385" y="2943"/>
                </a:lnTo>
                <a:lnTo>
                  <a:pt x="8369" y="2964"/>
                </a:lnTo>
                <a:lnTo>
                  <a:pt x="8352" y="2985"/>
                </a:lnTo>
                <a:lnTo>
                  <a:pt x="8335" y="3005"/>
                </a:lnTo>
                <a:lnTo>
                  <a:pt x="8316" y="3023"/>
                </a:lnTo>
                <a:lnTo>
                  <a:pt x="8295" y="3040"/>
                </a:lnTo>
                <a:lnTo>
                  <a:pt x="8275" y="3057"/>
                </a:lnTo>
                <a:lnTo>
                  <a:pt x="8253" y="3071"/>
                </a:lnTo>
                <a:lnTo>
                  <a:pt x="8231" y="3085"/>
                </a:lnTo>
                <a:lnTo>
                  <a:pt x="8208" y="3099"/>
                </a:lnTo>
                <a:lnTo>
                  <a:pt x="8184" y="3110"/>
                </a:lnTo>
                <a:lnTo>
                  <a:pt x="8159" y="3122"/>
                </a:lnTo>
                <a:lnTo>
                  <a:pt x="8134" y="3132"/>
                </a:lnTo>
                <a:lnTo>
                  <a:pt x="8107" y="3141"/>
                </a:lnTo>
                <a:lnTo>
                  <a:pt x="8081" y="3148"/>
                </a:lnTo>
                <a:lnTo>
                  <a:pt x="8054" y="3156"/>
                </a:lnTo>
                <a:lnTo>
                  <a:pt x="8026" y="3162"/>
                </a:lnTo>
                <a:lnTo>
                  <a:pt x="7998" y="3167"/>
                </a:lnTo>
                <a:lnTo>
                  <a:pt x="7969" y="3172"/>
                </a:lnTo>
                <a:lnTo>
                  <a:pt x="7940" y="3175"/>
                </a:lnTo>
                <a:lnTo>
                  <a:pt x="7911" y="3178"/>
                </a:lnTo>
                <a:lnTo>
                  <a:pt x="7880" y="3180"/>
                </a:lnTo>
                <a:lnTo>
                  <a:pt x="7847" y="3180"/>
                </a:lnTo>
                <a:lnTo>
                  <a:pt x="7813" y="3179"/>
                </a:lnTo>
                <a:lnTo>
                  <a:pt x="7780" y="3176"/>
                </a:lnTo>
                <a:lnTo>
                  <a:pt x="7747" y="3172"/>
                </a:lnTo>
                <a:lnTo>
                  <a:pt x="7716" y="3167"/>
                </a:lnTo>
                <a:lnTo>
                  <a:pt x="7685" y="3161"/>
                </a:lnTo>
                <a:lnTo>
                  <a:pt x="7655" y="3153"/>
                </a:lnTo>
                <a:lnTo>
                  <a:pt x="7625" y="3145"/>
                </a:lnTo>
                <a:lnTo>
                  <a:pt x="7596" y="3134"/>
                </a:lnTo>
                <a:lnTo>
                  <a:pt x="7568" y="3122"/>
                </a:lnTo>
                <a:lnTo>
                  <a:pt x="7542" y="3109"/>
                </a:lnTo>
                <a:lnTo>
                  <a:pt x="7516" y="3095"/>
                </a:lnTo>
                <a:lnTo>
                  <a:pt x="7490" y="3080"/>
                </a:lnTo>
                <a:lnTo>
                  <a:pt x="7466" y="3063"/>
                </a:lnTo>
                <a:lnTo>
                  <a:pt x="7442" y="3045"/>
                </a:lnTo>
                <a:lnTo>
                  <a:pt x="7420" y="3026"/>
                </a:lnTo>
                <a:lnTo>
                  <a:pt x="7399" y="3007"/>
                </a:lnTo>
                <a:lnTo>
                  <a:pt x="7379" y="2986"/>
                </a:lnTo>
                <a:lnTo>
                  <a:pt x="7361" y="2964"/>
                </a:lnTo>
                <a:lnTo>
                  <a:pt x="7343" y="2941"/>
                </a:lnTo>
                <a:lnTo>
                  <a:pt x="7326" y="2919"/>
                </a:lnTo>
                <a:lnTo>
                  <a:pt x="7311" y="2893"/>
                </a:lnTo>
                <a:lnTo>
                  <a:pt x="7297" y="2868"/>
                </a:lnTo>
                <a:lnTo>
                  <a:pt x="7286" y="2841"/>
                </a:lnTo>
                <a:lnTo>
                  <a:pt x="7274" y="2813"/>
                </a:lnTo>
                <a:lnTo>
                  <a:pt x="7264" y="2784"/>
                </a:lnTo>
                <a:lnTo>
                  <a:pt x="7257" y="2755"/>
                </a:lnTo>
                <a:lnTo>
                  <a:pt x="7250" y="2726"/>
                </a:lnTo>
                <a:lnTo>
                  <a:pt x="7244" y="2694"/>
                </a:lnTo>
                <a:lnTo>
                  <a:pt x="7240" y="2663"/>
                </a:lnTo>
                <a:lnTo>
                  <a:pt x="7239" y="2630"/>
                </a:lnTo>
                <a:lnTo>
                  <a:pt x="7239" y="2599"/>
                </a:lnTo>
                <a:lnTo>
                  <a:pt x="7240" y="2559"/>
                </a:lnTo>
                <a:lnTo>
                  <a:pt x="7245" y="2521"/>
                </a:lnTo>
                <a:lnTo>
                  <a:pt x="7250" y="2484"/>
                </a:lnTo>
                <a:lnTo>
                  <a:pt x="7259" y="2447"/>
                </a:lnTo>
                <a:lnTo>
                  <a:pt x="7269" y="2412"/>
                </a:lnTo>
                <a:lnTo>
                  <a:pt x="7282" y="2375"/>
                </a:lnTo>
                <a:lnTo>
                  <a:pt x="7297" y="2341"/>
                </a:lnTo>
                <a:lnTo>
                  <a:pt x="7314" y="2307"/>
                </a:lnTo>
                <a:lnTo>
                  <a:pt x="7334" y="2272"/>
                </a:lnTo>
                <a:lnTo>
                  <a:pt x="7356" y="2239"/>
                </a:lnTo>
                <a:lnTo>
                  <a:pt x="7379" y="2208"/>
                </a:lnTo>
                <a:lnTo>
                  <a:pt x="7405" y="2175"/>
                </a:lnTo>
                <a:lnTo>
                  <a:pt x="7433" y="2143"/>
                </a:lnTo>
                <a:lnTo>
                  <a:pt x="7465" y="2111"/>
                </a:lnTo>
                <a:lnTo>
                  <a:pt x="7498" y="2081"/>
                </a:lnTo>
                <a:lnTo>
                  <a:pt x="7532" y="2049"/>
                </a:lnTo>
                <a:close/>
                <a:moveTo>
                  <a:pt x="6787" y="1980"/>
                </a:moveTo>
                <a:lnTo>
                  <a:pt x="6824" y="1932"/>
                </a:lnTo>
                <a:lnTo>
                  <a:pt x="6858" y="1885"/>
                </a:lnTo>
                <a:lnTo>
                  <a:pt x="6890" y="1837"/>
                </a:lnTo>
                <a:lnTo>
                  <a:pt x="6919" y="1790"/>
                </a:lnTo>
                <a:lnTo>
                  <a:pt x="6947" y="1740"/>
                </a:lnTo>
                <a:lnTo>
                  <a:pt x="6971" y="1691"/>
                </a:lnTo>
                <a:lnTo>
                  <a:pt x="6994" y="1641"/>
                </a:lnTo>
                <a:lnTo>
                  <a:pt x="7014" y="1592"/>
                </a:lnTo>
                <a:lnTo>
                  <a:pt x="7033" y="1541"/>
                </a:lnTo>
                <a:lnTo>
                  <a:pt x="7050" y="1489"/>
                </a:lnTo>
                <a:lnTo>
                  <a:pt x="7065" y="1436"/>
                </a:lnTo>
                <a:lnTo>
                  <a:pt x="7078" y="1382"/>
                </a:lnTo>
                <a:lnTo>
                  <a:pt x="7089" y="1326"/>
                </a:lnTo>
                <a:lnTo>
                  <a:pt x="7099" y="1269"/>
                </a:lnTo>
                <a:lnTo>
                  <a:pt x="7108" y="1212"/>
                </a:lnTo>
                <a:lnTo>
                  <a:pt x="7114" y="1152"/>
                </a:lnTo>
                <a:lnTo>
                  <a:pt x="7123" y="1182"/>
                </a:lnTo>
                <a:lnTo>
                  <a:pt x="7130" y="1213"/>
                </a:lnTo>
                <a:lnTo>
                  <a:pt x="7136" y="1245"/>
                </a:lnTo>
                <a:lnTo>
                  <a:pt x="7140" y="1279"/>
                </a:lnTo>
                <a:lnTo>
                  <a:pt x="7142" y="1315"/>
                </a:lnTo>
                <a:lnTo>
                  <a:pt x="7144" y="1351"/>
                </a:lnTo>
                <a:lnTo>
                  <a:pt x="7144" y="1389"/>
                </a:lnTo>
                <a:lnTo>
                  <a:pt x="7142" y="1427"/>
                </a:lnTo>
                <a:lnTo>
                  <a:pt x="7139" y="1466"/>
                </a:lnTo>
                <a:lnTo>
                  <a:pt x="7136" y="1507"/>
                </a:lnTo>
                <a:lnTo>
                  <a:pt x="7130" y="1547"/>
                </a:lnTo>
                <a:lnTo>
                  <a:pt x="7123" y="1588"/>
                </a:lnTo>
                <a:lnTo>
                  <a:pt x="7116" y="1631"/>
                </a:lnTo>
                <a:lnTo>
                  <a:pt x="7107" y="1674"/>
                </a:lnTo>
                <a:lnTo>
                  <a:pt x="7095" y="1716"/>
                </a:lnTo>
                <a:lnTo>
                  <a:pt x="7084" y="1761"/>
                </a:lnTo>
                <a:lnTo>
                  <a:pt x="7071" y="1803"/>
                </a:lnTo>
                <a:lnTo>
                  <a:pt x="7057" y="1847"/>
                </a:lnTo>
                <a:lnTo>
                  <a:pt x="7042" y="1891"/>
                </a:lnTo>
                <a:lnTo>
                  <a:pt x="7024" y="1935"/>
                </a:lnTo>
                <a:lnTo>
                  <a:pt x="7008" y="1979"/>
                </a:lnTo>
                <a:lnTo>
                  <a:pt x="6989" y="2021"/>
                </a:lnTo>
                <a:lnTo>
                  <a:pt x="6970" y="2065"/>
                </a:lnTo>
                <a:lnTo>
                  <a:pt x="6947" y="2107"/>
                </a:lnTo>
                <a:lnTo>
                  <a:pt x="6925" y="2150"/>
                </a:lnTo>
                <a:lnTo>
                  <a:pt x="6902" y="2192"/>
                </a:lnTo>
                <a:lnTo>
                  <a:pt x="6878" y="2234"/>
                </a:lnTo>
                <a:lnTo>
                  <a:pt x="6853" y="2274"/>
                </a:lnTo>
                <a:lnTo>
                  <a:pt x="6827" y="2313"/>
                </a:lnTo>
                <a:lnTo>
                  <a:pt x="6800" y="2352"/>
                </a:lnTo>
                <a:lnTo>
                  <a:pt x="6770" y="2390"/>
                </a:lnTo>
                <a:lnTo>
                  <a:pt x="6742" y="2427"/>
                </a:lnTo>
                <a:lnTo>
                  <a:pt x="6718" y="2456"/>
                </a:lnTo>
                <a:lnTo>
                  <a:pt x="6693" y="2484"/>
                </a:lnTo>
                <a:lnTo>
                  <a:pt x="6666" y="2511"/>
                </a:lnTo>
                <a:lnTo>
                  <a:pt x="6640" y="2536"/>
                </a:lnTo>
                <a:lnTo>
                  <a:pt x="6612" y="2560"/>
                </a:lnTo>
                <a:lnTo>
                  <a:pt x="6582" y="2585"/>
                </a:lnTo>
                <a:lnTo>
                  <a:pt x="6553" y="2606"/>
                </a:lnTo>
                <a:lnTo>
                  <a:pt x="6524" y="2628"/>
                </a:lnTo>
                <a:lnTo>
                  <a:pt x="6494" y="2651"/>
                </a:lnTo>
                <a:lnTo>
                  <a:pt x="6463" y="2670"/>
                </a:lnTo>
                <a:lnTo>
                  <a:pt x="6431" y="2690"/>
                </a:lnTo>
                <a:lnTo>
                  <a:pt x="6400" y="2709"/>
                </a:lnTo>
                <a:lnTo>
                  <a:pt x="6335" y="2746"/>
                </a:lnTo>
                <a:lnTo>
                  <a:pt x="6269" y="2781"/>
                </a:lnTo>
                <a:lnTo>
                  <a:pt x="6201" y="2816"/>
                </a:lnTo>
                <a:lnTo>
                  <a:pt x="6134" y="2850"/>
                </a:lnTo>
                <a:lnTo>
                  <a:pt x="6068" y="2883"/>
                </a:lnTo>
                <a:lnTo>
                  <a:pt x="6001" y="2919"/>
                </a:lnTo>
                <a:lnTo>
                  <a:pt x="5935" y="2953"/>
                </a:lnTo>
                <a:lnTo>
                  <a:pt x="5869" y="2990"/>
                </a:lnTo>
                <a:lnTo>
                  <a:pt x="5838" y="3007"/>
                </a:lnTo>
                <a:lnTo>
                  <a:pt x="5805" y="3028"/>
                </a:lnTo>
                <a:lnTo>
                  <a:pt x="5775" y="3047"/>
                </a:lnTo>
                <a:lnTo>
                  <a:pt x="5744" y="3068"/>
                </a:lnTo>
                <a:lnTo>
                  <a:pt x="5711" y="3092"/>
                </a:lnTo>
                <a:lnTo>
                  <a:pt x="5680" y="3117"/>
                </a:lnTo>
                <a:lnTo>
                  <a:pt x="5652" y="3141"/>
                </a:lnTo>
                <a:lnTo>
                  <a:pt x="5626" y="3166"/>
                </a:lnTo>
                <a:lnTo>
                  <a:pt x="5601" y="3192"/>
                </a:lnTo>
                <a:lnTo>
                  <a:pt x="5579" y="3217"/>
                </a:lnTo>
                <a:lnTo>
                  <a:pt x="5560" y="3244"/>
                </a:lnTo>
                <a:lnTo>
                  <a:pt x="5542" y="3271"/>
                </a:lnTo>
                <a:lnTo>
                  <a:pt x="5527" y="3299"/>
                </a:lnTo>
                <a:lnTo>
                  <a:pt x="5515" y="3327"/>
                </a:lnTo>
                <a:lnTo>
                  <a:pt x="5503" y="3358"/>
                </a:lnTo>
                <a:lnTo>
                  <a:pt x="5493" y="3388"/>
                </a:lnTo>
                <a:lnTo>
                  <a:pt x="5487" y="3421"/>
                </a:lnTo>
                <a:lnTo>
                  <a:pt x="5479" y="3454"/>
                </a:lnTo>
                <a:lnTo>
                  <a:pt x="5474" y="3490"/>
                </a:lnTo>
                <a:lnTo>
                  <a:pt x="5473" y="3527"/>
                </a:lnTo>
                <a:lnTo>
                  <a:pt x="5462" y="3514"/>
                </a:lnTo>
                <a:lnTo>
                  <a:pt x="5454" y="3497"/>
                </a:lnTo>
                <a:lnTo>
                  <a:pt x="5445" y="3481"/>
                </a:lnTo>
                <a:lnTo>
                  <a:pt x="5436" y="3462"/>
                </a:lnTo>
                <a:lnTo>
                  <a:pt x="5429" y="3442"/>
                </a:lnTo>
                <a:lnTo>
                  <a:pt x="5423" y="3420"/>
                </a:lnTo>
                <a:lnTo>
                  <a:pt x="5417" y="3397"/>
                </a:lnTo>
                <a:lnTo>
                  <a:pt x="5412" y="3374"/>
                </a:lnTo>
                <a:lnTo>
                  <a:pt x="5407" y="3349"/>
                </a:lnTo>
                <a:lnTo>
                  <a:pt x="5402" y="3324"/>
                </a:lnTo>
                <a:lnTo>
                  <a:pt x="5399" y="3297"/>
                </a:lnTo>
                <a:lnTo>
                  <a:pt x="5398" y="3269"/>
                </a:lnTo>
                <a:lnTo>
                  <a:pt x="5396" y="3241"/>
                </a:lnTo>
                <a:lnTo>
                  <a:pt x="5395" y="3212"/>
                </a:lnTo>
                <a:lnTo>
                  <a:pt x="5396" y="3185"/>
                </a:lnTo>
                <a:lnTo>
                  <a:pt x="5399" y="3156"/>
                </a:lnTo>
                <a:lnTo>
                  <a:pt x="5400" y="3127"/>
                </a:lnTo>
                <a:lnTo>
                  <a:pt x="5405" y="3098"/>
                </a:lnTo>
                <a:lnTo>
                  <a:pt x="5410" y="3070"/>
                </a:lnTo>
                <a:lnTo>
                  <a:pt x="5417" y="3042"/>
                </a:lnTo>
                <a:lnTo>
                  <a:pt x="5424" y="3014"/>
                </a:lnTo>
                <a:lnTo>
                  <a:pt x="5435" y="2986"/>
                </a:lnTo>
                <a:lnTo>
                  <a:pt x="5445" y="2959"/>
                </a:lnTo>
                <a:lnTo>
                  <a:pt x="5457" y="2934"/>
                </a:lnTo>
                <a:lnTo>
                  <a:pt x="5470" y="2908"/>
                </a:lnTo>
                <a:lnTo>
                  <a:pt x="5485" y="2884"/>
                </a:lnTo>
                <a:lnTo>
                  <a:pt x="5502" y="2863"/>
                </a:lnTo>
                <a:lnTo>
                  <a:pt x="5521" y="2841"/>
                </a:lnTo>
                <a:lnTo>
                  <a:pt x="5540" y="2821"/>
                </a:lnTo>
                <a:lnTo>
                  <a:pt x="5563" y="2802"/>
                </a:lnTo>
                <a:lnTo>
                  <a:pt x="5586" y="2785"/>
                </a:lnTo>
                <a:lnTo>
                  <a:pt x="5611" y="2769"/>
                </a:lnTo>
                <a:lnTo>
                  <a:pt x="5701" y="2722"/>
                </a:lnTo>
                <a:lnTo>
                  <a:pt x="5788" y="2677"/>
                </a:lnTo>
                <a:lnTo>
                  <a:pt x="5869" y="2637"/>
                </a:lnTo>
                <a:lnTo>
                  <a:pt x="5949" y="2599"/>
                </a:lnTo>
                <a:lnTo>
                  <a:pt x="6026" y="2562"/>
                </a:lnTo>
                <a:lnTo>
                  <a:pt x="6100" y="2525"/>
                </a:lnTo>
                <a:lnTo>
                  <a:pt x="6172" y="2488"/>
                </a:lnTo>
                <a:lnTo>
                  <a:pt x="6243" y="2449"/>
                </a:lnTo>
                <a:lnTo>
                  <a:pt x="6278" y="2430"/>
                </a:lnTo>
                <a:lnTo>
                  <a:pt x="6312" y="2409"/>
                </a:lnTo>
                <a:lnTo>
                  <a:pt x="6346" y="2388"/>
                </a:lnTo>
                <a:lnTo>
                  <a:pt x="6380" y="2365"/>
                </a:lnTo>
                <a:lnTo>
                  <a:pt x="6414" y="2342"/>
                </a:lnTo>
                <a:lnTo>
                  <a:pt x="6448" y="2317"/>
                </a:lnTo>
                <a:lnTo>
                  <a:pt x="6481" y="2291"/>
                </a:lnTo>
                <a:lnTo>
                  <a:pt x="6515" y="2263"/>
                </a:lnTo>
                <a:lnTo>
                  <a:pt x="6549" y="2234"/>
                </a:lnTo>
                <a:lnTo>
                  <a:pt x="6582" y="2205"/>
                </a:lnTo>
                <a:lnTo>
                  <a:pt x="6617" y="2172"/>
                </a:lnTo>
                <a:lnTo>
                  <a:pt x="6650" y="2138"/>
                </a:lnTo>
                <a:lnTo>
                  <a:pt x="6683" y="2102"/>
                </a:lnTo>
                <a:lnTo>
                  <a:pt x="6718" y="2064"/>
                </a:lnTo>
                <a:lnTo>
                  <a:pt x="6753" y="2023"/>
                </a:lnTo>
                <a:lnTo>
                  <a:pt x="6787" y="1980"/>
                </a:lnTo>
                <a:close/>
                <a:moveTo>
                  <a:pt x="6471" y="1830"/>
                </a:moveTo>
                <a:lnTo>
                  <a:pt x="6513" y="1797"/>
                </a:lnTo>
                <a:lnTo>
                  <a:pt x="6552" y="1764"/>
                </a:lnTo>
                <a:lnTo>
                  <a:pt x="6589" y="1730"/>
                </a:lnTo>
                <a:lnTo>
                  <a:pt x="6623" y="1697"/>
                </a:lnTo>
                <a:lnTo>
                  <a:pt x="6655" y="1663"/>
                </a:lnTo>
                <a:lnTo>
                  <a:pt x="6687" y="1629"/>
                </a:lnTo>
                <a:lnTo>
                  <a:pt x="6716" y="1594"/>
                </a:lnTo>
                <a:lnTo>
                  <a:pt x="6742" y="1561"/>
                </a:lnTo>
                <a:lnTo>
                  <a:pt x="6766" y="1526"/>
                </a:lnTo>
                <a:lnTo>
                  <a:pt x="6789" y="1491"/>
                </a:lnTo>
                <a:lnTo>
                  <a:pt x="6810" y="1458"/>
                </a:lnTo>
                <a:lnTo>
                  <a:pt x="6830" y="1423"/>
                </a:lnTo>
                <a:lnTo>
                  <a:pt x="6846" y="1389"/>
                </a:lnTo>
                <a:lnTo>
                  <a:pt x="6863" y="1354"/>
                </a:lnTo>
                <a:lnTo>
                  <a:pt x="6878" y="1319"/>
                </a:lnTo>
                <a:lnTo>
                  <a:pt x="6891" y="1283"/>
                </a:lnTo>
                <a:lnTo>
                  <a:pt x="6902" y="1249"/>
                </a:lnTo>
                <a:lnTo>
                  <a:pt x="6913" y="1213"/>
                </a:lnTo>
                <a:lnTo>
                  <a:pt x="6921" y="1179"/>
                </a:lnTo>
                <a:lnTo>
                  <a:pt x="6929" y="1142"/>
                </a:lnTo>
                <a:lnTo>
                  <a:pt x="6934" y="1107"/>
                </a:lnTo>
                <a:lnTo>
                  <a:pt x="6939" y="1071"/>
                </a:lnTo>
                <a:lnTo>
                  <a:pt x="6944" y="1036"/>
                </a:lnTo>
                <a:lnTo>
                  <a:pt x="6947" y="999"/>
                </a:lnTo>
                <a:lnTo>
                  <a:pt x="6948" y="963"/>
                </a:lnTo>
                <a:lnTo>
                  <a:pt x="6948" y="926"/>
                </a:lnTo>
                <a:lnTo>
                  <a:pt x="6948" y="890"/>
                </a:lnTo>
                <a:lnTo>
                  <a:pt x="6948" y="853"/>
                </a:lnTo>
                <a:lnTo>
                  <a:pt x="6947" y="816"/>
                </a:lnTo>
                <a:lnTo>
                  <a:pt x="6944" y="779"/>
                </a:lnTo>
                <a:lnTo>
                  <a:pt x="6940" y="742"/>
                </a:lnTo>
                <a:lnTo>
                  <a:pt x="6937" y="704"/>
                </a:lnTo>
                <a:lnTo>
                  <a:pt x="6952" y="737"/>
                </a:lnTo>
                <a:lnTo>
                  <a:pt x="6966" y="770"/>
                </a:lnTo>
                <a:lnTo>
                  <a:pt x="6979" y="805"/>
                </a:lnTo>
                <a:lnTo>
                  <a:pt x="6989" y="839"/>
                </a:lnTo>
                <a:lnTo>
                  <a:pt x="6999" y="873"/>
                </a:lnTo>
                <a:lnTo>
                  <a:pt x="7008" y="907"/>
                </a:lnTo>
                <a:lnTo>
                  <a:pt x="7014" y="943"/>
                </a:lnTo>
                <a:lnTo>
                  <a:pt x="7020" y="979"/>
                </a:lnTo>
                <a:lnTo>
                  <a:pt x="7024" y="1015"/>
                </a:lnTo>
                <a:lnTo>
                  <a:pt x="7027" y="1053"/>
                </a:lnTo>
                <a:lnTo>
                  <a:pt x="7028" y="1090"/>
                </a:lnTo>
                <a:lnTo>
                  <a:pt x="7028" y="1127"/>
                </a:lnTo>
                <a:lnTo>
                  <a:pt x="7027" y="1165"/>
                </a:lnTo>
                <a:lnTo>
                  <a:pt x="7024" y="1203"/>
                </a:lnTo>
                <a:lnTo>
                  <a:pt x="7020" y="1241"/>
                </a:lnTo>
                <a:lnTo>
                  <a:pt x="7014" y="1281"/>
                </a:lnTo>
                <a:lnTo>
                  <a:pt x="7006" y="1320"/>
                </a:lnTo>
                <a:lnTo>
                  <a:pt x="6998" y="1358"/>
                </a:lnTo>
                <a:lnTo>
                  <a:pt x="6987" y="1397"/>
                </a:lnTo>
                <a:lnTo>
                  <a:pt x="6976" y="1437"/>
                </a:lnTo>
                <a:lnTo>
                  <a:pt x="6962" y="1477"/>
                </a:lnTo>
                <a:lnTo>
                  <a:pt x="6947" y="1518"/>
                </a:lnTo>
                <a:lnTo>
                  <a:pt x="6932" y="1557"/>
                </a:lnTo>
                <a:lnTo>
                  <a:pt x="6913" y="1598"/>
                </a:lnTo>
                <a:lnTo>
                  <a:pt x="6893" y="1639"/>
                </a:lnTo>
                <a:lnTo>
                  <a:pt x="6872" y="1679"/>
                </a:lnTo>
                <a:lnTo>
                  <a:pt x="6849" y="1720"/>
                </a:lnTo>
                <a:lnTo>
                  <a:pt x="6825" y="1762"/>
                </a:lnTo>
                <a:lnTo>
                  <a:pt x="6800" y="1803"/>
                </a:lnTo>
                <a:lnTo>
                  <a:pt x="6772" y="1843"/>
                </a:lnTo>
                <a:lnTo>
                  <a:pt x="6744" y="1884"/>
                </a:lnTo>
                <a:lnTo>
                  <a:pt x="6712" y="1926"/>
                </a:lnTo>
                <a:lnTo>
                  <a:pt x="6680" y="1966"/>
                </a:lnTo>
                <a:lnTo>
                  <a:pt x="6647" y="2006"/>
                </a:lnTo>
                <a:lnTo>
                  <a:pt x="6614" y="2042"/>
                </a:lnTo>
                <a:lnTo>
                  <a:pt x="6580" y="2077"/>
                </a:lnTo>
                <a:lnTo>
                  <a:pt x="6546" y="2110"/>
                </a:lnTo>
                <a:lnTo>
                  <a:pt x="6511" y="2142"/>
                </a:lnTo>
                <a:lnTo>
                  <a:pt x="6477" y="2171"/>
                </a:lnTo>
                <a:lnTo>
                  <a:pt x="6441" y="2199"/>
                </a:lnTo>
                <a:lnTo>
                  <a:pt x="6406" y="2227"/>
                </a:lnTo>
                <a:lnTo>
                  <a:pt x="6370" y="2252"/>
                </a:lnTo>
                <a:lnTo>
                  <a:pt x="6335" y="2276"/>
                </a:lnTo>
                <a:lnTo>
                  <a:pt x="6299" y="2299"/>
                </a:lnTo>
                <a:lnTo>
                  <a:pt x="6261" y="2322"/>
                </a:lnTo>
                <a:lnTo>
                  <a:pt x="6226" y="2343"/>
                </a:lnTo>
                <a:lnTo>
                  <a:pt x="6189" y="2364"/>
                </a:lnTo>
                <a:lnTo>
                  <a:pt x="6152" y="2384"/>
                </a:lnTo>
                <a:lnTo>
                  <a:pt x="6078" y="2422"/>
                </a:lnTo>
                <a:lnTo>
                  <a:pt x="6005" y="2458"/>
                </a:lnTo>
                <a:lnTo>
                  <a:pt x="5931" y="2492"/>
                </a:lnTo>
                <a:lnTo>
                  <a:pt x="5856" y="2526"/>
                </a:lnTo>
                <a:lnTo>
                  <a:pt x="5782" y="2563"/>
                </a:lnTo>
                <a:lnTo>
                  <a:pt x="5710" y="2600"/>
                </a:lnTo>
                <a:lnTo>
                  <a:pt x="5675" y="2618"/>
                </a:lnTo>
                <a:lnTo>
                  <a:pt x="5639" y="2639"/>
                </a:lnTo>
                <a:lnTo>
                  <a:pt x="5602" y="2658"/>
                </a:lnTo>
                <a:lnTo>
                  <a:pt x="5567" y="2680"/>
                </a:lnTo>
                <a:lnTo>
                  <a:pt x="5542" y="2696"/>
                </a:lnTo>
                <a:lnTo>
                  <a:pt x="5518" y="2714"/>
                </a:lnTo>
                <a:lnTo>
                  <a:pt x="5497" y="2731"/>
                </a:lnTo>
                <a:lnTo>
                  <a:pt x="5474" y="2751"/>
                </a:lnTo>
                <a:lnTo>
                  <a:pt x="5455" y="2770"/>
                </a:lnTo>
                <a:lnTo>
                  <a:pt x="5436" y="2792"/>
                </a:lnTo>
                <a:lnTo>
                  <a:pt x="5418" y="2812"/>
                </a:lnTo>
                <a:lnTo>
                  <a:pt x="5402" y="2835"/>
                </a:lnTo>
                <a:lnTo>
                  <a:pt x="5386" y="2856"/>
                </a:lnTo>
                <a:lnTo>
                  <a:pt x="5372" y="2880"/>
                </a:lnTo>
                <a:lnTo>
                  <a:pt x="5360" y="2906"/>
                </a:lnTo>
                <a:lnTo>
                  <a:pt x="5347" y="2930"/>
                </a:lnTo>
                <a:lnTo>
                  <a:pt x="5335" y="2955"/>
                </a:lnTo>
                <a:lnTo>
                  <a:pt x="5325" y="2982"/>
                </a:lnTo>
                <a:lnTo>
                  <a:pt x="5318" y="3007"/>
                </a:lnTo>
                <a:lnTo>
                  <a:pt x="5310" y="3034"/>
                </a:lnTo>
                <a:lnTo>
                  <a:pt x="5304" y="3062"/>
                </a:lnTo>
                <a:lnTo>
                  <a:pt x="5299" y="3090"/>
                </a:lnTo>
                <a:lnTo>
                  <a:pt x="5296" y="3118"/>
                </a:lnTo>
                <a:lnTo>
                  <a:pt x="5292" y="3147"/>
                </a:lnTo>
                <a:lnTo>
                  <a:pt x="5291" y="3175"/>
                </a:lnTo>
                <a:lnTo>
                  <a:pt x="5291" y="3205"/>
                </a:lnTo>
                <a:lnTo>
                  <a:pt x="5291" y="3235"/>
                </a:lnTo>
                <a:lnTo>
                  <a:pt x="5294" y="3264"/>
                </a:lnTo>
                <a:lnTo>
                  <a:pt x="5296" y="3294"/>
                </a:lnTo>
                <a:lnTo>
                  <a:pt x="5300" y="3325"/>
                </a:lnTo>
                <a:lnTo>
                  <a:pt x="5305" y="3354"/>
                </a:lnTo>
                <a:lnTo>
                  <a:pt x="5311" y="3384"/>
                </a:lnTo>
                <a:lnTo>
                  <a:pt x="5319" y="3415"/>
                </a:lnTo>
                <a:lnTo>
                  <a:pt x="5328" y="3445"/>
                </a:lnTo>
                <a:lnTo>
                  <a:pt x="5337" y="3476"/>
                </a:lnTo>
                <a:lnTo>
                  <a:pt x="5348" y="3506"/>
                </a:lnTo>
                <a:lnTo>
                  <a:pt x="5294" y="3462"/>
                </a:lnTo>
                <a:lnTo>
                  <a:pt x="5244" y="3418"/>
                </a:lnTo>
                <a:lnTo>
                  <a:pt x="5198" y="3373"/>
                </a:lnTo>
                <a:lnTo>
                  <a:pt x="5158" y="3327"/>
                </a:lnTo>
                <a:lnTo>
                  <a:pt x="5122" y="3283"/>
                </a:lnTo>
                <a:lnTo>
                  <a:pt x="5092" y="3237"/>
                </a:lnTo>
                <a:lnTo>
                  <a:pt x="5064" y="3194"/>
                </a:lnTo>
                <a:lnTo>
                  <a:pt x="5042" y="3148"/>
                </a:lnTo>
                <a:lnTo>
                  <a:pt x="5023" y="3105"/>
                </a:lnTo>
                <a:lnTo>
                  <a:pt x="5009" y="3059"/>
                </a:lnTo>
                <a:lnTo>
                  <a:pt x="5000" y="3018"/>
                </a:lnTo>
                <a:lnTo>
                  <a:pt x="4994" y="2973"/>
                </a:lnTo>
                <a:lnTo>
                  <a:pt x="4993" y="2931"/>
                </a:lnTo>
                <a:lnTo>
                  <a:pt x="4995" y="2888"/>
                </a:lnTo>
                <a:lnTo>
                  <a:pt x="5002" y="2846"/>
                </a:lnTo>
                <a:lnTo>
                  <a:pt x="5012" y="2804"/>
                </a:lnTo>
                <a:lnTo>
                  <a:pt x="5026" y="2766"/>
                </a:lnTo>
                <a:lnTo>
                  <a:pt x="5043" y="2726"/>
                </a:lnTo>
                <a:lnTo>
                  <a:pt x="5064" y="2687"/>
                </a:lnTo>
                <a:lnTo>
                  <a:pt x="5088" y="2649"/>
                </a:lnTo>
                <a:lnTo>
                  <a:pt x="5116" y="2613"/>
                </a:lnTo>
                <a:lnTo>
                  <a:pt x="5146" y="2576"/>
                </a:lnTo>
                <a:lnTo>
                  <a:pt x="5182" y="2541"/>
                </a:lnTo>
                <a:lnTo>
                  <a:pt x="5220" y="2507"/>
                </a:lnTo>
                <a:lnTo>
                  <a:pt x="5259" y="2474"/>
                </a:lnTo>
                <a:lnTo>
                  <a:pt x="5304" y="2444"/>
                </a:lnTo>
                <a:lnTo>
                  <a:pt x="5351" y="2413"/>
                </a:lnTo>
                <a:lnTo>
                  <a:pt x="5400" y="2387"/>
                </a:lnTo>
                <a:lnTo>
                  <a:pt x="5452" y="2359"/>
                </a:lnTo>
                <a:lnTo>
                  <a:pt x="5508" y="2333"/>
                </a:lnTo>
                <a:lnTo>
                  <a:pt x="5565" y="2310"/>
                </a:lnTo>
                <a:lnTo>
                  <a:pt x="5626" y="2286"/>
                </a:lnTo>
                <a:lnTo>
                  <a:pt x="5692" y="2263"/>
                </a:lnTo>
                <a:lnTo>
                  <a:pt x="5753" y="2242"/>
                </a:lnTo>
                <a:lnTo>
                  <a:pt x="5813" y="2219"/>
                </a:lnTo>
                <a:lnTo>
                  <a:pt x="5868" y="2196"/>
                </a:lnTo>
                <a:lnTo>
                  <a:pt x="5921" y="2173"/>
                </a:lnTo>
                <a:lnTo>
                  <a:pt x="5972" y="2150"/>
                </a:lnTo>
                <a:lnTo>
                  <a:pt x="6021" y="2126"/>
                </a:lnTo>
                <a:lnTo>
                  <a:pt x="6071" y="2102"/>
                </a:lnTo>
                <a:lnTo>
                  <a:pt x="6118" y="2075"/>
                </a:lnTo>
                <a:lnTo>
                  <a:pt x="6165" y="2048"/>
                </a:lnTo>
                <a:lnTo>
                  <a:pt x="6213" y="2018"/>
                </a:lnTo>
                <a:lnTo>
                  <a:pt x="6261" y="1985"/>
                </a:lnTo>
                <a:lnTo>
                  <a:pt x="6311" y="1951"/>
                </a:lnTo>
                <a:lnTo>
                  <a:pt x="6363" y="1914"/>
                </a:lnTo>
                <a:lnTo>
                  <a:pt x="6415" y="1875"/>
                </a:lnTo>
                <a:lnTo>
                  <a:pt x="6471" y="1830"/>
                </a:lnTo>
                <a:close/>
                <a:moveTo>
                  <a:pt x="6591" y="450"/>
                </a:moveTo>
                <a:lnTo>
                  <a:pt x="6631" y="481"/>
                </a:lnTo>
                <a:lnTo>
                  <a:pt x="6667" y="511"/>
                </a:lnTo>
                <a:lnTo>
                  <a:pt x="6702" y="544"/>
                </a:lnTo>
                <a:lnTo>
                  <a:pt x="6731" y="579"/>
                </a:lnTo>
                <a:lnTo>
                  <a:pt x="6759" y="614"/>
                </a:lnTo>
                <a:lnTo>
                  <a:pt x="6783" y="652"/>
                </a:lnTo>
                <a:lnTo>
                  <a:pt x="6805" y="690"/>
                </a:lnTo>
                <a:lnTo>
                  <a:pt x="6822" y="730"/>
                </a:lnTo>
                <a:lnTo>
                  <a:pt x="6838" y="770"/>
                </a:lnTo>
                <a:lnTo>
                  <a:pt x="6849" y="813"/>
                </a:lnTo>
                <a:lnTo>
                  <a:pt x="6858" y="854"/>
                </a:lnTo>
                <a:lnTo>
                  <a:pt x="6864" y="899"/>
                </a:lnTo>
                <a:lnTo>
                  <a:pt x="6868" y="942"/>
                </a:lnTo>
                <a:lnTo>
                  <a:pt x="6868" y="986"/>
                </a:lnTo>
                <a:lnTo>
                  <a:pt x="6866" y="1031"/>
                </a:lnTo>
                <a:lnTo>
                  <a:pt x="6859" y="1078"/>
                </a:lnTo>
                <a:lnTo>
                  <a:pt x="6852" y="1122"/>
                </a:lnTo>
                <a:lnTo>
                  <a:pt x="6841" y="1168"/>
                </a:lnTo>
                <a:lnTo>
                  <a:pt x="6827" y="1215"/>
                </a:lnTo>
                <a:lnTo>
                  <a:pt x="6811" y="1259"/>
                </a:lnTo>
                <a:lnTo>
                  <a:pt x="6792" y="1306"/>
                </a:lnTo>
                <a:lnTo>
                  <a:pt x="6769" y="1352"/>
                </a:lnTo>
                <a:lnTo>
                  <a:pt x="6745" y="1396"/>
                </a:lnTo>
                <a:lnTo>
                  <a:pt x="6718" y="1442"/>
                </a:lnTo>
                <a:lnTo>
                  <a:pt x="6689" y="1485"/>
                </a:lnTo>
                <a:lnTo>
                  <a:pt x="6657" y="1530"/>
                </a:lnTo>
                <a:lnTo>
                  <a:pt x="6623" y="1574"/>
                </a:lnTo>
                <a:lnTo>
                  <a:pt x="6586" y="1616"/>
                </a:lnTo>
                <a:lnTo>
                  <a:pt x="6547" y="1658"/>
                </a:lnTo>
                <a:lnTo>
                  <a:pt x="6505" y="1698"/>
                </a:lnTo>
                <a:lnTo>
                  <a:pt x="6462" y="1738"/>
                </a:lnTo>
                <a:lnTo>
                  <a:pt x="6415" y="1777"/>
                </a:lnTo>
                <a:lnTo>
                  <a:pt x="6372" y="1809"/>
                </a:lnTo>
                <a:lnTo>
                  <a:pt x="6325" y="1842"/>
                </a:lnTo>
                <a:lnTo>
                  <a:pt x="6274" y="1876"/>
                </a:lnTo>
                <a:lnTo>
                  <a:pt x="6219" y="1908"/>
                </a:lnTo>
                <a:lnTo>
                  <a:pt x="6162" y="1942"/>
                </a:lnTo>
                <a:lnTo>
                  <a:pt x="6105" y="1974"/>
                </a:lnTo>
                <a:lnTo>
                  <a:pt x="6045" y="2006"/>
                </a:lnTo>
                <a:lnTo>
                  <a:pt x="5987" y="2035"/>
                </a:lnTo>
                <a:lnTo>
                  <a:pt x="5928" y="2063"/>
                </a:lnTo>
                <a:lnTo>
                  <a:pt x="5870" y="2091"/>
                </a:lnTo>
                <a:lnTo>
                  <a:pt x="5817" y="2115"/>
                </a:lnTo>
                <a:lnTo>
                  <a:pt x="5763" y="2138"/>
                </a:lnTo>
                <a:lnTo>
                  <a:pt x="5714" y="2158"/>
                </a:lnTo>
                <a:lnTo>
                  <a:pt x="5668" y="2175"/>
                </a:lnTo>
                <a:lnTo>
                  <a:pt x="5628" y="2188"/>
                </a:lnTo>
                <a:lnTo>
                  <a:pt x="5593" y="2200"/>
                </a:lnTo>
                <a:lnTo>
                  <a:pt x="5531" y="2219"/>
                </a:lnTo>
                <a:lnTo>
                  <a:pt x="5471" y="2241"/>
                </a:lnTo>
                <a:lnTo>
                  <a:pt x="5413" y="2263"/>
                </a:lnTo>
                <a:lnTo>
                  <a:pt x="5358" y="2289"/>
                </a:lnTo>
                <a:lnTo>
                  <a:pt x="5305" y="2317"/>
                </a:lnTo>
                <a:lnTo>
                  <a:pt x="5254" y="2347"/>
                </a:lnTo>
                <a:lnTo>
                  <a:pt x="5209" y="2378"/>
                </a:lnTo>
                <a:lnTo>
                  <a:pt x="5163" y="2412"/>
                </a:lnTo>
                <a:lnTo>
                  <a:pt x="5121" y="2446"/>
                </a:lnTo>
                <a:lnTo>
                  <a:pt x="5083" y="2482"/>
                </a:lnTo>
                <a:lnTo>
                  <a:pt x="5047" y="2519"/>
                </a:lnTo>
                <a:lnTo>
                  <a:pt x="5016" y="2558"/>
                </a:lnTo>
                <a:lnTo>
                  <a:pt x="4986" y="2599"/>
                </a:lnTo>
                <a:lnTo>
                  <a:pt x="4961" y="2639"/>
                </a:lnTo>
                <a:lnTo>
                  <a:pt x="4939" y="2681"/>
                </a:lnTo>
                <a:lnTo>
                  <a:pt x="4920" y="2726"/>
                </a:lnTo>
                <a:lnTo>
                  <a:pt x="4906" y="2769"/>
                </a:lnTo>
                <a:lnTo>
                  <a:pt x="4895" y="2814"/>
                </a:lnTo>
                <a:lnTo>
                  <a:pt x="4889" y="2860"/>
                </a:lnTo>
                <a:lnTo>
                  <a:pt x="4885" y="2906"/>
                </a:lnTo>
                <a:lnTo>
                  <a:pt x="4886" y="2954"/>
                </a:lnTo>
                <a:lnTo>
                  <a:pt x="4891" y="3001"/>
                </a:lnTo>
                <a:lnTo>
                  <a:pt x="4900" y="3049"/>
                </a:lnTo>
                <a:lnTo>
                  <a:pt x="4914" y="3098"/>
                </a:lnTo>
                <a:lnTo>
                  <a:pt x="4932" y="3146"/>
                </a:lnTo>
                <a:lnTo>
                  <a:pt x="4955" y="3194"/>
                </a:lnTo>
                <a:lnTo>
                  <a:pt x="4980" y="3244"/>
                </a:lnTo>
                <a:lnTo>
                  <a:pt x="5012" y="3292"/>
                </a:lnTo>
                <a:lnTo>
                  <a:pt x="5049" y="3339"/>
                </a:lnTo>
                <a:lnTo>
                  <a:pt x="5089" y="3388"/>
                </a:lnTo>
                <a:lnTo>
                  <a:pt x="5135" y="3437"/>
                </a:lnTo>
                <a:lnTo>
                  <a:pt x="5186" y="3484"/>
                </a:lnTo>
                <a:lnTo>
                  <a:pt x="5099" y="3438"/>
                </a:lnTo>
                <a:lnTo>
                  <a:pt x="5019" y="3388"/>
                </a:lnTo>
                <a:lnTo>
                  <a:pt x="4948" y="3338"/>
                </a:lnTo>
                <a:lnTo>
                  <a:pt x="4883" y="3285"/>
                </a:lnTo>
                <a:lnTo>
                  <a:pt x="4826" y="3230"/>
                </a:lnTo>
                <a:lnTo>
                  <a:pt x="4776" y="3174"/>
                </a:lnTo>
                <a:lnTo>
                  <a:pt x="4731" y="3117"/>
                </a:lnTo>
                <a:lnTo>
                  <a:pt x="4694" y="3058"/>
                </a:lnTo>
                <a:lnTo>
                  <a:pt x="4664" y="2997"/>
                </a:lnTo>
                <a:lnTo>
                  <a:pt x="4638" y="2938"/>
                </a:lnTo>
                <a:lnTo>
                  <a:pt x="4621" y="2877"/>
                </a:lnTo>
                <a:lnTo>
                  <a:pt x="4609" y="2816"/>
                </a:lnTo>
                <a:lnTo>
                  <a:pt x="4602" y="2753"/>
                </a:lnTo>
                <a:lnTo>
                  <a:pt x="4600" y="2694"/>
                </a:lnTo>
                <a:lnTo>
                  <a:pt x="4605" y="2634"/>
                </a:lnTo>
                <a:lnTo>
                  <a:pt x="4614" y="2574"/>
                </a:lnTo>
                <a:lnTo>
                  <a:pt x="4630" y="2515"/>
                </a:lnTo>
                <a:lnTo>
                  <a:pt x="4650" y="2458"/>
                </a:lnTo>
                <a:lnTo>
                  <a:pt x="4674" y="2402"/>
                </a:lnTo>
                <a:lnTo>
                  <a:pt x="4702" y="2348"/>
                </a:lnTo>
                <a:lnTo>
                  <a:pt x="4736" y="2295"/>
                </a:lnTo>
                <a:lnTo>
                  <a:pt x="4773" y="2246"/>
                </a:lnTo>
                <a:lnTo>
                  <a:pt x="4815" y="2196"/>
                </a:lnTo>
                <a:lnTo>
                  <a:pt x="4861" y="2152"/>
                </a:lnTo>
                <a:lnTo>
                  <a:pt x="4909" y="2108"/>
                </a:lnTo>
                <a:lnTo>
                  <a:pt x="4962" y="2069"/>
                </a:lnTo>
                <a:lnTo>
                  <a:pt x="5018" y="2032"/>
                </a:lnTo>
                <a:lnTo>
                  <a:pt x="5078" y="1999"/>
                </a:lnTo>
                <a:lnTo>
                  <a:pt x="5140" y="1970"/>
                </a:lnTo>
                <a:lnTo>
                  <a:pt x="5206" y="1945"/>
                </a:lnTo>
                <a:lnTo>
                  <a:pt x="5273" y="1923"/>
                </a:lnTo>
                <a:lnTo>
                  <a:pt x="5344" y="1907"/>
                </a:lnTo>
                <a:lnTo>
                  <a:pt x="5389" y="1898"/>
                </a:lnTo>
                <a:lnTo>
                  <a:pt x="5440" y="1886"/>
                </a:lnTo>
                <a:lnTo>
                  <a:pt x="5494" y="1874"/>
                </a:lnTo>
                <a:lnTo>
                  <a:pt x="5553" y="1858"/>
                </a:lnTo>
                <a:lnTo>
                  <a:pt x="5614" y="1842"/>
                </a:lnTo>
                <a:lnTo>
                  <a:pt x="5678" y="1824"/>
                </a:lnTo>
                <a:lnTo>
                  <a:pt x="5746" y="1803"/>
                </a:lnTo>
                <a:lnTo>
                  <a:pt x="5814" y="1781"/>
                </a:lnTo>
                <a:lnTo>
                  <a:pt x="5883" y="1757"/>
                </a:lnTo>
                <a:lnTo>
                  <a:pt x="5954" y="1729"/>
                </a:lnTo>
                <a:lnTo>
                  <a:pt x="6024" y="1701"/>
                </a:lnTo>
                <a:lnTo>
                  <a:pt x="6094" y="1669"/>
                </a:lnTo>
                <a:lnTo>
                  <a:pt x="6162" y="1636"/>
                </a:lnTo>
                <a:lnTo>
                  <a:pt x="6229" y="1599"/>
                </a:lnTo>
                <a:lnTo>
                  <a:pt x="6295" y="1561"/>
                </a:lnTo>
                <a:lnTo>
                  <a:pt x="6358" y="1519"/>
                </a:lnTo>
                <a:lnTo>
                  <a:pt x="6417" y="1475"/>
                </a:lnTo>
                <a:lnTo>
                  <a:pt x="6474" y="1428"/>
                </a:lnTo>
                <a:lnTo>
                  <a:pt x="6527" y="1378"/>
                </a:lnTo>
                <a:lnTo>
                  <a:pt x="6573" y="1326"/>
                </a:lnTo>
                <a:lnTo>
                  <a:pt x="6615" y="1271"/>
                </a:lnTo>
                <a:lnTo>
                  <a:pt x="6652" y="1213"/>
                </a:lnTo>
                <a:lnTo>
                  <a:pt x="6681" y="1151"/>
                </a:lnTo>
                <a:lnTo>
                  <a:pt x="6706" y="1088"/>
                </a:lnTo>
                <a:lnTo>
                  <a:pt x="6722" y="1019"/>
                </a:lnTo>
                <a:lnTo>
                  <a:pt x="6731" y="948"/>
                </a:lnTo>
                <a:lnTo>
                  <a:pt x="6731" y="874"/>
                </a:lnTo>
                <a:lnTo>
                  <a:pt x="6723" y="797"/>
                </a:lnTo>
                <a:lnTo>
                  <a:pt x="6706" y="716"/>
                </a:lnTo>
                <a:lnTo>
                  <a:pt x="6678" y="631"/>
                </a:lnTo>
                <a:lnTo>
                  <a:pt x="6640" y="543"/>
                </a:lnTo>
                <a:lnTo>
                  <a:pt x="6591" y="450"/>
                </a:lnTo>
                <a:close/>
                <a:moveTo>
                  <a:pt x="6187" y="782"/>
                </a:moveTo>
                <a:lnTo>
                  <a:pt x="6208" y="774"/>
                </a:lnTo>
                <a:lnTo>
                  <a:pt x="6226" y="769"/>
                </a:lnTo>
                <a:lnTo>
                  <a:pt x="6245" y="761"/>
                </a:lnTo>
                <a:lnTo>
                  <a:pt x="6261" y="754"/>
                </a:lnTo>
                <a:lnTo>
                  <a:pt x="6278" y="746"/>
                </a:lnTo>
                <a:lnTo>
                  <a:pt x="6293" y="737"/>
                </a:lnTo>
                <a:lnTo>
                  <a:pt x="6307" y="728"/>
                </a:lnTo>
                <a:lnTo>
                  <a:pt x="6320" y="721"/>
                </a:lnTo>
                <a:lnTo>
                  <a:pt x="6332" y="712"/>
                </a:lnTo>
                <a:lnTo>
                  <a:pt x="6344" y="700"/>
                </a:lnTo>
                <a:lnTo>
                  <a:pt x="6354" y="690"/>
                </a:lnTo>
                <a:lnTo>
                  <a:pt x="6364" y="681"/>
                </a:lnTo>
                <a:lnTo>
                  <a:pt x="6374" y="670"/>
                </a:lnTo>
                <a:lnTo>
                  <a:pt x="6383" y="660"/>
                </a:lnTo>
                <a:lnTo>
                  <a:pt x="6389" y="648"/>
                </a:lnTo>
                <a:lnTo>
                  <a:pt x="6398" y="636"/>
                </a:lnTo>
                <a:lnTo>
                  <a:pt x="6403" y="624"/>
                </a:lnTo>
                <a:lnTo>
                  <a:pt x="6411" y="612"/>
                </a:lnTo>
                <a:lnTo>
                  <a:pt x="6415" y="600"/>
                </a:lnTo>
                <a:lnTo>
                  <a:pt x="6421" y="586"/>
                </a:lnTo>
                <a:lnTo>
                  <a:pt x="6429" y="561"/>
                </a:lnTo>
                <a:lnTo>
                  <a:pt x="6435" y="534"/>
                </a:lnTo>
                <a:lnTo>
                  <a:pt x="6440" y="506"/>
                </a:lnTo>
                <a:lnTo>
                  <a:pt x="6444" y="477"/>
                </a:lnTo>
                <a:lnTo>
                  <a:pt x="6447" y="447"/>
                </a:lnTo>
                <a:lnTo>
                  <a:pt x="6449" y="416"/>
                </a:lnTo>
                <a:lnTo>
                  <a:pt x="6482" y="453"/>
                </a:lnTo>
                <a:lnTo>
                  <a:pt x="6513" y="491"/>
                </a:lnTo>
                <a:lnTo>
                  <a:pt x="6540" y="529"/>
                </a:lnTo>
                <a:lnTo>
                  <a:pt x="6563" y="568"/>
                </a:lnTo>
                <a:lnTo>
                  <a:pt x="6584" y="608"/>
                </a:lnTo>
                <a:lnTo>
                  <a:pt x="6600" y="648"/>
                </a:lnTo>
                <a:lnTo>
                  <a:pt x="6615" y="688"/>
                </a:lnTo>
                <a:lnTo>
                  <a:pt x="6626" y="728"/>
                </a:lnTo>
                <a:lnTo>
                  <a:pt x="6633" y="770"/>
                </a:lnTo>
                <a:lnTo>
                  <a:pt x="6638" y="811"/>
                </a:lnTo>
                <a:lnTo>
                  <a:pt x="6641" y="852"/>
                </a:lnTo>
                <a:lnTo>
                  <a:pt x="6640" y="892"/>
                </a:lnTo>
                <a:lnTo>
                  <a:pt x="6636" y="933"/>
                </a:lnTo>
                <a:lnTo>
                  <a:pt x="6629" y="975"/>
                </a:lnTo>
                <a:lnTo>
                  <a:pt x="6620" y="1014"/>
                </a:lnTo>
                <a:lnTo>
                  <a:pt x="6609" y="1053"/>
                </a:lnTo>
                <a:lnTo>
                  <a:pt x="6594" y="1092"/>
                </a:lnTo>
                <a:lnTo>
                  <a:pt x="6579" y="1131"/>
                </a:lnTo>
                <a:lnTo>
                  <a:pt x="6560" y="1168"/>
                </a:lnTo>
                <a:lnTo>
                  <a:pt x="6538" y="1206"/>
                </a:lnTo>
                <a:lnTo>
                  <a:pt x="6515" y="1243"/>
                </a:lnTo>
                <a:lnTo>
                  <a:pt x="6488" y="1277"/>
                </a:lnTo>
                <a:lnTo>
                  <a:pt x="6460" y="1310"/>
                </a:lnTo>
                <a:lnTo>
                  <a:pt x="6430" y="1343"/>
                </a:lnTo>
                <a:lnTo>
                  <a:pt x="6398" y="1375"/>
                </a:lnTo>
                <a:lnTo>
                  <a:pt x="6363" y="1404"/>
                </a:lnTo>
                <a:lnTo>
                  <a:pt x="6327" y="1433"/>
                </a:lnTo>
                <a:lnTo>
                  <a:pt x="6289" y="1460"/>
                </a:lnTo>
                <a:lnTo>
                  <a:pt x="6250" y="1485"/>
                </a:lnTo>
                <a:lnTo>
                  <a:pt x="6209" y="1509"/>
                </a:lnTo>
                <a:lnTo>
                  <a:pt x="6165" y="1530"/>
                </a:lnTo>
                <a:lnTo>
                  <a:pt x="6120" y="1549"/>
                </a:lnTo>
                <a:lnTo>
                  <a:pt x="6058" y="1575"/>
                </a:lnTo>
                <a:lnTo>
                  <a:pt x="5998" y="1599"/>
                </a:lnTo>
                <a:lnTo>
                  <a:pt x="5945" y="1620"/>
                </a:lnTo>
                <a:lnTo>
                  <a:pt x="5894" y="1639"/>
                </a:lnTo>
                <a:lnTo>
                  <a:pt x="5846" y="1657"/>
                </a:lnTo>
                <a:lnTo>
                  <a:pt x="5801" y="1673"/>
                </a:lnTo>
                <a:lnTo>
                  <a:pt x="5756" y="1688"/>
                </a:lnTo>
                <a:lnTo>
                  <a:pt x="5713" y="1701"/>
                </a:lnTo>
                <a:lnTo>
                  <a:pt x="5668" y="1715"/>
                </a:lnTo>
                <a:lnTo>
                  <a:pt x="5625" y="1728"/>
                </a:lnTo>
                <a:lnTo>
                  <a:pt x="5578" y="1740"/>
                </a:lnTo>
                <a:lnTo>
                  <a:pt x="5530" y="1753"/>
                </a:lnTo>
                <a:lnTo>
                  <a:pt x="5479" y="1766"/>
                </a:lnTo>
                <a:lnTo>
                  <a:pt x="5424" y="1778"/>
                </a:lnTo>
                <a:lnTo>
                  <a:pt x="5365" y="1792"/>
                </a:lnTo>
                <a:lnTo>
                  <a:pt x="5300" y="1808"/>
                </a:lnTo>
                <a:lnTo>
                  <a:pt x="5224" y="1828"/>
                </a:lnTo>
                <a:lnTo>
                  <a:pt x="5150" y="1852"/>
                </a:lnTo>
                <a:lnTo>
                  <a:pt x="5082" y="1879"/>
                </a:lnTo>
                <a:lnTo>
                  <a:pt x="5014" y="1908"/>
                </a:lnTo>
                <a:lnTo>
                  <a:pt x="4951" y="1941"/>
                </a:lnTo>
                <a:lnTo>
                  <a:pt x="4891" y="1976"/>
                </a:lnTo>
                <a:lnTo>
                  <a:pt x="4835" y="2016"/>
                </a:lnTo>
                <a:lnTo>
                  <a:pt x="4783" y="2056"/>
                </a:lnTo>
                <a:lnTo>
                  <a:pt x="4736" y="2100"/>
                </a:lnTo>
                <a:lnTo>
                  <a:pt x="4690" y="2145"/>
                </a:lnTo>
                <a:lnTo>
                  <a:pt x="4650" y="2195"/>
                </a:lnTo>
                <a:lnTo>
                  <a:pt x="4614" y="2244"/>
                </a:lnTo>
                <a:lnTo>
                  <a:pt x="4583" y="2296"/>
                </a:lnTo>
                <a:lnTo>
                  <a:pt x="4555" y="2348"/>
                </a:lnTo>
                <a:lnTo>
                  <a:pt x="4532" y="2404"/>
                </a:lnTo>
                <a:lnTo>
                  <a:pt x="4511" y="2461"/>
                </a:lnTo>
                <a:lnTo>
                  <a:pt x="4497" y="2517"/>
                </a:lnTo>
                <a:lnTo>
                  <a:pt x="4486" y="2576"/>
                </a:lnTo>
                <a:lnTo>
                  <a:pt x="4482" y="2635"/>
                </a:lnTo>
                <a:lnTo>
                  <a:pt x="4481" y="2695"/>
                </a:lnTo>
                <a:lnTo>
                  <a:pt x="4485" y="2755"/>
                </a:lnTo>
                <a:lnTo>
                  <a:pt x="4494" y="2817"/>
                </a:lnTo>
                <a:lnTo>
                  <a:pt x="4508" y="2878"/>
                </a:lnTo>
                <a:lnTo>
                  <a:pt x="4525" y="2939"/>
                </a:lnTo>
                <a:lnTo>
                  <a:pt x="4550" y="2999"/>
                </a:lnTo>
                <a:lnTo>
                  <a:pt x="4579" y="3059"/>
                </a:lnTo>
                <a:lnTo>
                  <a:pt x="4613" y="3120"/>
                </a:lnTo>
                <a:lnTo>
                  <a:pt x="4652" y="3180"/>
                </a:lnTo>
                <a:lnTo>
                  <a:pt x="4698" y="3238"/>
                </a:lnTo>
                <a:lnTo>
                  <a:pt x="4749" y="3297"/>
                </a:lnTo>
                <a:lnTo>
                  <a:pt x="4803" y="3353"/>
                </a:lnTo>
                <a:lnTo>
                  <a:pt x="4866" y="3410"/>
                </a:lnTo>
                <a:lnTo>
                  <a:pt x="4777" y="3386"/>
                </a:lnTo>
                <a:lnTo>
                  <a:pt x="4694" y="3357"/>
                </a:lnTo>
                <a:lnTo>
                  <a:pt x="4618" y="3322"/>
                </a:lnTo>
                <a:lnTo>
                  <a:pt x="4548" y="3284"/>
                </a:lnTo>
                <a:lnTo>
                  <a:pt x="4485" y="3240"/>
                </a:lnTo>
                <a:lnTo>
                  <a:pt x="4425" y="3194"/>
                </a:lnTo>
                <a:lnTo>
                  <a:pt x="4373" y="3143"/>
                </a:lnTo>
                <a:lnTo>
                  <a:pt x="4327" y="3089"/>
                </a:lnTo>
                <a:lnTo>
                  <a:pt x="4285" y="3033"/>
                </a:lnTo>
                <a:lnTo>
                  <a:pt x="4251" y="2973"/>
                </a:lnTo>
                <a:lnTo>
                  <a:pt x="4221" y="2912"/>
                </a:lnTo>
                <a:lnTo>
                  <a:pt x="4197" y="2849"/>
                </a:lnTo>
                <a:lnTo>
                  <a:pt x="4179" y="2783"/>
                </a:lnTo>
                <a:lnTo>
                  <a:pt x="4166" y="2717"/>
                </a:lnTo>
                <a:lnTo>
                  <a:pt x="4157" y="2651"/>
                </a:lnTo>
                <a:lnTo>
                  <a:pt x="4155" y="2582"/>
                </a:lnTo>
                <a:lnTo>
                  <a:pt x="4157" y="2514"/>
                </a:lnTo>
                <a:lnTo>
                  <a:pt x="4166" y="2446"/>
                </a:lnTo>
                <a:lnTo>
                  <a:pt x="4177" y="2378"/>
                </a:lnTo>
                <a:lnTo>
                  <a:pt x="4195" y="2310"/>
                </a:lnTo>
                <a:lnTo>
                  <a:pt x="4218" y="2246"/>
                </a:lnTo>
                <a:lnTo>
                  <a:pt x="4245" y="2181"/>
                </a:lnTo>
                <a:lnTo>
                  <a:pt x="4278" y="2117"/>
                </a:lnTo>
                <a:lnTo>
                  <a:pt x="4313" y="2056"/>
                </a:lnTo>
                <a:lnTo>
                  <a:pt x="4355" y="1998"/>
                </a:lnTo>
                <a:lnTo>
                  <a:pt x="4401" y="1942"/>
                </a:lnTo>
                <a:lnTo>
                  <a:pt x="4450" y="1889"/>
                </a:lnTo>
                <a:lnTo>
                  <a:pt x="4506" y="1841"/>
                </a:lnTo>
                <a:lnTo>
                  <a:pt x="4565" y="1794"/>
                </a:lnTo>
                <a:lnTo>
                  <a:pt x="4628" y="1752"/>
                </a:lnTo>
                <a:lnTo>
                  <a:pt x="4696" y="1715"/>
                </a:lnTo>
                <a:lnTo>
                  <a:pt x="4767" y="1682"/>
                </a:lnTo>
                <a:lnTo>
                  <a:pt x="4825" y="1659"/>
                </a:lnTo>
                <a:lnTo>
                  <a:pt x="4887" y="1637"/>
                </a:lnTo>
                <a:lnTo>
                  <a:pt x="4952" y="1615"/>
                </a:lnTo>
                <a:lnTo>
                  <a:pt x="5018" y="1594"/>
                </a:lnTo>
                <a:lnTo>
                  <a:pt x="5089" y="1574"/>
                </a:lnTo>
                <a:lnTo>
                  <a:pt x="5160" y="1554"/>
                </a:lnTo>
                <a:lnTo>
                  <a:pt x="5234" y="1536"/>
                </a:lnTo>
                <a:lnTo>
                  <a:pt x="5310" y="1517"/>
                </a:lnTo>
                <a:lnTo>
                  <a:pt x="5385" y="1499"/>
                </a:lnTo>
                <a:lnTo>
                  <a:pt x="5461" y="1484"/>
                </a:lnTo>
                <a:lnTo>
                  <a:pt x="5537" y="1469"/>
                </a:lnTo>
                <a:lnTo>
                  <a:pt x="5614" y="1455"/>
                </a:lnTo>
                <a:lnTo>
                  <a:pt x="5690" y="1442"/>
                </a:lnTo>
                <a:lnTo>
                  <a:pt x="5766" y="1431"/>
                </a:lnTo>
                <a:lnTo>
                  <a:pt x="5840" y="1419"/>
                </a:lnTo>
                <a:lnTo>
                  <a:pt x="5912" y="1409"/>
                </a:lnTo>
                <a:lnTo>
                  <a:pt x="5935" y="1406"/>
                </a:lnTo>
                <a:lnTo>
                  <a:pt x="5958" y="1400"/>
                </a:lnTo>
                <a:lnTo>
                  <a:pt x="5982" y="1394"/>
                </a:lnTo>
                <a:lnTo>
                  <a:pt x="6003" y="1385"/>
                </a:lnTo>
                <a:lnTo>
                  <a:pt x="6025" y="1375"/>
                </a:lnTo>
                <a:lnTo>
                  <a:pt x="6047" y="1363"/>
                </a:lnTo>
                <a:lnTo>
                  <a:pt x="6068" y="1351"/>
                </a:lnTo>
                <a:lnTo>
                  <a:pt x="6087" y="1337"/>
                </a:lnTo>
                <a:lnTo>
                  <a:pt x="6107" y="1321"/>
                </a:lnTo>
                <a:lnTo>
                  <a:pt x="6125" y="1306"/>
                </a:lnTo>
                <a:lnTo>
                  <a:pt x="6143" y="1288"/>
                </a:lnTo>
                <a:lnTo>
                  <a:pt x="6160" y="1269"/>
                </a:lnTo>
                <a:lnTo>
                  <a:pt x="6175" y="1250"/>
                </a:lnTo>
                <a:lnTo>
                  <a:pt x="6190" y="1230"/>
                </a:lnTo>
                <a:lnTo>
                  <a:pt x="6204" y="1207"/>
                </a:lnTo>
                <a:lnTo>
                  <a:pt x="6215" y="1185"/>
                </a:lnTo>
                <a:lnTo>
                  <a:pt x="6227" y="1164"/>
                </a:lnTo>
                <a:lnTo>
                  <a:pt x="6236" y="1140"/>
                </a:lnTo>
                <a:lnTo>
                  <a:pt x="6245" y="1117"/>
                </a:lnTo>
                <a:lnTo>
                  <a:pt x="6251" y="1092"/>
                </a:lnTo>
                <a:lnTo>
                  <a:pt x="6256" y="1066"/>
                </a:lnTo>
                <a:lnTo>
                  <a:pt x="6260" y="1041"/>
                </a:lnTo>
                <a:lnTo>
                  <a:pt x="6261" y="1015"/>
                </a:lnTo>
                <a:lnTo>
                  <a:pt x="6261" y="990"/>
                </a:lnTo>
                <a:lnTo>
                  <a:pt x="6260" y="965"/>
                </a:lnTo>
                <a:lnTo>
                  <a:pt x="6256" y="938"/>
                </a:lnTo>
                <a:lnTo>
                  <a:pt x="6248" y="911"/>
                </a:lnTo>
                <a:lnTo>
                  <a:pt x="6242" y="886"/>
                </a:lnTo>
                <a:lnTo>
                  <a:pt x="6232" y="859"/>
                </a:lnTo>
                <a:lnTo>
                  <a:pt x="6219" y="833"/>
                </a:lnTo>
                <a:lnTo>
                  <a:pt x="6204" y="807"/>
                </a:lnTo>
                <a:lnTo>
                  <a:pt x="6187" y="782"/>
                </a:lnTo>
                <a:close/>
                <a:moveTo>
                  <a:pt x="5887" y="384"/>
                </a:moveTo>
                <a:lnTo>
                  <a:pt x="5860" y="421"/>
                </a:lnTo>
                <a:lnTo>
                  <a:pt x="5835" y="457"/>
                </a:lnTo>
                <a:lnTo>
                  <a:pt x="5809" y="488"/>
                </a:lnTo>
                <a:lnTo>
                  <a:pt x="5782" y="520"/>
                </a:lnTo>
                <a:lnTo>
                  <a:pt x="5768" y="534"/>
                </a:lnTo>
                <a:lnTo>
                  <a:pt x="5755" y="549"/>
                </a:lnTo>
                <a:lnTo>
                  <a:pt x="5739" y="563"/>
                </a:lnTo>
                <a:lnTo>
                  <a:pt x="5724" y="577"/>
                </a:lnTo>
                <a:lnTo>
                  <a:pt x="5706" y="590"/>
                </a:lnTo>
                <a:lnTo>
                  <a:pt x="5690" y="603"/>
                </a:lnTo>
                <a:lnTo>
                  <a:pt x="5669" y="614"/>
                </a:lnTo>
                <a:lnTo>
                  <a:pt x="5650" y="626"/>
                </a:lnTo>
                <a:lnTo>
                  <a:pt x="5630" y="636"/>
                </a:lnTo>
                <a:lnTo>
                  <a:pt x="5612" y="642"/>
                </a:lnTo>
                <a:lnTo>
                  <a:pt x="5593" y="648"/>
                </a:lnTo>
                <a:lnTo>
                  <a:pt x="5575" y="653"/>
                </a:lnTo>
                <a:lnTo>
                  <a:pt x="5555" y="657"/>
                </a:lnTo>
                <a:lnTo>
                  <a:pt x="5536" y="660"/>
                </a:lnTo>
                <a:lnTo>
                  <a:pt x="5515" y="661"/>
                </a:lnTo>
                <a:lnTo>
                  <a:pt x="5493" y="660"/>
                </a:lnTo>
                <a:lnTo>
                  <a:pt x="5478" y="657"/>
                </a:lnTo>
                <a:lnTo>
                  <a:pt x="5464" y="653"/>
                </a:lnTo>
                <a:lnTo>
                  <a:pt x="5451" y="648"/>
                </a:lnTo>
                <a:lnTo>
                  <a:pt x="5438" y="645"/>
                </a:lnTo>
                <a:lnTo>
                  <a:pt x="5428" y="638"/>
                </a:lnTo>
                <a:lnTo>
                  <a:pt x="5418" y="633"/>
                </a:lnTo>
                <a:lnTo>
                  <a:pt x="5409" y="626"/>
                </a:lnTo>
                <a:lnTo>
                  <a:pt x="5400" y="618"/>
                </a:lnTo>
                <a:lnTo>
                  <a:pt x="5393" y="610"/>
                </a:lnTo>
                <a:lnTo>
                  <a:pt x="5386" y="600"/>
                </a:lnTo>
                <a:lnTo>
                  <a:pt x="5380" y="590"/>
                </a:lnTo>
                <a:lnTo>
                  <a:pt x="5375" y="580"/>
                </a:lnTo>
                <a:lnTo>
                  <a:pt x="5371" y="568"/>
                </a:lnTo>
                <a:lnTo>
                  <a:pt x="5369" y="556"/>
                </a:lnTo>
                <a:lnTo>
                  <a:pt x="5365" y="543"/>
                </a:lnTo>
                <a:lnTo>
                  <a:pt x="5363" y="528"/>
                </a:lnTo>
                <a:lnTo>
                  <a:pt x="5365" y="510"/>
                </a:lnTo>
                <a:lnTo>
                  <a:pt x="5369" y="494"/>
                </a:lnTo>
                <a:lnTo>
                  <a:pt x="5372" y="477"/>
                </a:lnTo>
                <a:lnTo>
                  <a:pt x="5377" y="462"/>
                </a:lnTo>
                <a:lnTo>
                  <a:pt x="5384" y="448"/>
                </a:lnTo>
                <a:lnTo>
                  <a:pt x="5390" y="433"/>
                </a:lnTo>
                <a:lnTo>
                  <a:pt x="5399" y="419"/>
                </a:lnTo>
                <a:lnTo>
                  <a:pt x="5409" y="403"/>
                </a:lnTo>
                <a:lnTo>
                  <a:pt x="5352" y="406"/>
                </a:lnTo>
                <a:lnTo>
                  <a:pt x="5295" y="407"/>
                </a:lnTo>
                <a:lnTo>
                  <a:pt x="5238" y="410"/>
                </a:lnTo>
                <a:lnTo>
                  <a:pt x="5182" y="412"/>
                </a:lnTo>
                <a:lnTo>
                  <a:pt x="5125" y="415"/>
                </a:lnTo>
                <a:lnTo>
                  <a:pt x="5069" y="417"/>
                </a:lnTo>
                <a:lnTo>
                  <a:pt x="5012" y="420"/>
                </a:lnTo>
                <a:lnTo>
                  <a:pt x="4955" y="420"/>
                </a:lnTo>
                <a:lnTo>
                  <a:pt x="4963" y="459"/>
                </a:lnTo>
                <a:lnTo>
                  <a:pt x="4970" y="499"/>
                </a:lnTo>
                <a:lnTo>
                  <a:pt x="4977" y="538"/>
                </a:lnTo>
                <a:lnTo>
                  <a:pt x="4985" y="577"/>
                </a:lnTo>
                <a:lnTo>
                  <a:pt x="4993" y="617"/>
                </a:lnTo>
                <a:lnTo>
                  <a:pt x="4999" y="656"/>
                </a:lnTo>
                <a:lnTo>
                  <a:pt x="5005" y="695"/>
                </a:lnTo>
                <a:lnTo>
                  <a:pt x="5014" y="735"/>
                </a:lnTo>
                <a:lnTo>
                  <a:pt x="5037" y="720"/>
                </a:lnTo>
                <a:lnTo>
                  <a:pt x="5060" y="706"/>
                </a:lnTo>
                <a:lnTo>
                  <a:pt x="5083" y="693"/>
                </a:lnTo>
                <a:lnTo>
                  <a:pt x="5107" y="681"/>
                </a:lnTo>
                <a:lnTo>
                  <a:pt x="5130" y="673"/>
                </a:lnTo>
                <a:lnTo>
                  <a:pt x="5153" y="662"/>
                </a:lnTo>
                <a:lnTo>
                  <a:pt x="5176" y="656"/>
                </a:lnTo>
                <a:lnTo>
                  <a:pt x="5198" y="650"/>
                </a:lnTo>
                <a:lnTo>
                  <a:pt x="5221" y="646"/>
                </a:lnTo>
                <a:lnTo>
                  <a:pt x="5247" y="642"/>
                </a:lnTo>
                <a:lnTo>
                  <a:pt x="5269" y="641"/>
                </a:lnTo>
                <a:lnTo>
                  <a:pt x="5292" y="641"/>
                </a:lnTo>
                <a:lnTo>
                  <a:pt x="5315" y="642"/>
                </a:lnTo>
                <a:lnTo>
                  <a:pt x="5338" y="646"/>
                </a:lnTo>
                <a:lnTo>
                  <a:pt x="5361" y="650"/>
                </a:lnTo>
                <a:lnTo>
                  <a:pt x="5386" y="656"/>
                </a:lnTo>
                <a:lnTo>
                  <a:pt x="5412" y="665"/>
                </a:lnTo>
                <a:lnTo>
                  <a:pt x="5437" y="675"/>
                </a:lnTo>
                <a:lnTo>
                  <a:pt x="5461" y="686"/>
                </a:lnTo>
                <a:lnTo>
                  <a:pt x="5482" y="699"/>
                </a:lnTo>
                <a:lnTo>
                  <a:pt x="5501" y="712"/>
                </a:lnTo>
                <a:lnTo>
                  <a:pt x="5518" y="726"/>
                </a:lnTo>
                <a:lnTo>
                  <a:pt x="5535" y="741"/>
                </a:lnTo>
                <a:lnTo>
                  <a:pt x="5549" y="758"/>
                </a:lnTo>
                <a:lnTo>
                  <a:pt x="5562" y="774"/>
                </a:lnTo>
                <a:lnTo>
                  <a:pt x="5572" y="792"/>
                </a:lnTo>
                <a:lnTo>
                  <a:pt x="5581" y="810"/>
                </a:lnTo>
                <a:lnTo>
                  <a:pt x="5588" y="829"/>
                </a:lnTo>
                <a:lnTo>
                  <a:pt x="5596" y="849"/>
                </a:lnTo>
                <a:lnTo>
                  <a:pt x="5601" y="869"/>
                </a:lnTo>
                <a:lnTo>
                  <a:pt x="5605" y="891"/>
                </a:lnTo>
                <a:lnTo>
                  <a:pt x="5607" y="914"/>
                </a:lnTo>
                <a:lnTo>
                  <a:pt x="5608" y="929"/>
                </a:lnTo>
                <a:lnTo>
                  <a:pt x="5607" y="946"/>
                </a:lnTo>
                <a:lnTo>
                  <a:pt x="5606" y="961"/>
                </a:lnTo>
                <a:lnTo>
                  <a:pt x="5603" y="976"/>
                </a:lnTo>
                <a:lnTo>
                  <a:pt x="5601" y="990"/>
                </a:lnTo>
                <a:lnTo>
                  <a:pt x="5596" y="1004"/>
                </a:lnTo>
                <a:lnTo>
                  <a:pt x="5589" y="1018"/>
                </a:lnTo>
                <a:lnTo>
                  <a:pt x="5584" y="1031"/>
                </a:lnTo>
                <a:lnTo>
                  <a:pt x="5577" y="1043"/>
                </a:lnTo>
                <a:lnTo>
                  <a:pt x="5569" y="1056"/>
                </a:lnTo>
                <a:lnTo>
                  <a:pt x="5560" y="1067"/>
                </a:lnTo>
                <a:lnTo>
                  <a:pt x="5550" y="1079"/>
                </a:lnTo>
                <a:lnTo>
                  <a:pt x="5539" y="1090"/>
                </a:lnTo>
                <a:lnTo>
                  <a:pt x="5528" y="1100"/>
                </a:lnTo>
                <a:lnTo>
                  <a:pt x="5516" y="1111"/>
                </a:lnTo>
                <a:lnTo>
                  <a:pt x="5504" y="1119"/>
                </a:lnTo>
                <a:lnTo>
                  <a:pt x="5487" y="1130"/>
                </a:lnTo>
                <a:lnTo>
                  <a:pt x="5471" y="1141"/>
                </a:lnTo>
                <a:lnTo>
                  <a:pt x="5455" y="1150"/>
                </a:lnTo>
                <a:lnTo>
                  <a:pt x="5440" y="1158"/>
                </a:lnTo>
                <a:lnTo>
                  <a:pt x="5424" y="1166"/>
                </a:lnTo>
                <a:lnTo>
                  <a:pt x="5409" y="1173"/>
                </a:lnTo>
                <a:lnTo>
                  <a:pt x="5394" y="1179"/>
                </a:lnTo>
                <a:lnTo>
                  <a:pt x="5379" y="1184"/>
                </a:lnTo>
                <a:lnTo>
                  <a:pt x="5348" y="1193"/>
                </a:lnTo>
                <a:lnTo>
                  <a:pt x="5320" y="1198"/>
                </a:lnTo>
                <a:lnTo>
                  <a:pt x="5292" y="1203"/>
                </a:lnTo>
                <a:lnTo>
                  <a:pt x="5264" y="1205"/>
                </a:lnTo>
                <a:lnTo>
                  <a:pt x="5238" y="1205"/>
                </a:lnTo>
                <a:lnTo>
                  <a:pt x="5211" y="1203"/>
                </a:lnTo>
                <a:lnTo>
                  <a:pt x="5184" y="1199"/>
                </a:lnTo>
                <a:lnTo>
                  <a:pt x="5159" y="1196"/>
                </a:lnTo>
                <a:lnTo>
                  <a:pt x="5109" y="1185"/>
                </a:lnTo>
                <a:lnTo>
                  <a:pt x="5060" y="1173"/>
                </a:lnTo>
                <a:lnTo>
                  <a:pt x="5062" y="1211"/>
                </a:lnTo>
                <a:lnTo>
                  <a:pt x="5065" y="1249"/>
                </a:lnTo>
                <a:lnTo>
                  <a:pt x="5068" y="1287"/>
                </a:lnTo>
                <a:lnTo>
                  <a:pt x="5069" y="1325"/>
                </a:lnTo>
                <a:lnTo>
                  <a:pt x="5082" y="1319"/>
                </a:lnTo>
                <a:lnTo>
                  <a:pt x="5094" y="1312"/>
                </a:lnTo>
                <a:lnTo>
                  <a:pt x="5109" y="1307"/>
                </a:lnTo>
                <a:lnTo>
                  <a:pt x="5125" y="1301"/>
                </a:lnTo>
                <a:lnTo>
                  <a:pt x="5142" y="1295"/>
                </a:lnTo>
                <a:lnTo>
                  <a:pt x="5159" y="1291"/>
                </a:lnTo>
                <a:lnTo>
                  <a:pt x="5178" y="1287"/>
                </a:lnTo>
                <a:lnTo>
                  <a:pt x="5198" y="1283"/>
                </a:lnTo>
                <a:lnTo>
                  <a:pt x="5221" y="1281"/>
                </a:lnTo>
                <a:lnTo>
                  <a:pt x="5244" y="1279"/>
                </a:lnTo>
                <a:lnTo>
                  <a:pt x="5268" y="1278"/>
                </a:lnTo>
                <a:lnTo>
                  <a:pt x="5295" y="1278"/>
                </a:lnTo>
                <a:lnTo>
                  <a:pt x="5323" y="1278"/>
                </a:lnTo>
                <a:lnTo>
                  <a:pt x="5352" y="1281"/>
                </a:lnTo>
                <a:lnTo>
                  <a:pt x="5384" y="1283"/>
                </a:lnTo>
                <a:lnTo>
                  <a:pt x="5417" y="1287"/>
                </a:lnTo>
                <a:lnTo>
                  <a:pt x="5468" y="1296"/>
                </a:lnTo>
                <a:lnTo>
                  <a:pt x="5518" y="1306"/>
                </a:lnTo>
                <a:lnTo>
                  <a:pt x="5568" y="1316"/>
                </a:lnTo>
                <a:lnTo>
                  <a:pt x="5616" y="1325"/>
                </a:lnTo>
                <a:lnTo>
                  <a:pt x="5640" y="1330"/>
                </a:lnTo>
                <a:lnTo>
                  <a:pt x="5664" y="1333"/>
                </a:lnTo>
                <a:lnTo>
                  <a:pt x="5690" y="1337"/>
                </a:lnTo>
                <a:lnTo>
                  <a:pt x="5713" y="1339"/>
                </a:lnTo>
                <a:lnTo>
                  <a:pt x="5735" y="1340"/>
                </a:lnTo>
                <a:lnTo>
                  <a:pt x="5758" y="1340"/>
                </a:lnTo>
                <a:lnTo>
                  <a:pt x="5780" y="1339"/>
                </a:lnTo>
                <a:lnTo>
                  <a:pt x="5803" y="1337"/>
                </a:lnTo>
                <a:lnTo>
                  <a:pt x="5829" y="1333"/>
                </a:lnTo>
                <a:lnTo>
                  <a:pt x="5855" y="1328"/>
                </a:lnTo>
                <a:lnTo>
                  <a:pt x="5880" y="1320"/>
                </a:lnTo>
                <a:lnTo>
                  <a:pt x="5904" y="1314"/>
                </a:lnTo>
                <a:lnTo>
                  <a:pt x="5928" y="1307"/>
                </a:lnTo>
                <a:lnTo>
                  <a:pt x="5951" y="1297"/>
                </a:lnTo>
                <a:lnTo>
                  <a:pt x="5974" y="1287"/>
                </a:lnTo>
                <a:lnTo>
                  <a:pt x="5996" y="1277"/>
                </a:lnTo>
                <a:lnTo>
                  <a:pt x="6016" y="1265"/>
                </a:lnTo>
                <a:lnTo>
                  <a:pt x="6035" y="1253"/>
                </a:lnTo>
                <a:lnTo>
                  <a:pt x="6054" y="1239"/>
                </a:lnTo>
                <a:lnTo>
                  <a:pt x="6071" y="1224"/>
                </a:lnTo>
                <a:lnTo>
                  <a:pt x="6087" y="1207"/>
                </a:lnTo>
                <a:lnTo>
                  <a:pt x="6101" y="1191"/>
                </a:lnTo>
                <a:lnTo>
                  <a:pt x="6115" y="1171"/>
                </a:lnTo>
                <a:lnTo>
                  <a:pt x="6127" y="1154"/>
                </a:lnTo>
                <a:lnTo>
                  <a:pt x="6137" y="1132"/>
                </a:lnTo>
                <a:lnTo>
                  <a:pt x="6147" y="1113"/>
                </a:lnTo>
                <a:lnTo>
                  <a:pt x="6154" y="1093"/>
                </a:lnTo>
                <a:lnTo>
                  <a:pt x="6161" y="1075"/>
                </a:lnTo>
                <a:lnTo>
                  <a:pt x="6166" y="1056"/>
                </a:lnTo>
                <a:lnTo>
                  <a:pt x="6170" y="1039"/>
                </a:lnTo>
                <a:lnTo>
                  <a:pt x="6172" y="1022"/>
                </a:lnTo>
                <a:lnTo>
                  <a:pt x="6172" y="1005"/>
                </a:lnTo>
                <a:lnTo>
                  <a:pt x="6172" y="990"/>
                </a:lnTo>
                <a:lnTo>
                  <a:pt x="6172" y="975"/>
                </a:lnTo>
                <a:lnTo>
                  <a:pt x="6170" y="961"/>
                </a:lnTo>
                <a:lnTo>
                  <a:pt x="6166" y="946"/>
                </a:lnTo>
                <a:lnTo>
                  <a:pt x="6161" y="933"/>
                </a:lnTo>
                <a:lnTo>
                  <a:pt x="6156" y="919"/>
                </a:lnTo>
                <a:lnTo>
                  <a:pt x="6148" y="906"/>
                </a:lnTo>
                <a:lnTo>
                  <a:pt x="6142" y="895"/>
                </a:lnTo>
                <a:lnTo>
                  <a:pt x="6134" y="882"/>
                </a:lnTo>
                <a:lnTo>
                  <a:pt x="6124" y="872"/>
                </a:lnTo>
                <a:lnTo>
                  <a:pt x="6114" y="860"/>
                </a:lnTo>
                <a:lnTo>
                  <a:pt x="6104" y="850"/>
                </a:lnTo>
                <a:lnTo>
                  <a:pt x="6094" y="839"/>
                </a:lnTo>
                <a:lnTo>
                  <a:pt x="6082" y="829"/>
                </a:lnTo>
                <a:lnTo>
                  <a:pt x="6069" y="820"/>
                </a:lnTo>
                <a:lnTo>
                  <a:pt x="6057" y="811"/>
                </a:lnTo>
                <a:lnTo>
                  <a:pt x="6030" y="793"/>
                </a:lnTo>
                <a:lnTo>
                  <a:pt x="6001" y="775"/>
                </a:lnTo>
                <a:lnTo>
                  <a:pt x="5970" y="761"/>
                </a:lnTo>
                <a:lnTo>
                  <a:pt x="5941" y="746"/>
                </a:lnTo>
                <a:lnTo>
                  <a:pt x="5994" y="739"/>
                </a:lnTo>
                <a:lnTo>
                  <a:pt x="6049" y="732"/>
                </a:lnTo>
                <a:lnTo>
                  <a:pt x="6077" y="728"/>
                </a:lnTo>
                <a:lnTo>
                  <a:pt x="6104" y="725"/>
                </a:lnTo>
                <a:lnTo>
                  <a:pt x="6130" y="720"/>
                </a:lnTo>
                <a:lnTo>
                  <a:pt x="6156" y="713"/>
                </a:lnTo>
                <a:lnTo>
                  <a:pt x="6180" y="708"/>
                </a:lnTo>
                <a:lnTo>
                  <a:pt x="6204" y="699"/>
                </a:lnTo>
                <a:lnTo>
                  <a:pt x="6226" y="692"/>
                </a:lnTo>
                <a:lnTo>
                  <a:pt x="6247" y="681"/>
                </a:lnTo>
                <a:lnTo>
                  <a:pt x="6257" y="675"/>
                </a:lnTo>
                <a:lnTo>
                  <a:pt x="6266" y="670"/>
                </a:lnTo>
                <a:lnTo>
                  <a:pt x="6275" y="662"/>
                </a:lnTo>
                <a:lnTo>
                  <a:pt x="6284" y="656"/>
                </a:lnTo>
                <a:lnTo>
                  <a:pt x="6292" y="648"/>
                </a:lnTo>
                <a:lnTo>
                  <a:pt x="6299" y="640"/>
                </a:lnTo>
                <a:lnTo>
                  <a:pt x="6306" y="632"/>
                </a:lnTo>
                <a:lnTo>
                  <a:pt x="6312" y="623"/>
                </a:lnTo>
                <a:lnTo>
                  <a:pt x="6323" y="605"/>
                </a:lnTo>
                <a:lnTo>
                  <a:pt x="6332" y="586"/>
                </a:lnTo>
                <a:lnTo>
                  <a:pt x="6340" y="570"/>
                </a:lnTo>
                <a:lnTo>
                  <a:pt x="6346" y="551"/>
                </a:lnTo>
                <a:lnTo>
                  <a:pt x="6350" y="534"/>
                </a:lnTo>
                <a:lnTo>
                  <a:pt x="6350" y="518"/>
                </a:lnTo>
                <a:lnTo>
                  <a:pt x="6351" y="509"/>
                </a:lnTo>
                <a:lnTo>
                  <a:pt x="6350" y="501"/>
                </a:lnTo>
                <a:lnTo>
                  <a:pt x="6350" y="494"/>
                </a:lnTo>
                <a:lnTo>
                  <a:pt x="6349" y="485"/>
                </a:lnTo>
                <a:lnTo>
                  <a:pt x="6346" y="478"/>
                </a:lnTo>
                <a:lnTo>
                  <a:pt x="6342" y="471"/>
                </a:lnTo>
                <a:lnTo>
                  <a:pt x="6339" y="463"/>
                </a:lnTo>
                <a:lnTo>
                  <a:pt x="6335" y="457"/>
                </a:lnTo>
                <a:lnTo>
                  <a:pt x="6330" y="450"/>
                </a:lnTo>
                <a:lnTo>
                  <a:pt x="6325" y="444"/>
                </a:lnTo>
                <a:lnTo>
                  <a:pt x="6318" y="438"/>
                </a:lnTo>
                <a:lnTo>
                  <a:pt x="6312" y="433"/>
                </a:lnTo>
                <a:lnTo>
                  <a:pt x="6303" y="426"/>
                </a:lnTo>
                <a:lnTo>
                  <a:pt x="6295" y="421"/>
                </a:lnTo>
                <a:lnTo>
                  <a:pt x="6287" y="417"/>
                </a:lnTo>
                <a:lnTo>
                  <a:pt x="6275" y="412"/>
                </a:lnTo>
                <a:lnTo>
                  <a:pt x="6265" y="408"/>
                </a:lnTo>
                <a:lnTo>
                  <a:pt x="6254" y="405"/>
                </a:lnTo>
                <a:lnTo>
                  <a:pt x="6241" y="402"/>
                </a:lnTo>
                <a:lnTo>
                  <a:pt x="6228" y="398"/>
                </a:lnTo>
                <a:lnTo>
                  <a:pt x="6186" y="392"/>
                </a:lnTo>
                <a:lnTo>
                  <a:pt x="6142" y="386"/>
                </a:lnTo>
                <a:lnTo>
                  <a:pt x="6096" y="382"/>
                </a:lnTo>
                <a:lnTo>
                  <a:pt x="6049" y="379"/>
                </a:lnTo>
                <a:lnTo>
                  <a:pt x="6005" y="378"/>
                </a:lnTo>
                <a:lnTo>
                  <a:pt x="5961" y="378"/>
                </a:lnTo>
                <a:lnTo>
                  <a:pt x="5941" y="379"/>
                </a:lnTo>
                <a:lnTo>
                  <a:pt x="5921" y="382"/>
                </a:lnTo>
                <a:lnTo>
                  <a:pt x="5904" y="382"/>
                </a:lnTo>
                <a:lnTo>
                  <a:pt x="5887" y="384"/>
                </a:lnTo>
                <a:close/>
                <a:moveTo>
                  <a:pt x="5436" y="513"/>
                </a:moveTo>
                <a:lnTo>
                  <a:pt x="5438" y="496"/>
                </a:lnTo>
                <a:lnTo>
                  <a:pt x="5445" y="482"/>
                </a:lnTo>
                <a:lnTo>
                  <a:pt x="5451" y="468"/>
                </a:lnTo>
                <a:lnTo>
                  <a:pt x="5460" y="454"/>
                </a:lnTo>
                <a:lnTo>
                  <a:pt x="5469" y="440"/>
                </a:lnTo>
                <a:lnTo>
                  <a:pt x="5479" y="426"/>
                </a:lnTo>
                <a:lnTo>
                  <a:pt x="5490" y="414"/>
                </a:lnTo>
                <a:lnTo>
                  <a:pt x="5502" y="401"/>
                </a:lnTo>
                <a:lnTo>
                  <a:pt x="5537" y="397"/>
                </a:lnTo>
                <a:lnTo>
                  <a:pt x="5577" y="394"/>
                </a:lnTo>
                <a:lnTo>
                  <a:pt x="5619" y="391"/>
                </a:lnTo>
                <a:lnTo>
                  <a:pt x="5661" y="388"/>
                </a:lnTo>
                <a:lnTo>
                  <a:pt x="5702" y="386"/>
                </a:lnTo>
                <a:lnTo>
                  <a:pt x="5741" y="384"/>
                </a:lnTo>
                <a:lnTo>
                  <a:pt x="5774" y="383"/>
                </a:lnTo>
                <a:lnTo>
                  <a:pt x="5800" y="383"/>
                </a:lnTo>
                <a:lnTo>
                  <a:pt x="5780" y="410"/>
                </a:lnTo>
                <a:lnTo>
                  <a:pt x="5762" y="435"/>
                </a:lnTo>
                <a:lnTo>
                  <a:pt x="5743" y="459"/>
                </a:lnTo>
                <a:lnTo>
                  <a:pt x="5724" y="483"/>
                </a:lnTo>
                <a:lnTo>
                  <a:pt x="5714" y="494"/>
                </a:lnTo>
                <a:lnTo>
                  <a:pt x="5702" y="505"/>
                </a:lnTo>
                <a:lnTo>
                  <a:pt x="5691" y="515"/>
                </a:lnTo>
                <a:lnTo>
                  <a:pt x="5678" y="525"/>
                </a:lnTo>
                <a:lnTo>
                  <a:pt x="5664" y="534"/>
                </a:lnTo>
                <a:lnTo>
                  <a:pt x="5652" y="546"/>
                </a:lnTo>
                <a:lnTo>
                  <a:pt x="5635" y="554"/>
                </a:lnTo>
                <a:lnTo>
                  <a:pt x="5619" y="563"/>
                </a:lnTo>
                <a:lnTo>
                  <a:pt x="5601" y="572"/>
                </a:lnTo>
                <a:lnTo>
                  <a:pt x="5583" y="579"/>
                </a:lnTo>
                <a:lnTo>
                  <a:pt x="5565" y="584"/>
                </a:lnTo>
                <a:lnTo>
                  <a:pt x="5549" y="587"/>
                </a:lnTo>
                <a:lnTo>
                  <a:pt x="5532" y="590"/>
                </a:lnTo>
                <a:lnTo>
                  <a:pt x="5516" y="590"/>
                </a:lnTo>
                <a:lnTo>
                  <a:pt x="5501" y="590"/>
                </a:lnTo>
                <a:lnTo>
                  <a:pt x="5487" y="587"/>
                </a:lnTo>
                <a:lnTo>
                  <a:pt x="5474" y="584"/>
                </a:lnTo>
                <a:lnTo>
                  <a:pt x="5462" y="579"/>
                </a:lnTo>
                <a:lnTo>
                  <a:pt x="5457" y="575"/>
                </a:lnTo>
                <a:lnTo>
                  <a:pt x="5452" y="572"/>
                </a:lnTo>
                <a:lnTo>
                  <a:pt x="5450" y="567"/>
                </a:lnTo>
                <a:lnTo>
                  <a:pt x="5445" y="562"/>
                </a:lnTo>
                <a:lnTo>
                  <a:pt x="5442" y="558"/>
                </a:lnTo>
                <a:lnTo>
                  <a:pt x="5438" y="552"/>
                </a:lnTo>
                <a:lnTo>
                  <a:pt x="5436" y="547"/>
                </a:lnTo>
                <a:lnTo>
                  <a:pt x="5436" y="540"/>
                </a:lnTo>
                <a:lnTo>
                  <a:pt x="5435" y="534"/>
                </a:lnTo>
                <a:lnTo>
                  <a:pt x="5435" y="528"/>
                </a:lnTo>
                <a:lnTo>
                  <a:pt x="5435" y="521"/>
                </a:lnTo>
                <a:lnTo>
                  <a:pt x="5436" y="513"/>
                </a:lnTo>
                <a:close/>
                <a:moveTo>
                  <a:pt x="5396" y="105"/>
                </a:moveTo>
                <a:lnTo>
                  <a:pt x="5404" y="134"/>
                </a:lnTo>
                <a:lnTo>
                  <a:pt x="5412" y="162"/>
                </a:lnTo>
                <a:lnTo>
                  <a:pt x="5418" y="190"/>
                </a:lnTo>
                <a:lnTo>
                  <a:pt x="5424" y="217"/>
                </a:lnTo>
                <a:lnTo>
                  <a:pt x="5433" y="242"/>
                </a:lnTo>
                <a:lnTo>
                  <a:pt x="5440" y="270"/>
                </a:lnTo>
                <a:lnTo>
                  <a:pt x="5447" y="298"/>
                </a:lnTo>
                <a:lnTo>
                  <a:pt x="5455" y="327"/>
                </a:lnTo>
                <a:lnTo>
                  <a:pt x="5507" y="321"/>
                </a:lnTo>
                <a:lnTo>
                  <a:pt x="5560" y="317"/>
                </a:lnTo>
                <a:lnTo>
                  <a:pt x="5614" y="313"/>
                </a:lnTo>
                <a:lnTo>
                  <a:pt x="5669" y="309"/>
                </a:lnTo>
                <a:lnTo>
                  <a:pt x="5727" y="307"/>
                </a:lnTo>
                <a:lnTo>
                  <a:pt x="5785" y="306"/>
                </a:lnTo>
                <a:lnTo>
                  <a:pt x="5843" y="306"/>
                </a:lnTo>
                <a:lnTo>
                  <a:pt x="5904" y="306"/>
                </a:lnTo>
                <a:lnTo>
                  <a:pt x="5965" y="306"/>
                </a:lnTo>
                <a:lnTo>
                  <a:pt x="6028" y="307"/>
                </a:lnTo>
                <a:lnTo>
                  <a:pt x="6091" y="309"/>
                </a:lnTo>
                <a:lnTo>
                  <a:pt x="6157" y="312"/>
                </a:lnTo>
                <a:lnTo>
                  <a:pt x="6223" y="314"/>
                </a:lnTo>
                <a:lnTo>
                  <a:pt x="6290" y="318"/>
                </a:lnTo>
                <a:lnTo>
                  <a:pt x="6360" y="322"/>
                </a:lnTo>
                <a:lnTo>
                  <a:pt x="6431" y="327"/>
                </a:lnTo>
                <a:lnTo>
                  <a:pt x="6440" y="304"/>
                </a:lnTo>
                <a:lnTo>
                  <a:pt x="6450" y="280"/>
                </a:lnTo>
                <a:lnTo>
                  <a:pt x="6459" y="256"/>
                </a:lnTo>
                <a:lnTo>
                  <a:pt x="6468" y="233"/>
                </a:lnTo>
                <a:lnTo>
                  <a:pt x="6477" y="209"/>
                </a:lnTo>
                <a:lnTo>
                  <a:pt x="6488" y="186"/>
                </a:lnTo>
                <a:lnTo>
                  <a:pt x="6497" y="162"/>
                </a:lnTo>
                <a:lnTo>
                  <a:pt x="6506" y="139"/>
                </a:lnTo>
                <a:lnTo>
                  <a:pt x="6477" y="138"/>
                </a:lnTo>
                <a:lnTo>
                  <a:pt x="6450" y="135"/>
                </a:lnTo>
                <a:lnTo>
                  <a:pt x="6421" y="134"/>
                </a:lnTo>
                <a:lnTo>
                  <a:pt x="6393" y="133"/>
                </a:lnTo>
                <a:lnTo>
                  <a:pt x="6382" y="148"/>
                </a:lnTo>
                <a:lnTo>
                  <a:pt x="6370" y="163"/>
                </a:lnTo>
                <a:lnTo>
                  <a:pt x="6359" y="176"/>
                </a:lnTo>
                <a:lnTo>
                  <a:pt x="6346" y="189"/>
                </a:lnTo>
                <a:lnTo>
                  <a:pt x="6335" y="200"/>
                </a:lnTo>
                <a:lnTo>
                  <a:pt x="6323" y="209"/>
                </a:lnTo>
                <a:lnTo>
                  <a:pt x="6312" y="218"/>
                </a:lnTo>
                <a:lnTo>
                  <a:pt x="6299" y="227"/>
                </a:lnTo>
                <a:lnTo>
                  <a:pt x="6287" y="233"/>
                </a:lnTo>
                <a:lnTo>
                  <a:pt x="6275" y="240"/>
                </a:lnTo>
                <a:lnTo>
                  <a:pt x="6264" y="243"/>
                </a:lnTo>
                <a:lnTo>
                  <a:pt x="6251" y="248"/>
                </a:lnTo>
                <a:lnTo>
                  <a:pt x="6240" y="251"/>
                </a:lnTo>
                <a:lnTo>
                  <a:pt x="6227" y="254"/>
                </a:lnTo>
                <a:lnTo>
                  <a:pt x="6215" y="254"/>
                </a:lnTo>
                <a:lnTo>
                  <a:pt x="6203" y="254"/>
                </a:lnTo>
                <a:lnTo>
                  <a:pt x="6191" y="252"/>
                </a:lnTo>
                <a:lnTo>
                  <a:pt x="6179" y="250"/>
                </a:lnTo>
                <a:lnTo>
                  <a:pt x="6167" y="246"/>
                </a:lnTo>
                <a:lnTo>
                  <a:pt x="6154" y="242"/>
                </a:lnTo>
                <a:lnTo>
                  <a:pt x="6143" y="237"/>
                </a:lnTo>
                <a:lnTo>
                  <a:pt x="6130" y="231"/>
                </a:lnTo>
                <a:lnTo>
                  <a:pt x="6118" y="223"/>
                </a:lnTo>
                <a:lnTo>
                  <a:pt x="6105" y="215"/>
                </a:lnTo>
                <a:lnTo>
                  <a:pt x="6094" y="207"/>
                </a:lnTo>
                <a:lnTo>
                  <a:pt x="6081" y="196"/>
                </a:lnTo>
                <a:lnTo>
                  <a:pt x="6068" y="185"/>
                </a:lnTo>
                <a:lnTo>
                  <a:pt x="6055" y="174"/>
                </a:lnTo>
                <a:lnTo>
                  <a:pt x="6043" y="161"/>
                </a:lnTo>
                <a:lnTo>
                  <a:pt x="6030" y="147"/>
                </a:lnTo>
                <a:lnTo>
                  <a:pt x="6019" y="132"/>
                </a:lnTo>
                <a:lnTo>
                  <a:pt x="6006" y="116"/>
                </a:lnTo>
                <a:lnTo>
                  <a:pt x="5982" y="116"/>
                </a:lnTo>
                <a:lnTo>
                  <a:pt x="5956" y="115"/>
                </a:lnTo>
                <a:lnTo>
                  <a:pt x="5931" y="115"/>
                </a:lnTo>
                <a:lnTo>
                  <a:pt x="5907" y="115"/>
                </a:lnTo>
                <a:lnTo>
                  <a:pt x="5898" y="132"/>
                </a:lnTo>
                <a:lnTo>
                  <a:pt x="5888" y="148"/>
                </a:lnTo>
                <a:lnTo>
                  <a:pt x="5876" y="162"/>
                </a:lnTo>
                <a:lnTo>
                  <a:pt x="5865" y="176"/>
                </a:lnTo>
                <a:lnTo>
                  <a:pt x="5854" y="189"/>
                </a:lnTo>
                <a:lnTo>
                  <a:pt x="5841" y="200"/>
                </a:lnTo>
                <a:lnTo>
                  <a:pt x="5827" y="209"/>
                </a:lnTo>
                <a:lnTo>
                  <a:pt x="5814" y="218"/>
                </a:lnTo>
                <a:lnTo>
                  <a:pt x="5800" y="227"/>
                </a:lnTo>
                <a:lnTo>
                  <a:pt x="5785" y="234"/>
                </a:lnTo>
                <a:lnTo>
                  <a:pt x="5771" y="241"/>
                </a:lnTo>
                <a:lnTo>
                  <a:pt x="5756" y="245"/>
                </a:lnTo>
                <a:lnTo>
                  <a:pt x="5741" y="248"/>
                </a:lnTo>
                <a:lnTo>
                  <a:pt x="5727" y="251"/>
                </a:lnTo>
                <a:lnTo>
                  <a:pt x="5711" y="254"/>
                </a:lnTo>
                <a:lnTo>
                  <a:pt x="5695" y="254"/>
                </a:lnTo>
                <a:lnTo>
                  <a:pt x="5680" y="252"/>
                </a:lnTo>
                <a:lnTo>
                  <a:pt x="5664" y="251"/>
                </a:lnTo>
                <a:lnTo>
                  <a:pt x="5650" y="247"/>
                </a:lnTo>
                <a:lnTo>
                  <a:pt x="5635" y="242"/>
                </a:lnTo>
                <a:lnTo>
                  <a:pt x="5621" y="238"/>
                </a:lnTo>
                <a:lnTo>
                  <a:pt x="5606" y="231"/>
                </a:lnTo>
                <a:lnTo>
                  <a:pt x="5592" y="223"/>
                </a:lnTo>
                <a:lnTo>
                  <a:pt x="5578" y="214"/>
                </a:lnTo>
                <a:lnTo>
                  <a:pt x="5564" y="204"/>
                </a:lnTo>
                <a:lnTo>
                  <a:pt x="5551" y="193"/>
                </a:lnTo>
                <a:lnTo>
                  <a:pt x="5539" y="180"/>
                </a:lnTo>
                <a:lnTo>
                  <a:pt x="5527" y="166"/>
                </a:lnTo>
                <a:lnTo>
                  <a:pt x="5516" y="152"/>
                </a:lnTo>
                <a:lnTo>
                  <a:pt x="5506" y="135"/>
                </a:lnTo>
                <a:lnTo>
                  <a:pt x="5495" y="118"/>
                </a:lnTo>
                <a:lnTo>
                  <a:pt x="5487" y="100"/>
                </a:lnTo>
                <a:lnTo>
                  <a:pt x="5464" y="101"/>
                </a:lnTo>
                <a:lnTo>
                  <a:pt x="5441" y="102"/>
                </a:lnTo>
                <a:lnTo>
                  <a:pt x="5419" y="104"/>
                </a:lnTo>
                <a:lnTo>
                  <a:pt x="5396" y="105"/>
                </a:lnTo>
                <a:close/>
                <a:moveTo>
                  <a:pt x="1348" y="1560"/>
                </a:moveTo>
                <a:lnTo>
                  <a:pt x="151" y="6329"/>
                </a:lnTo>
                <a:lnTo>
                  <a:pt x="371" y="6127"/>
                </a:lnTo>
                <a:lnTo>
                  <a:pt x="913" y="3862"/>
                </a:lnTo>
                <a:lnTo>
                  <a:pt x="1272" y="3669"/>
                </a:lnTo>
                <a:lnTo>
                  <a:pt x="1660" y="1961"/>
                </a:lnTo>
                <a:lnTo>
                  <a:pt x="1597" y="1665"/>
                </a:lnTo>
                <a:lnTo>
                  <a:pt x="1564" y="1657"/>
                </a:lnTo>
                <a:lnTo>
                  <a:pt x="1531" y="1646"/>
                </a:lnTo>
                <a:lnTo>
                  <a:pt x="1500" y="1635"/>
                </a:lnTo>
                <a:lnTo>
                  <a:pt x="1468" y="1623"/>
                </a:lnTo>
                <a:lnTo>
                  <a:pt x="1437" y="1610"/>
                </a:lnTo>
                <a:lnTo>
                  <a:pt x="1407" y="1594"/>
                </a:lnTo>
                <a:lnTo>
                  <a:pt x="1376" y="1578"/>
                </a:lnTo>
                <a:lnTo>
                  <a:pt x="1348" y="1560"/>
                </a:lnTo>
                <a:close/>
                <a:moveTo>
                  <a:pt x="2964" y="5236"/>
                </a:moveTo>
                <a:lnTo>
                  <a:pt x="2983" y="5215"/>
                </a:lnTo>
                <a:lnTo>
                  <a:pt x="3002" y="5194"/>
                </a:lnTo>
                <a:lnTo>
                  <a:pt x="3023" y="5173"/>
                </a:lnTo>
                <a:lnTo>
                  <a:pt x="3044" y="5153"/>
                </a:lnTo>
                <a:lnTo>
                  <a:pt x="3066" y="5134"/>
                </a:lnTo>
                <a:lnTo>
                  <a:pt x="3089" y="5115"/>
                </a:lnTo>
                <a:lnTo>
                  <a:pt x="3115" y="5099"/>
                </a:lnTo>
                <a:lnTo>
                  <a:pt x="3139" y="5082"/>
                </a:lnTo>
                <a:lnTo>
                  <a:pt x="3164" y="5067"/>
                </a:lnTo>
                <a:lnTo>
                  <a:pt x="3191" y="5053"/>
                </a:lnTo>
                <a:lnTo>
                  <a:pt x="3216" y="5041"/>
                </a:lnTo>
                <a:lnTo>
                  <a:pt x="3243" y="5031"/>
                </a:lnTo>
                <a:lnTo>
                  <a:pt x="3271" y="5022"/>
                </a:lnTo>
                <a:lnTo>
                  <a:pt x="3299" y="5015"/>
                </a:lnTo>
                <a:lnTo>
                  <a:pt x="3328" y="5010"/>
                </a:lnTo>
                <a:lnTo>
                  <a:pt x="3356" y="5006"/>
                </a:lnTo>
                <a:lnTo>
                  <a:pt x="3381" y="5005"/>
                </a:lnTo>
                <a:lnTo>
                  <a:pt x="3405" y="5005"/>
                </a:lnTo>
                <a:lnTo>
                  <a:pt x="3430" y="5007"/>
                </a:lnTo>
                <a:lnTo>
                  <a:pt x="3452" y="5010"/>
                </a:lnTo>
                <a:lnTo>
                  <a:pt x="3474" y="5013"/>
                </a:lnTo>
                <a:lnTo>
                  <a:pt x="3496" y="5020"/>
                </a:lnTo>
                <a:lnTo>
                  <a:pt x="3517" y="5025"/>
                </a:lnTo>
                <a:lnTo>
                  <a:pt x="3536" y="5034"/>
                </a:lnTo>
                <a:lnTo>
                  <a:pt x="3557" y="5041"/>
                </a:lnTo>
                <a:lnTo>
                  <a:pt x="3574" y="5052"/>
                </a:lnTo>
                <a:lnTo>
                  <a:pt x="3593" y="5063"/>
                </a:lnTo>
                <a:lnTo>
                  <a:pt x="3610" y="5074"/>
                </a:lnTo>
                <a:lnTo>
                  <a:pt x="3628" y="5087"/>
                </a:lnTo>
                <a:lnTo>
                  <a:pt x="3643" y="5101"/>
                </a:lnTo>
                <a:lnTo>
                  <a:pt x="3659" y="5114"/>
                </a:lnTo>
                <a:lnTo>
                  <a:pt x="3673" y="5129"/>
                </a:lnTo>
                <a:lnTo>
                  <a:pt x="3687" y="5145"/>
                </a:lnTo>
                <a:lnTo>
                  <a:pt x="3701" y="5162"/>
                </a:lnTo>
                <a:lnTo>
                  <a:pt x="3714" y="5177"/>
                </a:lnTo>
                <a:lnTo>
                  <a:pt x="3727" y="5196"/>
                </a:lnTo>
                <a:lnTo>
                  <a:pt x="3739" y="5214"/>
                </a:lnTo>
                <a:lnTo>
                  <a:pt x="3751" y="5232"/>
                </a:lnTo>
                <a:lnTo>
                  <a:pt x="3762" y="5251"/>
                </a:lnTo>
                <a:lnTo>
                  <a:pt x="3772" y="5270"/>
                </a:lnTo>
                <a:lnTo>
                  <a:pt x="3791" y="5309"/>
                </a:lnTo>
                <a:lnTo>
                  <a:pt x="3809" y="5350"/>
                </a:lnTo>
                <a:lnTo>
                  <a:pt x="3826" y="5391"/>
                </a:lnTo>
                <a:lnTo>
                  <a:pt x="3838" y="5431"/>
                </a:lnTo>
                <a:lnTo>
                  <a:pt x="3849" y="5460"/>
                </a:lnTo>
                <a:lnTo>
                  <a:pt x="3859" y="5491"/>
                </a:lnTo>
                <a:lnTo>
                  <a:pt x="3871" y="5521"/>
                </a:lnTo>
                <a:lnTo>
                  <a:pt x="3885" y="5554"/>
                </a:lnTo>
                <a:lnTo>
                  <a:pt x="3899" y="5585"/>
                </a:lnTo>
                <a:lnTo>
                  <a:pt x="3916" y="5617"/>
                </a:lnTo>
                <a:lnTo>
                  <a:pt x="3934" y="5647"/>
                </a:lnTo>
                <a:lnTo>
                  <a:pt x="3953" y="5675"/>
                </a:lnTo>
                <a:lnTo>
                  <a:pt x="3964" y="5690"/>
                </a:lnTo>
                <a:lnTo>
                  <a:pt x="3974" y="5703"/>
                </a:lnTo>
                <a:lnTo>
                  <a:pt x="3986" y="5716"/>
                </a:lnTo>
                <a:lnTo>
                  <a:pt x="3997" y="5728"/>
                </a:lnTo>
                <a:lnTo>
                  <a:pt x="4009" y="5740"/>
                </a:lnTo>
                <a:lnTo>
                  <a:pt x="4021" y="5751"/>
                </a:lnTo>
                <a:lnTo>
                  <a:pt x="4034" y="5761"/>
                </a:lnTo>
                <a:lnTo>
                  <a:pt x="4048" y="5771"/>
                </a:lnTo>
                <a:lnTo>
                  <a:pt x="4062" y="5779"/>
                </a:lnTo>
                <a:lnTo>
                  <a:pt x="4076" y="5787"/>
                </a:lnTo>
                <a:lnTo>
                  <a:pt x="4091" y="5794"/>
                </a:lnTo>
                <a:lnTo>
                  <a:pt x="4105" y="5799"/>
                </a:lnTo>
                <a:lnTo>
                  <a:pt x="4120" y="5804"/>
                </a:lnTo>
                <a:lnTo>
                  <a:pt x="4138" y="5808"/>
                </a:lnTo>
                <a:lnTo>
                  <a:pt x="4155" y="5811"/>
                </a:lnTo>
                <a:lnTo>
                  <a:pt x="4171" y="5811"/>
                </a:lnTo>
                <a:lnTo>
                  <a:pt x="4193" y="5811"/>
                </a:lnTo>
                <a:lnTo>
                  <a:pt x="4216" y="5811"/>
                </a:lnTo>
                <a:lnTo>
                  <a:pt x="4235" y="5808"/>
                </a:lnTo>
                <a:lnTo>
                  <a:pt x="4254" y="5804"/>
                </a:lnTo>
                <a:lnTo>
                  <a:pt x="4271" y="5799"/>
                </a:lnTo>
                <a:lnTo>
                  <a:pt x="4288" y="5794"/>
                </a:lnTo>
                <a:lnTo>
                  <a:pt x="4304" y="5787"/>
                </a:lnTo>
                <a:lnTo>
                  <a:pt x="4320" y="5779"/>
                </a:lnTo>
                <a:lnTo>
                  <a:pt x="4332" y="5770"/>
                </a:lnTo>
                <a:lnTo>
                  <a:pt x="4345" y="5760"/>
                </a:lnTo>
                <a:lnTo>
                  <a:pt x="4358" y="5749"/>
                </a:lnTo>
                <a:lnTo>
                  <a:pt x="4369" y="5737"/>
                </a:lnTo>
                <a:lnTo>
                  <a:pt x="4379" y="5724"/>
                </a:lnTo>
                <a:lnTo>
                  <a:pt x="4388" y="5712"/>
                </a:lnTo>
                <a:lnTo>
                  <a:pt x="4397" y="5698"/>
                </a:lnTo>
                <a:lnTo>
                  <a:pt x="4406" y="5684"/>
                </a:lnTo>
                <a:lnTo>
                  <a:pt x="4412" y="5669"/>
                </a:lnTo>
                <a:lnTo>
                  <a:pt x="4419" y="5653"/>
                </a:lnTo>
                <a:lnTo>
                  <a:pt x="4424" y="5637"/>
                </a:lnTo>
                <a:lnTo>
                  <a:pt x="4429" y="5620"/>
                </a:lnTo>
                <a:lnTo>
                  <a:pt x="4434" y="5604"/>
                </a:lnTo>
                <a:lnTo>
                  <a:pt x="4437" y="5585"/>
                </a:lnTo>
                <a:lnTo>
                  <a:pt x="4439" y="5568"/>
                </a:lnTo>
                <a:lnTo>
                  <a:pt x="4442" y="5549"/>
                </a:lnTo>
                <a:lnTo>
                  <a:pt x="4444" y="5514"/>
                </a:lnTo>
                <a:lnTo>
                  <a:pt x="4445" y="5476"/>
                </a:lnTo>
                <a:lnTo>
                  <a:pt x="4443" y="5439"/>
                </a:lnTo>
                <a:lnTo>
                  <a:pt x="4439" y="5402"/>
                </a:lnTo>
                <a:lnTo>
                  <a:pt x="4434" y="5365"/>
                </a:lnTo>
                <a:lnTo>
                  <a:pt x="4430" y="5330"/>
                </a:lnTo>
                <a:lnTo>
                  <a:pt x="4423" y="5295"/>
                </a:lnTo>
                <a:lnTo>
                  <a:pt x="4416" y="5262"/>
                </a:lnTo>
                <a:lnTo>
                  <a:pt x="4409" y="5229"/>
                </a:lnTo>
                <a:lnTo>
                  <a:pt x="4398" y="5199"/>
                </a:lnTo>
                <a:lnTo>
                  <a:pt x="4390" y="5167"/>
                </a:lnTo>
                <a:lnTo>
                  <a:pt x="4378" y="5138"/>
                </a:lnTo>
                <a:lnTo>
                  <a:pt x="4368" y="5107"/>
                </a:lnTo>
                <a:lnTo>
                  <a:pt x="4355" y="5077"/>
                </a:lnTo>
                <a:lnTo>
                  <a:pt x="4343" y="5048"/>
                </a:lnTo>
                <a:lnTo>
                  <a:pt x="4329" y="5016"/>
                </a:lnTo>
                <a:lnTo>
                  <a:pt x="4298" y="4954"/>
                </a:lnTo>
                <a:lnTo>
                  <a:pt x="4265" y="4888"/>
                </a:lnTo>
                <a:lnTo>
                  <a:pt x="4223" y="4809"/>
                </a:lnTo>
                <a:lnTo>
                  <a:pt x="4180" y="4727"/>
                </a:lnTo>
                <a:lnTo>
                  <a:pt x="4157" y="4685"/>
                </a:lnTo>
                <a:lnTo>
                  <a:pt x="4137" y="4643"/>
                </a:lnTo>
                <a:lnTo>
                  <a:pt x="4117" y="4600"/>
                </a:lnTo>
                <a:lnTo>
                  <a:pt x="4096" y="4555"/>
                </a:lnTo>
                <a:lnTo>
                  <a:pt x="4078" y="4511"/>
                </a:lnTo>
                <a:lnTo>
                  <a:pt x="4062" y="4466"/>
                </a:lnTo>
                <a:lnTo>
                  <a:pt x="4047" y="4422"/>
                </a:lnTo>
                <a:lnTo>
                  <a:pt x="4034" y="4376"/>
                </a:lnTo>
                <a:lnTo>
                  <a:pt x="4029" y="4353"/>
                </a:lnTo>
                <a:lnTo>
                  <a:pt x="4025" y="4330"/>
                </a:lnTo>
                <a:lnTo>
                  <a:pt x="4020" y="4308"/>
                </a:lnTo>
                <a:lnTo>
                  <a:pt x="4017" y="4285"/>
                </a:lnTo>
                <a:lnTo>
                  <a:pt x="4015" y="4262"/>
                </a:lnTo>
                <a:lnTo>
                  <a:pt x="4015" y="4238"/>
                </a:lnTo>
                <a:lnTo>
                  <a:pt x="4014" y="4214"/>
                </a:lnTo>
                <a:lnTo>
                  <a:pt x="4014" y="4191"/>
                </a:lnTo>
                <a:lnTo>
                  <a:pt x="4015" y="4170"/>
                </a:lnTo>
                <a:lnTo>
                  <a:pt x="4016" y="4149"/>
                </a:lnTo>
                <a:lnTo>
                  <a:pt x="4020" y="4130"/>
                </a:lnTo>
                <a:lnTo>
                  <a:pt x="4025" y="4111"/>
                </a:lnTo>
                <a:lnTo>
                  <a:pt x="4029" y="4090"/>
                </a:lnTo>
                <a:lnTo>
                  <a:pt x="4035" y="4073"/>
                </a:lnTo>
                <a:lnTo>
                  <a:pt x="4042" y="4054"/>
                </a:lnTo>
                <a:lnTo>
                  <a:pt x="4051" y="4036"/>
                </a:lnTo>
                <a:lnTo>
                  <a:pt x="4058" y="4019"/>
                </a:lnTo>
                <a:lnTo>
                  <a:pt x="4067" y="4002"/>
                </a:lnTo>
                <a:lnTo>
                  <a:pt x="4077" y="3985"/>
                </a:lnTo>
                <a:lnTo>
                  <a:pt x="4087" y="3971"/>
                </a:lnTo>
                <a:lnTo>
                  <a:pt x="4099" y="3955"/>
                </a:lnTo>
                <a:lnTo>
                  <a:pt x="4110" y="3939"/>
                </a:lnTo>
                <a:lnTo>
                  <a:pt x="4123" y="3925"/>
                </a:lnTo>
                <a:lnTo>
                  <a:pt x="4136" y="3911"/>
                </a:lnTo>
                <a:lnTo>
                  <a:pt x="4150" y="3897"/>
                </a:lnTo>
                <a:lnTo>
                  <a:pt x="4164" y="3885"/>
                </a:lnTo>
                <a:lnTo>
                  <a:pt x="4179" y="3872"/>
                </a:lnTo>
                <a:lnTo>
                  <a:pt x="4193" y="3859"/>
                </a:lnTo>
                <a:lnTo>
                  <a:pt x="4224" y="3838"/>
                </a:lnTo>
                <a:lnTo>
                  <a:pt x="4257" y="3816"/>
                </a:lnTo>
                <a:lnTo>
                  <a:pt x="4292" y="3796"/>
                </a:lnTo>
                <a:lnTo>
                  <a:pt x="4327" y="3779"/>
                </a:lnTo>
                <a:lnTo>
                  <a:pt x="4363" y="3763"/>
                </a:lnTo>
                <a:lnTo>
                  <a:pt x="4400" y="3749"/>
                </a:lnTo>
                <a:lnTo>
                  <a:pt x="4444" y="3732"/>
                </a:lnTo>
                <a:lnTo>
                  <a:pt x="4489" y="3718"/>
                </a:lnTo>
                <a:lnTo>
                  <a:pt x="4533" y="3704"/>
                </a:lnTo>
                <a:lnTo>
                  <a:pt x="4577" y="3690"/>
                </a:lnTo>
                <a:lnTo>
                  <a:pt x="4669" y="3664"/>
                </a:lnTo>
                <a:lnTo>
                  <a:pt x="4760" y="3640"/>
                </a:lnTo>
                <a:lnTo>
                  <a:pt x="4852" y="3616"/>
                </a:lnTo>
                <a:lnTo>
                  <a:pt x="4943" y="3591"/>
                </a:lnTo>
                <a:lnTo>
                  <a:pt x="5035" y="3569"/>
                </a:lnTo>
                <a:lnTo>
                  <a:pt x="5126" y="3546"/>
                </a:lnTo>
                <a:lnTo>
                  <a:pt x="5064" y="3533"/>
                </a:lnTo>
                <a:lnTo>
                  <a:pt x="5002" y="3520"/>
                </a:lnTo>
                <a:lnTo>
                  <a:pt x="4939" y="3506"/>
                </a:lnTo>
                <a:lnTo>
                  <a:pt x="4878" y="3491"/>
                </a:lnTo>
                <a:lnTo>
                  <a:pt x="4815" y="3475"/>
                </a:lnTo>
                <a:lnTo>
                  <a:pt x="4753" y="3456"/>
                </a:lnTo>
                <a:lnTo>
                  <a:pt x="4690" y="3437"/>
                </a:lnTo>
                <a:lnTo>
                  <a:pt x="4630" y="3414"/>
                </a:lnTo>
                <a:lnTo>
                  <a:pt x="4609" y="3440"/>
                </a:lnTo>
                <a:lnTo>
                  <a:pt x="4586" y="3464"/>
                </a:lnTo>
                <a:lnTo>
                  <a:pt x="4562" y="3487"/>
                </a:lnTo>
                <a:lnTo>
                  <a:pt x="4538" y="3509"/>
                </a:lnTo>
                <a:lnTo>
                  <a:pt x="4513" y="3528"/>
                </a:lnTo>
                <a:lnTo>
                  <a:pt x="4486" y="3547"/>
                </a:lnTo>
                <a:lnTo>
                  <a:pt x="4459" y="3565"/>
                </a:lnTo>
                <a:lnTo>
                  <a:pt x="4429" y="3580"/>
                </a:lnTo>
                <a:lnTo>
                  <a:pt x="4398" y="3595"/>
                </a:lnTo>
                <a:lnTo>
                  <a:pt x="4368" y="3609"/>
                </a:lnTo>
                <a:lnTo>
                  <a:pt x="4335" y="3622"/>
                </a:lnTo>
                <a:lnTo>
                  <a:pt x="4302" y="3633"/>
                </a:lnTo>
                <a:lnTo>
                  <a:pt x="4269" y="3644"/>
                </a:lnTo>
                <a:lnTo>
                  <a:pt x="4232" y="3654"/>
                </a:lnTo>
                <a:lnTo>
                  <a:pt x="4197" y="3661"/>
                </a:lnTo>
                <a:lnTo>
                  <a:pt x="4160" y="3668"/>
                </a:lnTo>
                <a:lnTo>
                  <a:pt x="4165" y="3627"/>
                </a:lnTo>
                <a:lnTo>
                  <a:pt x="4164" y="3590"/>
                </a:lnTo>
                <a:lnTo>
                  <a:pt x="4157" y="3556"/>
                </a:lnTo>
                <a:lnTo>
                  <a:pt x="4148" y="3528"/>
                </a:lnTo>
                <a:lnTo>
                  <a:pt x="4134" y="3503"/>
                </a:lnTo>
                <a:lnTo>
                  <a:pt x="4117" y="3484"/>
                </a:lnTo>
                <a:lnTo>
                  <a:pt x="4095" y="3466"/>
                </a:lnTo>
                <a:lnTo>
                  <a:pt x="4071" y="3453"/>
                </a:lnTo>
                <a:lnTo>
                  <a:pt x="4043" y="3444"/>
                </a:lnTo>
                <a:lnTo>
                  <a:pt x="4014" y="3439"/>
                </a:lnTo>
                <a:lnTo>
                  <a:pt x="3981" y="3435"/>
                </a:lnTo>
                <a:lnTo>
                  <a:pt x="3946" y="3435"/>
                </a:lnTo>
                <a:lnTo>
                  <a:pt x="3911" y="3439"/>
                </a:lnTo>
                <a:lnTo>
                  <a:pt x="3874" y="3444"/>
                </a:lnTo>
                <a:lnTo>
                  <a:pt x="3835" y="3452"/>
                </a:lnTo>
                <a:lnTo>
                  <a:pt x="3795" y="3463"/>
                </a:lnTo>
                <a:lnTo>
                  <a:pt x="3756" y="3476"/>
                </a:lnTo>
                <a:lnTo>
                  <a:pt x="3717" y="3490"/>
                </a:lnTo>
                <a:lnTo>
                  <a:pt x="3677" y="3506"/>
                </a:lnTo>
                <a:lnTo>
                  <a:pt x="3638" y="3524"/>
                </a:lnTo>
                <a:lnTo>
                  <a:pt x="3600" y="3544"/>
                </a:lnTo>
                <a:lnTo>
                  <a:pt x="3563" y="3566"/>
                </a:lnTo>
                <a:lnTo>
                  <a:pt x="3527" y="3588"/>
                </a:lnTo>
                <a:lnTo>
                  <a:pt x="3494" y="3612"/>
                </a:lnTo>
                <a:lnTo>
                  <a:pt x="3461" y="3636"/>
                </a:lnTo>
                <a:lnTo>
                  <a:pt x="3432" y="3660"/>
                </a:lnTo>
                <a:lnTo>
                  <a:pt x="3405" y="3685"/>
                </a:lnTo>
                <a:lnTo>
                  <a:pt x="3381" y="3712"/>
                </a:lnTo>
                <a:lnTo>
                  <a:pt x="3361" y="3739"/>
                </a:lnTo>
                <a:lnTo>
                  <a:pt x="3343" y="3764"/>
                </a:lnTo>
                <a:lnTo>
                  <a:pt x="3331" y="3791"/>
                </a:lnTo>
                <a:lnTo>
                  <a:pt x="3322" y="3816"/>
                </a:lnTo>
                <a:lnTo>
                  <a:pt x="3310" y="3859"/>
                </a:lnTo>
                <a:lnTo>
                  <a:pt x="3298" y="3900"/>
                </a:lnTo>
                <a:lnTo>
                  <a:pt x="3291" y="3919"/>
                </a:lnTo>
                <a:lnTo>
                  <a:pt x="3284" y="3936"/>
                </a:lnTo>
                <a:lnTo>
                  <a:pt x="3277" y="3953"/>
                </a:lnTo>
                <a:lnTo>
                  <a:pt x="3268" y="3970"/>
                </a:lnTo>
                <a:lnTo>
                  <a:pt x="3261" y="3985"/>
                </a:lnTo>
                <a:lnTo>
                  <a:pt x="3253" y="3998"/>
                </a:lnTo>
                <a:lnTo>
                  <a:pt x="3243" y="4012"/>
                </a:lnTo>
                <a:lnTo>
                  <a:pt x="3234" y="4024"/>
                </a:lnTo>
                <a:lnTo>
                  <a:pt x="3224" y="4037"/>
                </a:lnTo>
                <a:lnTo>
                  <a:pt x="3212" y="4047"/>
                </a:lnTo>
                <a:lnTo>
                  <a:pt x="3201" y="4059"/>
                </a:lnTo>
                <a:lnTo>
                  <a:pt x="3190" y="4069"/>
                </a:lnTo>
                <a:lnTo>
                  <a:pt x="3176" y="4078"/>
                </a:lnTo>
                <a:lnTo>
                  <a:pt x="3162" y="4085"/>
                </a:lnTo>
                <a:lnTo>
                  <a:pt x="3146" y="4093"/>
                </a:lnTo>
                <a:lnTo>
                  <a:pt x="3130" y="4099"/>
                </a:lnTo>
                <a:lnTo>
                  <a:pt x="3115" y="4107"/>
                </a:lnTo>
                <a:lnTo>
                  <a:pt x="3097" y="4112"/>
                </a:lnTo>
                <a:lnTo>
                  <a:pt x="3077" y="4117"/>
                </a:lnTo>
                <a:lnTo>
                  <a:pt x="3058" y="4122"/>
                </a:lnTo>
                <a:lnTo>
                  <a:pt x="3037" y="4125"/>
                </a:lnTo>
                <a:lnTo>
                  <a:pt x="3013" y="4127"/>
                </a:lnTo>
                <a:lnTo>
                  <a:pt x="2990" y="4131"/>
                </a:lnTo>
                <a:lnTo>
                  <a:pt x="2965" y="4132"/>
                </a:lnTo>
                <a:lnTo>
                  <a:pt x="2912" y="4135"/>
                </a:lnTo>
                <a:lnTo>
                  <a:pt x="2852" y="4135"/>
                </a:lnTo>
                <a:lnTo>
                  <a:pt x="2880" y="4111"/>
                </a:lnTo>
                <a:lnTo>
                  <a:pt x="2903" y="4085"/>
                </a:lnTo>
                <a:lnTo>
                  <a:pt x="2924" y="4064"/>
                </a:lnTo>
                <a:lnTo>
                  <a:pt x="2939" y="4041"/>
                </a:lnTo>
                <a:lnTo>
                  <a:pt x="2947" y="4031"/>
                </a:lnTo>
                <a:lnTo>
                  <a:pt x="2953" y="4021"/>
                </a:lnTo>
                <a:lnTo>
                  <a:pt x="2959" y="4009"/>
                </a:lnTo>
                <a:lnTo>
                  <a:pt x="2962" y="4000"/>
                </a:lnTo>
                <a:lnTo>
                  <a:pt x="2966" y="3990"/>
                </a:lnTo>
                <a:lnTo>
                  <a:pt x="2969" y="3981"/>
                </a:lnTo>
                <a:lnTo>
                  <a:pt x="2970" y="3972"/>
                </a:lnTo>
                <a:lnTo>
                  <a:pt x="2971" y="3963"/>
                </a:lnTo>
                <a:lnTo>
                  <a:pt x="2970" y="3955"/>
                </a:lnTo>
                <a:lnTo>
                  <a:pt x="2969" y="3947"/>
                </a:lnTo>
                <a:lnTo>
                  <a:pt x="2966" y="3939"/>
                </a:lnTo>
                <a:lnTo>
                  <a:pt x="2962" y="3932"/>
                </a:lnTo>
                <a:lnTo>
                  <a:pt x="2959" y="3924"/>
                </a:lnTo>
                <a:lnTo>
                  <a:pt x="2952" y="3918"/>
                </a:lnTo>
                <a:lnTo>
                  <a:pt x="2947" y="3910"/>
                </a:lnTo>
                <a:lnTo>
                  <a:pt x="2938" y="3905"/>
                </a:lnTo>
                <a:lnTo>
                  <a:pt x="2929" y="3899"/>
                </a:lnTo>
                <a:lnTo>
                  <a:pt x="2920" y="3894"/>
                </a:lnTo>
                <a:lnTo>
                  <a:pt x="2909" y="3889"/>
                </a:lnTo>
                <a:lnTo>
                  <a:pt x="2898" y="3883"/>
                </a:lnTo>
                <a:lnTo>
                  <a:pt x="2885" y="3880"/>
                </a:lnTo>
                <a:lnTo>
                  <a:pt x="2870" y="3876"/>
                </a:lnTo>
                <a:lnTo>
                  <a:pt x="2854" y="3872"/>
                </a:lnTo>
                <a:lnTo>
                  <a:pt x="2837" y="3869"/>
                </a:lnTo>
                <a:lnTo>
                  <a:pt x="2818" y="3867"/>
                </a:lnTo>
                <a:lnTo>
                  <a:pt x="2797" y="3867"/>
                </a:lnTo>
                <a:lnTo>
                  <a:pt x="2777" y="3867"/>
                </a:lnTo>
                <a:lnTo>
                  <a:pt x="2757" y="3868"/>
                </a:lnTo>
                <a:lnTo>
                  <a:pt x="2716" y="3871"/>
                </a:lnTo>
                <a:lnTo>
                  <a:pt x="2674" y="3873"/>
                </a:lnTo>
                <a:lnTo>
                  <a:pt x="2693" y="3960"/>
                </a:lnTo>
                <a:lnTo>
                  <a:pt x="2710" y="4046"/>
                </a:lnTo>
                <a:lnTo>
                  <a:pt x="2729" y="4131"/>
                </a:lnTo>
                <a:lnTo>
                  <a:pt x="2746" y="4216"/>
                </a:lnTo>
                <a:lnTo>
                  <a:pt x="2764" y="4301"/>
                </a:lnTo>
                <a:lnTo>
                  <a:pt x="2783" y="4386"/>
                </a:lnTo>
                <a:lnTo>
                  <a:pt x="2800" y="4470"/>
                </a:lnTo>
                <a:lnTo>
                  <a:pt x="2819" y="4555"/>
                </a:lnTo>
                <a:lnTo>
                  <a:pt x="2837" y="4640"/>
                </a:lnTo>
                <a:lnTo>
                  <a:pt x="2856" y="4724"/>
                </a:lnTo>
                <a:lnTo>
                  <a:pt x="2873" y="4809"/>
                </a:lnTo>
                <a:lnTo>
                  <a:pt x="2891" y="4894"/>
                </a:lnTo>
                <a:lnTo>
                  <a:pt x="2910" y="4979"/>
                </a:lnTo>
                <a:lnTo>
                  <a:pt x="2928" y="5063"/>
                </a:lnTo>
                <a:lnTo>
                  <a:pt x="2946" y="5151"/>
                </a:lnTo>
                <a:lnTo>
                  <a:pt x="2964" y="5236"/>
                </a:lnTo>
                <a:close/>
                <a:moveTo>
                  <a:pt x="3035" y="6126"/>
                </a:moveTo>
                <a:lnTo>
                  <a:pt x="3022" y="6133"/>
                </a:lnTo>
                <a:lnTo>
                  <a:pt x="3008" y="6142"/>
                </a:lnTo>
                <a:lnTo>
                  <a:pt x="2993" y="6151"/>
                </a:lnTo>
                <a:lnTo>
                  <a:pt x="2979" y="6160"/>
                </a:lnTo>
                <a:lnTo>
                  <a:pt x="3066" y="5792"/>
                </a:lnTo>
                <a:lnTo>
                  <a:pt x="3050" y="5790"/>
                </a:lnTo>
                <a:lnTo>
                  <a:pt x="3032" y="5789"/>
                </a:lnTo>
                <a:lnTo>
                  <a:pt x="3016" y="5789"/>
                </a:lnTo>
                <a:lnTo>
                  <a:pt x="3000" y="5790"/>
                </a:lnTo>
                <a:lnTo>
                  <a:pt x="2986" y="5792"/>
                </a:lnTo>
                <a:lnTo>
                  <a:pt x="2972" y="5794"/>
                </a:lnTo>
                <a:lnTo>
                  <a:pt x="2959" y="5798"/>
                </a:lnTo>
                <a:lnTo>
                  <a:pt x="2946" y="5801"/>
                </a:lnTo>
                <a:lnTo>
                  <a:pt x="2922" y="5808"/>
                </a:lnTo>
                <a:lnTo>
                  <a:pt x="2899" y="5817"/>
                </a:lnTo>
                <a:lnTo>
                  <a:pt x="2877" y="5826"/>
                </a:lnTo>
                <a:lnTo>
                  <a:pt x="2859" y="5836"/>
                </a:lnTo>
                <a:lnTo>
                  <a:pt x="2872" y="5803"/>
                </a:lnTo>
                <a:lnTo>
                  <a:pt x="2886" y="5769"/>
                </a:lnTo>
                <a:lnTo>
                  <a:pt x="2905" y="5731"/>
                </a:lnTo>
                <a:lnTo>
                  <a:pt x="2926" y="5691"/>
                </a:lnTo>
                <a:lnTo>
                  <a:pt x="2947" y="5652"/>
                </a:lnTo>
                <a:lnTo>
                  <a:pt x="2969" y="5613"/>
                </a:lnTo>
                <a:lnTo>
                  <a:pt x="2990" y="5576"/>
                </a:lnTo>
                <a:lnTo>
                  <a:pt x="3011" y="5542"/>
                </a:lnTo>
                <a:lnTo>
                  <a:pt x="2989" y="5535"/>
                </a:lnTo>
                <a:lnTo>
                  <a:pt x="2966" y="5531"/>
                </a:lnTo>
                <a:lnTo>
                  <a:pt x="2939" y="5525"/>
                </a:lnTo>
                <a:lnTo>
                  <a:pt x="2912" y="5521"/>
                </a:lnTo>
                <a:lnTo>
                  <a:pt x="2882" y="5519"/>
                </a:lnTo>
                <a:lnTo>
                  <a:pt x="2851" y="5516"/>
                </a:lnTo>
                <a:lnTo>
                  <a:pt x="2820" y="5516"/>
                </a:lnTo>
                <a:lnTo>
                  <a:pt x="2788" y="5518"/>
                </a:lnTo>
                <a:lnTo>
                  <a:pt x="2800" y="5493"/>
                </a:lnTo>
                <a:lnTo>
                  <a:pt x="2810" y="5469"/>
                </a:lnTo>
                <a:lnTo>
                  <a:pt x="2823" y="5446"/>
                </a:lnTo>
                <a:lnTo>
                  <a:pt x="2835" y="5424"/>
                </a:lnTo>
                <a:lnTo>
                  <a:pt x="2848" y="5401"/>
                </a:lnTo>
                <a:lnTo>
                  <a:pt x="2861" y="5379"/>
                </a:lnTo>
                <a:lnTo>
                  <a:pt x="2873" y="5358"/>
                </a:lnTo>
                <a:lnTo>
                  <a:pt x="2886" y="5336"/>
                </a:lnTo>
                <a:lnTo>
                  <a:pt x="2592" y="3868"/>
                </a:lnTo>
                <a:lnTo>
                  <a:pt x="2569" y="3868"/>
                </a:lnTo>
                <a:lnTo>
                  <a:pt x="2546" y="3867"/>
                </a:lnTo>
                <a:lnTo>
                  <a:pt x="2524" y="3863"/>
                </a:lnTo>
                <a:lnTo>
                  <a:pt x="2504" y="3858"/>
                </a:lnTo>
                <a:lnTo>
                  <a:pt x="2482" y="3853"/>
                </a:lnTo>
                <a:lnTo>
                  <a:pt x="2463" y="3845"/>
                </a:lnTo>
                <a:lnTo>
                  <a:pt x="2443" y="3838"/>
                </a:lnTo>
                <a:lnTo>
                  <a:pt x="2425" y="3828"/>
                </a:lnTo>
                <a:lnTo>
                  <a:pt x="2406" y="3816"/>
                </a:lnTo>
                <a:lnTo>
                  <a:pt x="2391" y="3803"/>
                </a:lnTo>
                <a:lnTo>
                  <a:pt x="2374" y="3790"/>
                </a:lnTo>
                <a:lnTo>
                  <a:pt x="2358" y="3773"/>
                </a:lnTo>
                <a:lnTo>
                  <a:pt x="2343" y="3756"/>
                </a:lnTo>
                <a:lnTo>
                  <a:pt x="2330" y="3737"/>
                </a:lnTo>
                <a:lnTo>
                  <a:pt x="2316" y="3718"/>
                </a:lnTo>
                <a:lnTo>
                  <a:pt x="2305" y="3696"/>
                </a:lnTo>
                <a:lnTo>
                  <a:pt x="2273" y="3635"/>
                </a:lnTo>
                <a:lnTo>
                  <a:pt x="2242" y="3576"/>
                </a:lnTo>
                <a:lnTo>
                  <a:pt x="2212" y="3522"/>
                </a:lnTo>
                <a:lnTo>
                  <a:pt x="2181" y="3473"/>
                </a:lnTo>
                <a:lnTo>
                  <a:pt x="2166" y="3451"/>
                </a:lnTo>
                <a:lnTo>
                  <a:pt x="2151" y="3429"/>
                </a:lnTo>
                <a:lnTo>
                  <a:pt x="2137" y="3410"/>
                </a:lnTo>
                <a:lnTo>
                  <a:pt x="2122" y="3392"/>
                </a:lnTo>
                <a:lnTo>
                  <a:pt x="2107" y="3376"/>
                </a:lnTo>
                <a:lnTo>
                  <a:pt x="2090" y="3363"/>
                </a:lnTo>
                <a:lnTo>
                  <a:pt x="2075" y="3350"/>
                </a:lnTo>
                <a:lnTo>
                  <a:pt x="2060" y="3341"/>
                </a:lnTo>
                <a:lnTo>
                  <a:pt x="2132" y="3679"/>
                </a:lnTo>
                <a:lnTo>
                  <a:pt x="2407" y="3871"/>
                </a:lnTo>
                <a:lnTo>
                  <a:pt x="2437" y="4012"/>
                </a:lnTo>
                <a:lnTo>
                  <a:pt x="2466" y="4154"/>
                </a:lnTo>
                <a:lnTo>
                  <a:pt x="2494" y="4296"/>
                </a:lnTo>
                <a:lnTo>
                  <a:pt x="2523" y="4437"/>
                </a:lnTo>
                <a:lnTo>
                  <a:pt x="2552" y="4579"/>
                </a:lnTo>
                <a:lnTo>
                  <a:pt x="2581" y="4720"/>
                </a:lnTo>
                <a:lnTo>
                  <a:pt x="2609" y="4861"/>
                </a:lnTo>
                <a:lnTo>
                  <a:pt x="2639" y="5003"/>
                </a:lnTo>
                <a:lnTo>
                  <a:pt x="2668" y="5144"/>
                </a:lnTo>
                <a:lnTo>
                  <a:pt x="2696" y="5286"/>
                </a:lnTo>
                <a:lnTo>
                  <a:pt x="2725" y="5429"/>
                </a:lnTo>
                <a:lnTo>
                  <a:pt x="2754" y="5570"/>
                </a:lnTo>
                <a:lnTo>
                  <a:pt x="2783" y="5710"/>
                </a:lnTo>
                <a:lnTo>
                  <a:pt x="2811" y="5851"/>
                </a:lnTo>
                <a:lnTo>
                  <a:pt x="2840" y="5994"/>
                </a:lnTo>
                <a:lnTo>
                  <a:pt x="2870" y="6136"/>
                </a:lnTo>
                <a:lnTo>
                  <a:pt x="3075" y="6317"/>
                </a:lnTo>
                <a:lnTo>
                  <a:pt x="3035" y="6126"/>
                </a:lnTo>
                <a:close/>
                <a:moveTo>
                  <a:pt x="5602" y="3720"/>
                </a:moveTo>
                <a:lnTo>
                  <a:pt x="5612" y="3706"/>
                </a:lnTo>
                <a:lnTo>
                  <a:pt x="5620" y="3693"/>
                </a:lnTo>
                <a:lnTo>
                  <a:pt x="5628" y="3680"/>
                </a:lnTo>
                <a:lnTo>
                  <a:pt x="5636" y="3668"/>
                </a:lnTo>
                <a:lnTo>
                  <a:pt x="5655" y="3677"/>
                </a:lnTo>
                <a:lnTo>
                  <a:pt x="5676" y="3685"/>
                </a:lnTo>
                <a:lnTo>
                  <a:pt x="5695" y="3696"/>
                </a:lnTo>
                <a:lnTo>
                  <a:pt x="5714" y="3706"/>
                </a:lnTo>
                <a:lnTo>
                  <a:pt x="5733" y="3718"/>
                </a:lnTo>
                <a:lnTo>
                  <a:pt x="5752" y="3730"/>
                </a:lnTo>
                <a:lnTo>
                  <a:pt x="5770" y="3743"/>
                </a:lnTo>
                <a:lnTo>
                  <a:pt x="5788" y="3755"/>
                </a:lnTo>
                <a:lnTo>
                  <a:pt x="5805" y="3769"/>
                </a:lnTo>
                <a:lnTo>
                  <a:pt x="5823" y="3783"/>
                </a:lnTo>
                <a:lnTo>
                  <a:pt x="5842" y="3800"/>
                </a:lnTo>
                <a:lnTo>
                  <a:pt x="5857" y="3816"/>
                </a:lnTo>
                <a:lnTo>
                  <a:pt x="5875" y="3833"/>
                </a:lnTo>
                <a:lnTo>
                  <a:pt x="5893" y="3850"/>
                </a:lnTo>
                <a:lnTo>
                  <a:pt x="5908" y="3869"/>
                </a:lnTo>
                <a:lnTo>
                  <a:pt x="5925" y="3889"/>
                </a:lnTo>
                <a:lnTo>
                  <a:pt x="5941" y="3909"/>
                </a:lnTo>
                <a:lnTo>
                  <a:pt x="5956" y="3930"/>
                </a:lnTo>
                <a:lnTo>
                  <a:pt x="5972" y="3952"/>
                </a:lnTo>
                <a:lnTo>
                  <a:pt x="5987" y="3975"/>
                </a:lnTo>
                <a:lnTo>
                  <a:pt x="6002" y="3998"/>
                </a:lnTo>
                <a:lnTo>
                  <a:pt x="6017" y="4023"/>
                </a:lnTo>
                <a:lnTo>
                  <a:pt x="6033" y="4049"/>
                </a:lnTo>
                <a:lnTo>
                  <a:pt x="6045" y="4075"/>
                </a:lnTo>
                <a:lnTo>
                  <a:pt x="6059" y="4103"/>
                </a:lnTo>
                <a:lnTo>
                  <a:pt x="6072" y="4131"/>
                </a:lnTo>
                <a:lnTo>
                  <a:pt x="6086" y="4162"/>
                </a:lnTo>
                <a:lnTo>
                  <a:pt x="6099" y="4191"/>
                </a:lnTo>
                <a:lnTo>
                  <a:pt x="6111" y="4222"/>
                </a:lnTo>
                <a:lnTo>
                  <a:pt x="6124" y="4254"/>
                </a:lnTo>
                <a:lnTo>
                  <a:pt x="6135" y="4288"/>
                </a:lnTo>
                <a:lnTo>
                  <a:pt x="6147" y="4323"/>
                </a:lnTo>
                <a:lnTo>
                  <a:pt x="6125" y="4319"/>
                </a:lnTo>
                <a:lnTo>
                  <a:pt x="6104" y="4316"/>
                </a:lnTo>
                <a:lnTo>
                  <a:pt x="6082" y="4314"/>
                </a:lnTo>
                <a:lnTo>
                  <a:pt x="6059" y="4310"/>
                </a:lnTo>
                <a:lnTo>
                  <a:pt x="6038" y="4306"/>
                </a:lnTo>
                <a:lnTo>
                  <a:pt x="6016" y="4302"/>
                </a:lnTo>
                <a:lnTo>
                  <a:pt x="5994" y="4300"/>
                </a:lnTo>
                <a:lnTo>
                  <a:pt x="5972" y="4295"/>
                </a:lnTo>
                <a:lnTo>
                  <a:pt x="5960" y="4291"/>
                </a:lnTo>
                <a:lnTo>
                  <a:pt x="5950" y="4288"/>
                </a:lnTo>
                <a:lnTo>
                  <a:pt x="5941" y="4285"/>
                </a:lnTo>
                <a:lnTo>
                  <a:pt x="5931" y="4280"/>
                </a:lnTo>
                <a:lnTo>
                  <a:pt x="5922" y="4275"/>
                </a:lnTo>
                <a:lnTo>
                  <a:pt x="5914" y="4268"/>
                </a:lnTo>
                <a:lnTo>
                  <a:pt x="5907" y="4263"/>
                </a:lnTo>
                <a:lnTo>
                  <a:pt x="5902" y="4254"/>
                </a:lnTo>
                <a:lnTo>
                  <a:pt x="5895" y="4247"/>
                </a:lnTo>
                <a:lnTo>
                  <a:pt x="5892" y="4238"/>
                </a:lnTo>
                <a:lnTo>
                  <a:pt x="5887" y="4228"/>
                </a:lnTo>
                <a:lnTo>
                  <a:pt x="5884" y="4217"/>
                </a:lnTo>
                <a:lnTo>
                  <a:pt x="5881" y="4206"/>
                </a:lnTo>
                <a:lnTo>
                  <a:pt x="5880" y="4193"/>
                </a:lnTo>
                <a:lnTo>
                  <a:pt x="5880" y="4179"/>
                </a:lnTo>
                <a:lnTo>
                  <a:pt x="5881" y="4164"/>
                </a:lnTo>
                <a:lnTo>
                  <a:pt x="5884" y="4142"/>
                </a:lnTo>
                <a:lnTo>
                  <a:pt x="5885" y="4121"/>
                </a:lnTo>
                <a:lnTo>
                  <a:pt x="5885" y="4098"/>
                </a:lnTo>
                <a:lnTo>
                  <a:pt x="5885" y="4079"/>
                </a:lnTo>
                <a:lnTo>
                  <a:pt x="5884" y="4059"/>
                </a:lnTo>
                <a:lnTo>
                  <a:pt x="5881" y="4040"/>
                </a:lnTo>
                <a:lnTo>
                  <a:pt x="5880" y="4021"/>
                </a:lnTo>
                <a:lnTo>
                  <a:pt x="5876" y="4002"/>
                </a:lnTo>
                <a:lnTo>
                  <a:pt x="5871" y="3985"/>
                </a:lnTo>
                <a:lnTo>
                  <a:pt x="5868" y="3967"/>
                </a:lnTo>
                <a:lnTo>
                  <a:pt x="5861" y="3951"/>
                </a:lnTo>
                <a:lnTo>
                  <a:pt x="5855" y="3934"/>
                </a:lnTo>
                <a:lnTo>
                  <a:pt x="5848" y="3920"/>
                </a:lnTo>
                <a:lnTo>
                  <a:pt x="5841" y="3905"/>
                </a:lnTo>
                <a:lnTo>
                  <a:pt x="5832" y="3890"/>
                </a:lnTo>
                <a:lnTo>
                  <a:pt x="5823" y="3876"/>
                </a:lnTo>
                <a:lnTo>
                  <a:pt x="5814" y="3862"/>
                </a:lnTo>
                <a:lnTo>
                  <a:pt x="5804" y="3849"/>
                </a:lnTo>
                <a:lnTo>
                  <a:pt x="5793" y="3838"/>
                </a:lnTo>
                <a:lnTo>
                  <a:pt x="5781" y="3825"/>
                </a:lnTo>
                <a:lnTo>
                  <a:pt x="5770" y="3814"/>
                </a:lnTo>
                <a:lnTo>
                  <a:pt x="5757" y="3803"/>
                </a:lnTo>
                <a:lnTo>
                  <a:pt x="5744" y="3793"/>
                </a:lnTo>
                <a:lnTo>
                  <a:pt x="5730" y="3782"/>
                </a:lnTo>
                <a:lnTo>
                  <a:pt x="5716" y="3773"/>
                </a:lnTo>
                <a:lnTo>
                  <a:pt x="5702" y="3764"/>
                </a:lnTo>
                <a:lnTo>
                  <a:pt x="5687" y="3756"/>
                </a:lnTo>
                <a:lnTo>
                  <a:pt x="5671" y="3748"/>
                </a:lnTo>
                <a:lnTo>
                  <a:pt x="5654" y="3740"/>
                </a:lnTo>
                <a:lnTo>
                  <a:pt x="5639" y="3732"/>
                </a:lnTo>
                <a:lnTo>
                  <a:pt x="5621" y="3726"/>
                </a:lnTo>
                <a:lnTo>
                  <a:pt x="5602" y="3720"/>
                </a:lnTo>
                <a:close/>
                <a:moveTo>
                  <a:pt x="8599" y="725"/>
                </a:moveTo>
                <a:lnTo>
                  <a:pt x="8582" y="699"/>
                </a:lnTo>
                <a:lnTo>
                  <a:pt x="8564" y="676"/>
                </a:lnTo>
                <a:lnTo>
                  <a:pt x="8547" y="656"/>
                </a:lnTo>
                <a:lnTo>
                  <a:pt x="8528" y="638"/>
                </a:lnTo>
                <a:lnTo>
                  <a:pt x="8509" y="623"/>
                </a:lnTo>
                <a:lnTo>
                  <a:pt x="8490" y="609"/>
                </a:lnTo>
                <a:lnTo>
                  <a:pt x="8469" y="598"/>
                </a:lnTo>
                <a:lnTo>
                  <a:pt x="8448" y="586"/>
                </a:lnTo>
                <a:lnTo>
                  <a:pt x="8427" y="577"/>
                </a:lnTo>
                <a:lnTo>
                  <a:pt x="8406" y="570"/>
                </a:lnTo>
                <a:lnTo>
                  <a:pt x="8384" y="562"/>
                </a:lnTo>
                <a:lnTo>
                  <a:pt x="8364" y="557"/>
                </a:lnTo>
                <a:lnTo>
                  <a:pt x="8321" y="547"/>
                </a:lnTo>
                <a:lnTo>
                  <a:pt x="8279" y="538"/>
                </a:lnTo>
                <a:lnTo>
                  <a:pt x="8304" y="568"/>
                </a:lnTo>
                <a:lnTo>
                  <a:pt x="8326" y="598"/>
                </a:lnTo>
                <a:lnTo>
                  <a:pt x="8344" y="627"/>
                </a:lnTo>
                <a:lnTo>
                  <a:pt x="8360" y="656"/>
                </a:lnTo>
                <a:lnTo>
                  <a:pt x="8375" y="685"/>
                </a:lnTo>
                <a:lnTo>
                  <a:pt x="8387" y="713"/>
                </a:lnTo>
                <a:lnTo>
                  <a:pt x="8396" y="741"/>
                </a:lnTo>
                <a:lnTo>
                  <a:pt x="8404" y="770"/>
                </a:lnTo>
                <a:lnTo>
                  <a:pt x="8408" y="798"/>
                </a:lnTo>
                <a:lnTo>
                  <a:pt x="8412" y="825"/>
                </a:lnTo>
                <a:lnTo>
                  <a:pt x="8413" y="853"/>
                </a:lnTo>
                <a:lnTo>
                  <a:pt x="8413" y="879"/>
                </a:lnTo>
                <a:lnTo>
                  <a:pt x="8411" y="906"/>
                </a:lnTo>
                <a:lnTo>
                  <a:pt x="8406" y="933"/>
                </a:lnTo>
                <a:lnTo>
                  <a:pt x="8401" y="959"/>
                </a:lnTo>
                <a:lnTo>
                  <a:pt x="8393" y="986"/>
                </a:lnTo>
                <a:lnTo>
                  <a:pt x="8384" y="1012"/>
                </a:lnTo>
                <a:lnTo>
                  <a:pt x="8374" y="1037"/>
                </a:lnTo>
                <a:lnTo>
                  <a:pt x="8361" y="1062"/>
                </a:lnTo>
                <a:lnTo>
                  <a:pt x="8349" y="1086"/>
                </a:lnTo>
                <a:lnTo>
                  <a:pt x="8335" y="1111"/>
                </a:lnTo>
                <a:lnTo>
                  <a:pt x="8318" y="1135"/>
                </a:lnTo>
                <a:lnTo>
                  <a:pt x="8303" y="1159"/>
                </a:lnTo>
                <a:lnTo>
                  <a:pt x="8284" y="1182"/>
                </a:lnTo>
                <a:lnTo>
                  <a:pt x="8266" y="1206"/>
                </a:lnTo>
                <a:lnTo>
                  <a:pt x="8246" y="1229"/>
                </a:lnTo>
                <a:lnTo>
                  <a:pt x="8225" y="1250"/>
                </a:lnTo>
                <a:lnTo>
                  <a:pt x="8204" y="1272"/>
                </a:lnTo>
                <a:lnTo>
                  <a:pt x="8182" y="1295"/>
                </a:lnTo>
                <a:lnTo>
                  <a:pt x="8161" y="1315"/>
                </a:lnTo>
                <a:lnTo>
                  <a:pt x="8138" y="1335"/>
                </a:lnTo>
                <a:lnTo>
                  <a:pt x="8114" y="1357"/>
                </a:lnTo>
                <a:lnTo>
                  <a:pt x="8027" y="1429"/>
                </a:lnTo>
                <a:lnTo>
                  <a:pt x="7940" y="1502"/>
                </a:lnTo>
                <a:lnTo>
                  <a:pt x="7851" y="1574"/>
                </a:lnTo>
                <a:lnTo>
                  <a:pt x="7762" y="1645"/>
                </a:lnTo>
                <a:lnTo>
                  <a:pt x="7676" y="1715"/>
                </a:lnTo>
                <a:lnTo>
                  <a:pt x="7593" y="1783"/>
                </a:lnTo>
                <a:lnTo>
                  <a:pt x="7555" y="1816"/>
                </a:lnTo>
                <a:lnTo>
                  <a:pt x="7517" y="1851"/>
                </a:lnTo>
                <a:lnTo>
                  <a:pt x="7480" y="1881"/>
                </a:lnTo>
                <a:lnTo>
                  <a:pt x="7446" y="1913"/>
                </a:lnTo>
                <a:lnTo>
                  <a:pt x="7399" y="1959"/>
                </a:lnTo>
                <a:lnTo>
                  <a:pt x="7353" y="2003"/>
                </a:lnTo>
                <a:lnTo>
                  <a:pt x="7314" y="2044"/>
                </a:lnTo>
                <a:lnTo>
                  <a:pt x="7276" y="2086"/>
                </a:lnTo>
                <a:lnTo>
                  <a:pt x="7241" y="2128"/>
                </a:lnTo>
                <a:lnTo>
                  <a:pt x="7212" y="2167"/>
                </a:lnTo>
                <a:lnTo>
                  <a:pt x="7198" y="2186"/>
                </a:lnTo>
                <a:lnTo>
                  <a:pt x="7184" y="2208"/>
                </a:lnTo>
                <a:lnTo>
                  <a:pt x="7172" y="2227"/>
                </a:lnTo>
                <a:lnTo>
                  <a:pt x="7160" y="2247"/>
                </a:lnTo>
                <a:lnTo>
                  <a:pt x="7149" y="2266"/>
                </a:lnTo>
                <a:lnTo>
                  <a:pt x="7139" y="2286"/>
                </a:lnTo>
                <a:lnTo>
                  <a:pt x="7130" y="2307"/>
                </a:lnTo>
                <a:lnTo>
                  <a:pt x="7121" y="2327"/>
                </a:lnTo>
                <a:lnTo>
                  <a:pt x="7112" y="2348"/>
                </a:lnTo>
                <a:lnTo>
                  <a:pt x="7106" y="2369"/>
                </a:lnTo>
                <a:lnTo>
                  <a:pt x="7099" y="2389"/>
                </a:lnTo>
                <a:lnTo>
                  <a:pt x="7093" y="2411"/>
                </a:lnTo>
                <a:lnTo>
                  <a:pt x="7088" y="2432"/>
                </a:lnTo>
                <a:lnTo>
                  <a:pt x="7084" y="2454"/>
                </a:lnTo>
                <a:lnTo>
                  <a:pt x="7080" y="2477"/>
                </a:lnTo>
                <a:lnTo>
                  <a:pt x="7076" y="2500"/>
                </a:lnTo>
                <a:lnTo>
                  <a:pt x="7074" y="2524"/>
                </a:lnTo>
                <a:lnTo>
                  <a:pt x="7073" y="2548"/>
                </a:lnTo>
                <a:lnTo>
                  <a:pt x="7071" y="2572"/>
                </a:lnTo>
                <a:lnTo>
                  <a:pt x="7070" y="2596"/>
                </a:lnTo>
                <a:lnTo>
                  <a:pt x="7070" y="2642"/>
                </a:lnTo>
                <a:lnTo>
                  <a:pt x="7071" y="2686"/>
                </a:lnTo>
                <a:lnTo>
                  <a:pt x="7074" y="2728"/>
                </a:lnTo>
                <a:lnTo>
                  <a:pt x="7079" y="2770"/>
                </a:lnTo>
                <a:lnTo>
                  <a:pt x="7085" y="2811"/>
                </a:lnTo>
                <a:lnTo>
                  <a:pt x="7094" y="2849"/>
                </a:lnTo>
                <a:lnTo>
                  <a:pt x="7103" y="2887"/>
                </a:lnTo>
                <a:lnTo>
                  <a:pt x="7114" y="2922"/>
                </a:lnTo>
                <a:lnTo>
                  <a:pt x="7127" y="2957"/>
                </a:lnTo>
                <a:lnTo>
                  <a:pt x="7142" y="2991"/>
                </a:lnTo>
                <a:lnTo>
                  <a:pt x="7159" y="3023"/>
                </a:lnTo>
                <a:lnTo>
                  <a:pt x="7175" y="3053"/>
                </a:lnTo>
                <a:lnTo>
                  <a:pt x="7196" y="3084"/>
                </a:lnTo>
                <a:lnTo>
                  <a:pt x="7217" y="3110"/>
                </a:lnTo>
                <a:lnTo>
                  <a:pt x="7240" y="3136"/>
                </a:lnTo>
                <a:lnTo>
                  <a:pt x="7264" y="3161"/>
                </a:lnTo>
                <a:lnTo>
                  <a:pt x="7291" y="3185"/>
                </a:lnTo>
                <a:lnTo>
                  <a:pt x="7319" y="3205"/>
                </a:lnTo>
                <a:lnTo>
                  <a:pt x="7349" y="3226"/>
                </a:lnTo>
                <a:lnTo>
                  <a:pt x="7380" y="3245"/>
                </a:lnTo>
                <a:lnTo>
                  <a:pt x="7414" y="3261"/>
                </a:lnTo>
                <a:lnTo>
                  <a:pt x="7448" y="3277"/>
                </a:lnTo>
                <a:lnTo>
                  <a:pt x="7485" y="3291"/>
                </a:lnTo>
                <a:lnTo>
                  <a:pt x="7523" y="3303"/>
                </a:lnTo>
                <a:lnTo>
                  <a:pt x="7564" y="3313"/>
                </a:lnTo>
                <a:lnTo>
                  <a:pt x="7606" y="3324"/>
                </a:lnTo>
                <a:lnTo>
                  <a:pt x="7649" y="3330"/>
                </a:lnTo>
                <a:lnTo>
                  <a:pt x="7695" y="3336"/>
                </a:lnTo>
                <a:lnTo>
                  <a:pt x="7743" y="3340"/>
                </a:lnTo>
                <a:lnTo>
                  <a:pt x="7791" y="3343"/>
                </a:lnTo>
                <a:lnTo>
                  <a:pt x="7842" y="3343"/>
                </a:lnTo>
                <a:lnTo>
                  <a:pt x="7895" y="3343"/>
                </a:lnTo>
                <a:lnTo>
                  <a:pt x="7856" y="3364"/>
                </a:lnTo>
                <a:lnTo>
                  <a:pt x="7818" y="3387"/>
                </a:lnTo>
                <a:lnTo>
                  <a:pt x="7778" y="3407"/>
                </a:lnTo>
                <a:lnTo>
                  <a:pt x="7739" y="3426"/>
                </a:lnTo>
                <a:lnTo>
                  <a:pt x="7700" y="3445"/>
                </a:lnTo>
                <a:lnTo>
                  <a:pt x="7662" y="3464"/>
                </a:lnTo>
                <a:lnTo>
                  <a:pt x="7622" y="3480"/>
                </a:lnTo>
                <a:lnTo>
                  <a:pt x="7583" y="3496"/>
                </a:lnTo>
                <a:lnTo>
                  <a:pt x="7544" y="3511"/>
                </a:lnTo>
                <a:lnTo>
                  <a:pt x="7505" y="3525"/>
                </a:lnTo>
                <a:lnTo>
                  <a:pt x="7466" y="3539"/>
                </a:lnTo>
                <a:lnTo>
                  <a:pt x="7428" y="3551"/>
                </a:lnTo>
                <a:lnTo>
                  <a:pt x="7390" y="3562"/>
                </a:lnTo>
                <a:lnTo>
                  <a:pt x="7351" y="3572"/>
                </a:lnTo>
                <a:lnTo>
                  <a:pt x="7312" y="3580"/>
                </a:lnTo>
                <a:lnTo>
                  <a:pt x="7273" y="3589"/>
                </a:lnTo>
                <a:lnTo>
                  <a:pt x="7235" y="3595"/>
                </a:lnTo>
                <a:lnTo>
                  <a:pt x="7196" y="3602"/>
                </a:lnTo>
                <a:lnTo>
                  <a:pt x="7158" y="3605"/>
                </a:lnTo>
                <a:lnTo>
                  <a:pt x="7119" y="3609"/>
                </a:lnTo>
                <a:lnTo>
                  <a:pt x="7081" y="3613"/>
                </a:lnTo>
                <a:lnTo>
                  <a:pt x="7043" y="3614"/>
                </a:lnTo>
                <a:lnTo>
                  <a:pt x="7005" y="3614"/>
                </a:lnTo>
                <a:lnTo>
                  <a:pt x="6967" y="3613"/>
                </a:lnTo>
                <a:lnTo>
                  <a:pt x="6929" y="3610"/>
                </a:lnTo>
                <a:lnTo>
                  <a:pt x="6891" y="3607"/>
                </a:lnTo>
                <a:lnTo>
                  <a:pt x="6854" y="3604"/>
                </a:lnTo>
                <a:lnTo>
                  <a:pt x="6816" y="3598"/>
                </a:lnTo>
                <a:lnTo>
                  <a:pt x="6779" y="3591"/>
                </a:lnTo>
                <a:lnTo>
                  <a:pt x="6741" y="3583"/>
                </a:lnTo>
                <a:lnTo>
                  <a:pt x="6704" y="3574"/>
                </a:lnTo>
                <a:lnTo>
                  <a:pt x="6667" y="3564"/>
                </a:lnTo>
                <a:lnTo>
                  <a:pt x="6640" y="3553"/>
                </a:lnTo>
                <a:lnTo>
                  <a:pt x="6613" y="3542"/>
                </a:lnTo>
                <a:lnTo>
                  <a:pt x="6587" y="3531"/>
                </a:lnTo>
                <a:lnTo>
                  <a:pt x="6562" y="3518"/>
                </a:lnTo>
                <a:lnTo>
                  <a:pt x="6539" y="3504"/>
                </a:lnTo>
                <a:lnTo>
                  <a:pt x="6516" y="3489"/>
                </a:lnTo>
                <a:lnTo>
                  <a:pt x="6496" y="3472"/>
                </a:lnTo>
                <a:lnTo>
                  <a:pt x="6477" y="3454"/>
                </a:lnTo>
                <a:lnTo>
                  <a:pt x="6459" y="3437"/>
                </a:lnTo>
                <a:lnTo>
                  <a:pt x="6441" y="3416"/>
                </a:lnTo>
                <a:lnTo>
                  <a:pt x="6426" y="3396"/>
                </a:lnTo>
                <a:lnTo>
                  <a:pt x="6412" y="3374"/>
                </a:lnTo>
                <a:lnTo>
                  <a:pt x="6400" y="3351"/>
                </a:lnTo>
                <a:lnTo>
                  <a:pt x="6388" y="3329"/>
                </a:lnTo>
                <a:lnTo>
                  <a:pt x="6377" y="3305"/>
                </a:lnTo>
                <a:lnTo>
                  <a:pt x="6368" y="3280"/>
                </a:lnTo>
                <a:lnTo>
                  <a:pt x="6360" y="3255"/>
                </a:lnTo>
                <a:lnTo>
                  <a:pt x="6354" y="3228"/>
                </a:lnTo>
                <a:lnTo>
                  <a:pt x="6350" y="3202"/>
                </a:lnTo>
                <a:lnTo>
                  <a:pt x="6346" y="3174"/>
                </a:lnTo>
                <a:lnTo>
                  <a:pt x="6344" y="3147"/>
                </a:lnTo>
                <a:lnTo>
                  <a:pt x="6342" y="3118"/>
                </a:lnTo>
                <a:lnTo>
                  <a:pt x="6344" y="3089"/>
                </a:lnTo>
                <a:lnTo>
                  <a:pt x="6346" y="3059"/>
                </a:lnTo>
                <a:lnTo>
                  <a:pt x="6350" y="3030"/>
                </a:lnTo>
                <a:lnTo>
                  <a:pt x="6355" y="3000"/>
                </a:lnTo>
                <a:lnTo>
                  <a:pt x="6363" y="2969"/>
                </a:lnTo>
                <a:lnTo>
                  <a:pt x="6370" y="2938"/>
                </a:lnTo>
                <a:lnTo>
                  <a:pt x="6380" y="2906"/>
                </a:lnTo>
                <a:lnTo>
                  <a:pt x="6391" y="2875"/>
                </a:lnTo>
                <a:lnTo>
                  <a:pt x="6405" y="2844"/>
                </a:lnTo>
                <a:lnTo>
                  <a:pt x="6419" y="2812"/>
                </a:lnTo>
                <a:lnTo>
                  <a:pt x="6347" y="2846"/>
                </a:lnTo>
                <a:lnTo>
                  <a:pt x="6269" y="2884"/>
                </a:lnTo>
                <a:lnTo>
                  <a:pt x="6186" y="2924"/>
                </a:lnTo>
                <a:lnTo>
                  <a:pt x="6102" y="2964"/>
                </a:lnTo>
                <a:lnTo>
                  <a:pt x="6020" y="3006"/>
                </a:lnTo>
                <a:lnTo>
                  <a:pt x="5941" y="3048"/>
                </a:lnTo>
                <a:lnTo>
                  <a:pt x="5904" y="3071"/>
                </a:lnTo>
                <a:lnTo>
                  <a:pt x="5868" y="3092"/>
                </a:lnTo>
                <a:lnTo>
                  <a:pt x="5833" y="3113"/>
                </a:lnTo>
                <a:lnTo>
                  <a:pt x="5803" y="3134"/>
                </a:lnTo>
                <a:lnTo>
                  <a:pt x="5781" y="3151"/>
                </a:lnTo>
                <a:lnTo>
                  <a:pt x="5761" y="3166"/>
                </a:lnTo>
                <a:lnTo>
                  <a:pt x="5741" y="3183"/>
                </a:lnTo>
                <a:lnTo>
                  <a:pt x="5723" y="3199"/>
                </a:lnTo>
                <a:lnTo>
                  <a:pt x="5705" y="3216"/>
                </a:lnTo>
                <a:lnTo>
                  <a:pt x="5688" y="3233"/>
                </a:lnTo>
                <a:lnTo>
                  <a:pt x="5672" y="3251"/>
                </a:lnTo>
                <a:lnTo>
                  <a:pt x="5657" y="3269"/>
                </a:lnTo>
                <a:lnTo>
                  <a:pt x="5643" y="3287"/>
                </a:lnTo>
                <a:lnTo>
                  <a:pt x="5629" y="3306"/>
                </a:lnTo>
                <a:lnTo>
                  <a:pt x="5617" y="3325"/>
                </a:lnTo>
                <a:lnTo>
                  <a:pt x="5606" y="3344"/>
                </a:lnTo>
                <a:lnTo>
                  <a:pt x="5597" y="3363"/>
                </a:lnTo>
                <a:lnTo>
                  <a:pt x="5588" y="3382"/>
                </a:lnTo>
                <a:lnTo>
                  <a:pt x="5582" y="3401"/>
                </a:lnTo>
                <a:lnTo>
                  <a:pt x="5575" y="3421"/>
                </a:lnTo>
                <a:lnTo>
                  <a:pt x="5572" y="3440"/>
                </a:lnTo>
                <a:lnTo>
                  <a:pt x="5569" y="3461"/>
                </a:lnTo>
                <a:lnTo>
                  <a:pt x="5570" y="3477"/>
                </a:lnTo>
                <a:lnTo>
                  <a:pt x="5573" y="3491"/>
                </a:lnTo>
                <a:lnTo>
                  <a:pt x="5577" y="3506"/>
                </a:lnTo>
                <a:lnTo>
                  <a:pt x="5583" y="3519"/>
                </a:lnTo>
                <a:lnTo>
                  <a:pt x="5592" y="3531"/>
                </a:lnTo>
                <a:lnTo>
                  <a:pt x="5601" y="3541"/>
                </a:lnTo>
                <a:lnTo>
                  <a:pt x="5614" y="3551"/>
                </a:lnTo>
                <a:lnTo>
                  <a:pt x="5626" y="3560"/>
                </a:lnTo>
                <a:lnTo>
                  <a:pt x="5639" y="3569"/>
                </a:lnTo>
                <a:lnTo>
                  <a:pt x="5655" y="3577"/>
                </a:lnTo>
                <a:lnTo>
                  <a:pt x="5690" y="3591"/>
                </a:lnTo>
                <a:lnTo>
                  <a:pt x="5725" y="3607"/>
                </a:lnTo>
                <a:lnTo>
                  <a:pt x="5748" y="3617"/>
                </a:lnTo>
                <a:lnTo>
                  <a:pt x="5771" y="3628"/>
                </a:lnTo>
                <a:lnTo>
                  <a:pt x="5793" y="3640"/>
                </a:lnTo>
                <a:lnTo>
                  <a:pt x="5817" y="3652"/>
                </a:lnTo>
                <a:lnTo>
                  <a:pt x="5837" y="3665"/>
                </a:lnTo>
                <a:lnTo>
                  <a:pt x="5859" y="3679"/>
                </a:lnTo>
                <a:lnTo>
                  <a:pt x="5880" y="3693"/>
                </a:lnTo>
                <a:lnTo>
                  <a:pt x="5899" y="3708"/>
                </a:lnTo>
                <a:lnTo>
                  <a:pt x="5918" y="3725"/>
                </a:lnTo>
                <a:lnTo>
                  <a:pt x="5939" y="3743"/>
                </a:lnTo>
                <a:lnTo>
                  <a:pt x="5958" y="3759"/>
                </a:lnTo>
                <a:lnTo>
                  <a:pt x="5977" y="3779"/>
                </a:lnTo>
                <a:lnTo>
                  <a:pt x="5994" y="3798"/>
                </a:lnTo>
                <a:lnTo>
                  <a:pt x="6011" y="3819"/>
                </a:lnTo>
                <a:lnTo>
                  <a:pt x="6029" y="3839"/>
                </a:lnTo>
                <a:lnTo>
                  <a:pt x="6045" y="3861"/>
                </a:lnTo>
                <a:lnTo>
                  <a:pt x="6061" y="3883"/>
                </a:lnTo>
                <a:lnTo>
                  <a:pt x="6077" y="3909"/>
                </a:lnTo>
                <a:lnTo>
                  <a:pt x="6092" y="3933"/>
                </a:lnTo>
                <a:lnTo>
                  <a:pt x="6106" y="3958"/>
                </a:lnTo>
                <a:lnTo>
                  <a:pt x="6120" y="3984"/>
                </a:lnTo>
                <a:lnTo>
                  <a:pt x="6134" y="4010"/>
                </a:lnTo>
                <a:lnTo>
                  <a:pt x="6147" y="4038"/>
                </a:lnTo>
                <a:lnTo>
                  <a:pt x="6158" y="4068"/>
                </a:lnTo>
                <a:lnTo>
                  <a:pt x="6170" y="4097"/>
                </a:lnTo>
                <a:lnTo>
                  <a:pt x="6181" y="4126"/>
                </a:lnTo>
                <a:lnTo>
                  <a:pt x="6191" y="4159"/>
                </a:lnTo>
                <a:lnTo>
                  <a:pt x="6201" y="4189"/>
                </a:lnTo>
                <a:lnTo>
                  <a:pt x="6210" y="4224"/>
                </a:lnTo>
                <a:lnTo>
                  <a:pt x="6219" y="4257"/>
                </a:lnTo>
                <a:lnTo>
                  <a:pt x="6227" y="4291"/>
                </a:lnTo>
                <a:lnTo>
                  <a:pt x="6234" y="4327"/>
                </a:lnTo>
                <a:lnTo>
                  <a:pt x="6591" y="4972"/>
                </a:lnTo>
                <a:lnTo>
                  <a:pt x="6604" y="4994"/>
                </a:lnTo>
                <a:lnTo>
                  <a:pt x="6617" y="5016"/>
                </a:lnTo>
                <a:lnTo>
                  <a:pt x="6631" y="5036"/>
                </a:lnTo>
                <a:lnTo>
                  <a:pt x="6645" y="5054"/>
                </a:lnTo>
                <a:lnTo>
                  <a:pt x="6659" y="5071"/>
                </a:lnTo>
                <a:lnTo>
                  <a:pt x="6674" y="5087"/>
                </a:lnTo>
                <a:lnTo>
                  <a:pt x="6689" y="5101"/>
                </a:lnTo>
                <a:lnTo>
                  <a:pt x="6704" y="5114"/>
                </a:lnTo>
                <a:lnTo>
                  <a:pt x="6718" y="5126"/>
                </a:lnTo>
                <a:lnTo>
                  <a:pt x="6733" y="5137"/>
                </a:lnTo>
                <a:lnTo>
                  <a:pt x="6750" y="5147"/>
                </a:lnTo>
                <a:lnTo>
                  <a:pt x="6766" y="5154"/>
                </a:lnTo>
                <a:lnTo>
                  <a:pt x="6782" y="5162"/>
                </a:lnTo>
                <a:lnTo>
                  <a:pt x="6800" y="5167"/>
                </a:lnTo>
                <a:lnTo>
                  <a:pt x="6817" y="5173"/>
                </a:lnTo>
                <a:lnTo>
                  <a:pt x="6834" y="5177"/>
                </a:lnTo>
                <a:lnTo>
                  <a:pt x="6853" y="5181"/>
                </a:lnTo>
                <a:lnTo>
                  <a:pt x="6871" y="5184"/>
                </a:lnTo>
                <a:lnTo>
                  <a:pt x="6890" y="5185"/>
                </a:lnTo>
                <a:lnTo>
                  <a:pt x="6909" y="5186"/>
                </a:lnTo>
                <a:lnTo>
                  <a:pt x="6928" y="5186"/>
                </a:lnTo>
                <a:lnTo>
                  <a:pt x="6947" y="5185"/>
                </a:lnTo>
                <a:lnTo>
                  <a:pt x="6967" y="5184"/>
                </a:lnTo>
                <a:lnTo>
                  <a:pt x="6987" y="5181"/>
                </a:lnTo>
                <a:lnTo>
                  <a:pt x="7029" y="5176"/>
                </a:lnTo>
                <a:lnTo>
                  <a:pt x="7073" y="5167"/>
                </a:lnTo>
                <a:lnTo>
                  <a:pt x="7119" y="5157"/>
                </a:lnTo>
                <a:lnTo>
                  <a:pt x="7166" y="5145"/>
                </a:lnTo>
                <a:lnTo>
                  <a:pt x="7194" y="5139"/>
                </a:lnTo>
                <a:lnTo>
                  <a:pt x="7224" y="5134"/>
                </a:lnTo>
                <a:lnTo>
                  <a:pt x="7250" y="5129"/>
                </a:lnTo>
                <a:lnTo>
                  <a:pt x="7277" y="5126"/>
                </a:lnTo>
                <a:lnTo>
                  <a:pt x="7302" y="5124"/>
                </a:lnTo>
                <a:lnTo>
                  <a:pt x="7328" y="5123"/>
                </a:lnTo>
                <a:lnTo>
                  <a:pt x="7352" y="5123"/>
                </a:lnTo>
                <a:lnTo>
                  <a:pt x="7377" y="5124"/>
                </a:lnTo>
                <a:lnTo>
                  <a:pt x="7400" y="5126"/>
                </a:lnTo>
                <a:lnTo>
                  <a:pt x="7422" y="5130"/>
                </a:lnTo>
                <a:lnTo>
                  <a:pt x="7443" y="5135"/>
                </a:lnTo>
                <a:lnTo>
                  <a:pt x="7465" y="5140"/>
                </a:lnTo>
                <a:lnTo>
                  <a:pt x="7484" y="5148"/>
                </a:lnTo>
                <a:lnTo>
                  <a:pt x="7504" y="5157"/>
                </a:lnTo>
                <a:lnTo>
                  <a:pt x="7521" y="5166"/>
                </a:lnTo>
                <a:lnTo>
                  <a:pt x="7539" y="5177"/>
                </a:lnTo>
                <a:lnTo>
                  <a:pt x="7555" y="5190"/>
                </a:lnTo>
                <a:lnTo>
                  <a:pt x="7570" y="5203"/>
                </a:lnTo>
                <a:lnTo>
                  <a:pt x="7584" y="5217"/>
                </a:lnTo>
                <a:lnTo>
                  <a:pt x="7598" y="5233"/>
                </a:lnTo>
                <a:lnTo>
                  <a:pt x="7610" y="5250"/>
                </a:lnTo>
                <a:lnTo>
                  <a:pt x="7621" y="5267"/>
                </a:lnTo>
                <a:lnTo>
                  <a:pt x="7631" y="5288"/>
                </a:lnTo>
                <a:lnTo>
                  <a:pt x="7641" y="5308"/>
                </a:lnTo>
                <a:lnTo>
                  <a:pt x="7649" y="5330"/>
                </a:lnTo>
                <a:lnTo>
                  <a:pt x="7657" y="5354"/>
                </a:lnTo>
                <a:lnTo>
                  <a:pt x="7662" y="5378"/>
                </a:lnTo>
                <a:lnTo>
                  <a:pt x="7667" y="5403"/>
                </a:lnTo>
                <a:lnTo>
                  <a:pt x="7669" y="5431"/>
                </a:lnTo>
                <a:lnTo>
                  <a:pt x="7672" y="5458"/>
                </a:lnTo>
                <a:lnTo>
                  <a:pt x="7673" y="5488"/>
                </a:lnTo>
                <a:lnTo>
                  <a:pt x="7673" y="5520"/>
                </a:lnTo>
                <a:lnTo>
                  <a:pt x="7672" y="5545"/>
                </a:lnTo>
                <a:lnTo>
                  <a:pt x="7669" y="5572"/>
                </a:lnTo>
                <a:lnTo>
                  <a:pt x="7665" y="5599"/>
                </a:lnTo>
                <a:lnTo>
                  <a:pt x="7660" y="5623"/>
                </a:lnTo>
                <a:lnTo>
                  <a:pt x="7654" y="5647"/>
                </a:lnTo>
                <a:lnTo>
                  <a:pt x="7646" y="5671"/>
                </a:lnTo>
                <a:lnTo>
                  <a:pt x="7638" y="5693"/>
                </a:lnTo>
                <a:lnTo>
                  <a:pt x="7627" y="5714"/>
                </a:lnTo>
                <a:lnTo>
                  <a:pt x="7617" y="5735"/>
                </a:lnTo>
                <a:lnTo>
                  <a:pt x="7605" y="5754"/>
                </a:lnTo>
                <a:lnTo>
                  <a:pt x="7592" y="5773"/>
                </a:lnTo>
                <a:lnTo>
                  <a:pt x="7577" y="5789"/>
                </a:lnTo>
                <a:lnTo>
                  <a:pt x="7561" y="5806"/>
                </a:lnTo>
                <a:lnTo>
                  <a:pt x="7545" y="5821"/>
                </a:lnTo>
                <a:lnTo>
                  <a:pt x="7528" y="5836"/>
                </a:lnTo>
                <a:lnTo>
                  <a:pt x="7509" y="5849"/>
                </a:lnTo>
                <a:lnTo>
                  <a:pt x="7492" y="5860"/>
                </a:lnTo>
                <a:lnTo>
                  <a:pt x="7471" y="5872"/>
                </a:lnTo>
                <a:lnTo>
                  <a:pt x="7451" y="5881"/>
                </a:lnTo>
                <a:lnTo>
                  <a:pt x="7428" y="5890"/>
                </a:lnTo>
                <a:lnTo>
                  <a:pt x="7406" y="5897"/>
                </a:lnTo>
                <a:lnTo>
                  <a:pt x="7384" y="5902"/>
                </a:lnTo>
                <a:lnTo>
                  <a:pt x="7359" y="5909"/>
                </a:lnTo>
                <a:lnTo>
                  <a:pt x="7335" y="5912"/>
                </a:lnTo>
                <a:lnTo>
                  <a:pt x="7310" y="5914"/>
                </a:lnTo>
                <a:lnTo>
                  <a:pt x="7285" y="5915"/>
                </a:lnTo>
                <a:lnTo>
                  <a:pt x="7258" y="5915"/>
                </a:lnTo>
                <a:lnTo>
                  <a:pt x="7230" y="5914"/>
                </a:lnTo>
                <a:lnTo>
                  <a:pt x="7203" y="5912"/>
                </a:lnTo>
                <a:lnTo>
                  <a:pt x="7174" y="5909"/>
                </a:lnTo>
                <a:lnTo>
                  <a:pt x="7147" y="5902"/>
                </a:lnTo>
                <a:lnTo>
                  <a:pt x="7117" y="5896"/>
                </a:lnTo>
                <a:lnTo>
                  <a:pt x="7080" y="5886"/>
                </a:lnTo>
                <a:lnTo>
                  <a:pt x="7043" y="5874"/>
                </a:lnTo>
                <a:lnTo>
                  <a:pt x="7008" y="5862"/>
                </a:lnTo>
                <a:lnTo>
                  <a:pt x="6972" y="5849"/>
                </a:lnTo>
                <a:lnTo>
                  <a:pt x="6939" y="5835"/>
                </a:lnTo>
                <a:lnTo>
                  <a:pt x="6907" y="5820"/>
                </a:lnTo>
                <a:lnTo>
                  <a:pt x="6874" y="5802"/>
                </a:lnTo>
                <a:lnTo>
                  <a:pt x="6843" y="5784"/>
                </a:lnTo>
                <a:lnTo>
                  <a:pt x="6811" y="5764"/>
                </a:lnTo>
                <a:lnTo>
                  <a:pt x="6780" y="5743"/>
                </a:lnTo>
                <a:lnTo>
                  <a:pt x="6749" y="5722"/>
                </a:lnTo>
                <a:lnTo>
                  <a:pt x="6718" y="5697"/>
                </a:lnTo>
                <a:lnTo>
                  <a:pt x="6688" y="5671"/>
                </a:lnTo>
                <a:lnTo>
                  <a:pt x="6656" y="5644"/>
                </a:lnTo>
                <a:lnTo>
                  <a:pt x="6626" y="5615"/>
                </a:lnTo>
                <a:lnTo>
                  <a:pt x="6594" y="5585"/>
                </a:lnTo>
                <a:lnTo>
                  <a:pt x="6570" y="5562"/>
                </a:lnTo>
                <a:lnTo>
                  <a:pt x="6546" y="5543"/>
                </a:lnTo>
                <a:lnTo>
                  <a:pt x="6521" y="5526"/>
                </a:lnTo>
                <a:lnTo>
                  <a:pt x="6499" y="5514"/>
                </a:lnTo>
                <a:lnTo>
                  <a:pt x="6474" y="5504"/>
                </a:lnTo>
                <a:lnTo>
                  <a:pt x="6452" y="5496"/>
                </a:lnTo>
                <a:lnTo>
                  <a:pt x="6427" y="5492"/>
                </a:lnTo>
                <a:lnTo>
                  <a:pt x="6406" y="5491"/>
                </a:lnTo>
                <a:lnTo>
                  <a:pt x="6384" y="5491"/>
                </a:lnTo>
                <a:lnTo>
                  <a:pt x="6363" y="5495"/>
                </a:lnTo>
                <a:lnTo>
                  <a:pt x="6340" y="5498"/>
                </a:lnTo>
                <a:lnTo>
                  <a:pt x="6320" y="5507"/>
                </a:lnTo>
                <a:lnTo>
                  <a:pt x="6299" y="5516"/>
                </a:lnTo>
                <a:lnTo>
                  <a:pt x="6279" y="5528"/>
                </a:lnTo>
                <a:lnTo>
                  <a:pt x="6260" y="5540"/>
                </a:lnTo>
                <a:lnTo>
                  <a:pt x="6240" y="5556"/>
                </a:lnTo>
                <a:lnTo>
                  <a:pt x="6222" y="5571"/>
                </a:lnTo>
                <a:lnTo>
                  <a:pt x="6204" y="5589"/>
                </a:lnTo>
                <a:lnTo>
                  <a:pt x="6186" y="5608"/>
                </a:lnTo>
                <a:lnTo>
                  <a:pt x="6171" y="5628"/>
                </a:lnTo>
                <a:lnTo>
                  <a:pt x="6154" y="5650"/>
                </a:lnTo>
                <a:lnTo>
                  <a:pt x="6139" y="5671"/>
                </a:lnTo>
                <a:lnTo>
                  <a:pt x="6124" y="5695"/>
                </a:lnTo>
                <a:lnTo>
                  <a:pt x="6110" y="5719"/>
                </a:lnTo>
                <a:lnTo>
                  <a:pt x="6097" y="5743"/>
                </a:lnTo>
                <a:lnTo>
                  <a:pt x="6086" y="5769"/>
                </a:lnTo>
                <a:lnTo>
                  <a:pt x="6074" y="5794"/>
                </a:lnTo>
                <a:lnTo>
                  <a:pt x="6064" y="5821"/>
                </a:lnTo>
                <a:lnTo>
                  <a:pt x="6054" y="5846"/>
                </a:lnTo>
                <a:lnTo>
                  <a:pt x="6045" y="5873"/>
                </a:lnTo>
                <a:lnTo>
                  <a:pt x="6038" y="5898"/>
                </a:lnTo>
                <a:lnTo>
                  <a:pt x="6031" y="5924"/>
                </a:lnTo>
                <a:lnTo>
                  <a:pt x="6114" y="5938"/>
                </a:lnTo>
                <a:lnTo>
                  <a:pt x="6121" y="5898"/>
                </a:lnTo>
                <a:lnTo>
                  <a:pt x="6132" y="5862"/>
                </a:lnTo>
                <a:lnTo>
                  <a:pt x="6143" y="5830"/>
                </a:lnTo>
                <a:lnTo>
                  <a:pt x="6156" y="5798"/>
                </a:lnTo>
                <a:lnTo>
                  <a:pt x="6162" y="5785"/>
                </a:lnTo>
                <a:lnTo>
                  <a:pt x="6171" y="5771"/>
                </a:lnTo>
                <a:lnTo>
                  <a:pt x="6177" y="5759"/>
                </a:lnTo>
                <a:lnTo>
                  <a:pt x="6185" y="5747"/>
                </a:lnTo>
                <a:lnTo>
                  <a:pt x="6194" y="5735"/>
                </a:lnTo>
                <a:lnTo>
                  <a:pt x="6201" y="5723"/>
                </a:lnTo>
                <a:lnTo>
                  <a:pt x="6210" y="5713"/>
                </a:lnTo>
                <a:lnTo>
                  <a:pt x="6221" y="5704"/>
                </a:lnTo>
                <a:lnTo>
                  <a:pt x="6229" y="5695"/>
                </a:lnTo>
                <a:lnTo>
                  <a:pt x="6238" y="5686"/>
                </a:lnTo>
                <a:lnTo>
                  <a:pt x="6248" y="5679"/>
                </a:lnTo>
                <a:lnTo>
                  <a:pt x="6259" y="5671"/>
                </a:lnTo>
                <a:lnTo>
                  <a:pt x="6269" y="5665"/>
                </a:lnTo>
                <a:lnTo>
                  <a:pt x="6279" y="5658"/>
                </a:lnTo>
                <a:lnTo>
                  <a:pt x="6289" y="5653"/>
                </a:lnTo>
                <a:lnTo>
                  <a:pt x="6300" y="5648"/>
                </a:lnTo>
                <a:lnTo>
                  <a:pt x="6312" y="5646"/>
                </a:lnTo>
                <a:lnTo>
                  <a:pt x="6323" y="5641"/>
                </a:lnTo>
                <a:lnTo>
                  <a:pt x="6335" y="5638"/>
                </a:lnTo>
                <a:lnTo>
                  <a:pt x="6346" y="5636"/>
                </a:lnTo>
                <a:lnTo>
                  <a:pt x="6370" y="5633"/>
                </a:lnTo>
                <a:lnTo>
                  <a:pt x="6394" y="5630"/>
                </a:lnTo>
                <a:lnTo>
                  <a:pt x="6416" y="5632"/>
                </a:lnTo>
                <a:lnTo>
                  <a:pt x="6439" y="5633"/>
                </a:lnTo>
                <a:lnTo>
                  <a:pt x="6458" y="5636"/>
                </a:lnTo>
                <a:lnTo>
                  <a:pt x="6477" y="5641"/>
                </a:lnTo>
                <a:lnTo>
                  <a:pt x="6496" y="5647"/>
                </a:lnTo>
                <a:lnTo>
                  <a:pt x="6515" y="5653"/>
                </a:lnTo>
                <a:lnTo>
                  <a:pt x="6530" y="5662"/>
                </a:lnTo>
                <a:lnTo>
                  <a:pt x="6547" y="5671"/>
                </a:lnTo>
                <a:lnTo>
                  <a:pt x="6563" y="5683"/>
                </a:lnTo>
                <a:lnTo>
                  <a:pt x="6579" y="5695"/>
                </a:lnTo>
                <a:lnTo>
                  <a:pt x="6593" y="5708"/>
                </a:lnTo>
                <a:lnTo>
                  <a:pt x="6607" y="5722"/>
                </a:lnTo>
                <a:lnTo>
                  <a:pt x="6620" y="5738"/>
                </a:lnTo>
                <a:lnTo>
                  <a:pt x="6633" y="5755"/>
                </a:lnTo>
                <a:lnTo>
                  <a:pt x="6647" y="5773"/>
                </a:lnTo>
                <a:lnTo>
                  <a:pt x="6660" y="5792"/>
                </a:lnTo>
                <a:lnTo>
                  <a:pt x="6634" y="5771"/>
                </a:lnTo>
                <a:lnTo>
                  <a:pt x="6608" y="5750"/>
                </a:lnTo>
                <a:lnTo>
                  <a:pt x="6594" y="5741"/>
                </a:lnTo>
                <a:lnTo>
                  <a:pt x="6580" y="5733"/>
                </a:lnTo>
                <a:lnTo>
                  <a:pt x="6566" y="5724"/>
                </a:lnTo>
                <a:lnTo>
                  <a:pt x="6552" y="5718"/>
                </a:lnTo>
                <a:lnTo>
                  <a:pt x="6538" y="5710"/>
                </a:lnTo>
                <a:lnTo>
                  <a:pt x="6524" y="5705"/>
                </a:lnTo>
                <a:lnTo>
                  <a:pt x="6509" y="5699"/>
                </a:lnTo>
                <a:lnTo>
                  <a:pt x="6495" y="5695"/>
                </a:lnTo>
                <a:lnTo>
                  <a:pt x="6480" y="5691"/>
                </a:lnTo>
                <a:lnTo>
                  <a:pt x="6466" y="5689"/>
                </a:lnTo>
                <a:lnTo>
                  <a:pt x="6452" y="5686"/>
                </a:lnTo>
                <a:lnTo>
                  <a:pt x="6438" y="5685"/>
                </a:lnTo>
                <a:lnTo>
                  <a:pt x="6424" y="5685"/>
                </a:lnTo>
                <a:lnTo>
                  <a:pt x="6410" y="5686"/>
                </a:lnTo>
                <a:lnTo>
                  <a:pt x="6396" y="5689"/>
                </a:lnTo>
                <a:lnTo>
                  <a:pt x="6382" y="5693"/>
                </a:lnTo>
                <a:lnTo>
                  <a:pt x="6369" y="5697"/>
                </a:lnTo>
                <a:lnTo>
                  <a:pt x="6356" y="5703"/>
                </a:lnTo>
                <a:lnTo>
                  <a:pt x="6342" y="5709"/>
                </a:lnTo>
                <a:lnTo>
                  <a:pt x="6331" y="5717"/>
                </a:lnTo>
                <a:lnTo>
                  <a:pt x="6318" y="5726"/>
                </a:lnTo>
                <a:lnTo>
                  <a:pt x="6307" y="5737"/>
                </a:lnTo>
                <a:lnTo>
                  <a:pt x="6295" y="5749"/>
                </a:lnTo>
                <a:lnTo>
                  <a:pt x="6285" y="5763"/>
                </a:lnTo>
                <a:lnTo>
                  <a:pt x="6274" y="5778"/>
                </a:lnTo>
                <a:lnTo>
                  <a:pt x="6264" y="5794"/>
                </a:lnTo>
                <a:lnTo>
                  <a:pt x="6255" y="5811"/>
                </a:lnTo>
                <a:lnTo>
                  <a:pt x="6246" y="5831"/>
                </a:lnTo>
                <a:lnTo>
                  <a:pt x="6236" y="5854"/>
                </a:lnTo>
                <a:lnTo>
                  <a:pt x="6227" y="5877"/>
                </a:lnTo>
                <a:lnTo>
                  <a:pt x="6219" y="5900"/>
                </a:lnTo>
                <a:lnTo>
                  <a:pt x="6212" y="5924"/>
                </a:lnTo>
                <a:lnTo>
                  <a:pt x="6199" y="5969"/>
                </a:lnTo>
                <a:lnTo>
                  <a:pt x="6189" y="6016"/>
                </a:lnTo>
                <a:lnTo>
                  <a:pt x="6180" y="6065"/>
                </a:lnTo>
                <a:lnTo>
                  <a:pt x="6172" y="6113"/>
                </a:lnTo>
                <a:lnTo>
                  <a:pt x="6167" y="6162"/>
                </a:lnTo>
                <a:lnTo>
                  <a:pt x="6162" y="6212"/>
                </a:lnTo>
                <a:lnTo>
                  <a:pt x="6308" y="6202"/>
                </a:lnTo>
                <a:lnTo>
                  <a:pt x="6308" y="6175"/>
                </a:lnTo>
                <a:lnTo>
                  <a:pt x="6308" y="6150"/>
                </a:lnTo>
                <a:lnTo>
                  <a:pt x="6309" y="6124"/>
                </a:lnTo>
                <a:lnTo>
                  <a:pt x="6312" y="6102"/>
                </a:lnTo>
                <a:lnTo>
                  <a:pt x="6316" y="6077"/>
                </a:lnTo>
                <a:lnTo>
                  <a:pt x="6321" y="6056"/>
                </a:lnTo>
                <a:lnTo>
                  <a:pt x="6327" y="6034"/>
                </a:lnTo>
                <a:lnTo>
                  <a:pt x="6335" y="6014"/>
                </a:lnTo>
                <a:lnTo>
                  <a:pt x="6344" y="5995"/>
                </a:lnTo>
                <a:lnTo>
                  <a:pt x="6353" y="5976"/>
                </a:lnTo>
                <a:lnTo>
                  <a:pt x="6363" y="5959"/>
                </a:lnTo>
                <a:lnTo>
                  <a:pt x="6375" y="5943"/>
                </a:lnTo>
                <a:lnTo>
                  <a:pt x="6388" y="5928"/>
                </a:lnTo>
                <a:lnTo>
                  <a:pt x="6401" y="5914"/>
                </a:lnTo>
                <a:lnTo>
                  <a:pt x="6415" y="5900"/>
                </a:lnTo>
                <a:lnTo>
                  <a:pt x="6430" y="5888"/>
                </a:lnTo>
                <a:lnTo>
                  <a:pt x="6447" y="5878"/>
                </a:lnTo>
                <a:lnTo>
                  <a:pt x="6463" y="5869"/>
                </a:lnTo>
                <a:lnTo>
                  <a:pt x="6481" y="5862"/>
                </a:lnTo>
                <a:lnTo>
                  <a:pt x="6499" y="5854"/>
                </a:lnTo>
                <a:lnTo>
                  <a:pt x="6518" y="5849"/>
                </a:lnTo>
                <a:lnTo>
                  <a:pt x="6538" y="5845"/>
                </a:lnTo>
                <a:lnTo>
                  <a:pt x="6557" y="5843"/>
                </a:lnTo>
                <a:lnTo>
                  <a:pt x="6579" y="5840"/>
                </a:lnTo>
                <a:lnTo>
                  <a:pt x="6600" y="5841"/>
                </a:lnTo>
                <a:lnTo>
                  <a:pt x="6622" y="5843"/>
                </a:lnTo>
                <a:lnTo>
                  <a:pt x="6643" y="5846"/>
                </a:lnTo>
                <a:lnTo>
                  <a:pt x="6667" y="5850"/>
                </a:lnTo>
                <a:lnTo>
                  <a:pt x="6690" y="5856"/>
                </a:lnTo>
                <a:lnTo>
                  <a:pt x="6714" y="5864"/>
                </a:lnTo>
                <a:lnTo>
                  <a:pt x="6739" y="5874"/>
                </a:lnTo>
                <a:lnTo>
                  <a:pt x="6763" y="5884"/>
                </a:lnTo>
                <a:lnTo>
                  <a:pt x="6803" y="5907"/>
                </a:lnTo>
                <a:lnTo>
                  <a:pt x="6841" y="5931"/>
                </a:lnTo>
                <a:lnTo>
                  <a:pt x="6878" y="5957"/>
                </a:lnTo>
                <a:lnTo>
                  <a:pt x="6915" y="5983"/>
                </a:lnTo>
                <a:lnTo>
                  <a:pt x="6951" y="6011"/>
                </a:lnTo>
                <a:lnTo>
                  <a:pt x="6986" y="6039"/>
                </a:lnTo>
                <a:lnTo>
                  <a:pt x="7022" y="6070"/>
                </a:lnTo>
                <a:lnTo>
                  <a:pt x="7059" y="6102"/>
                </a:lnTo>
                <a:lnTo>
                  <a:pt x="7029" y="6084"/>
                </a:lnTo>
                <a:lnTo>
                  <a:pt x="6996" y="6065"/>
                </a:lnTo>
                <a:lnTo>
                  <a:pt x="6959" y="6044"/>
                </a:lnTo>
                <a:lnTo>
                  <a:pt x="6919" y="6024"/>
                </a:lnTo>
                <a:lnTo>
                  <a:pt x="6877" y="6003"/>
                </a:lnTo>
                <a:lnTo>
                  <a:pt x="6833" y="5982"/>
                </a:lnTo>
                <a:lnTo>
                  <a:pt x="6788" y="5963"/>
                </a:lnTo>
                <a:lnTo>
                  <a:pt x="6744" y="5947"/>
                </a:lnTo>
                <a:lnTo>
                  <a:pt x="6721" y="5938"/>
                </a:lnTo>
                <a:lnTo>
                  <a:pt x="6699" y="5930"/>
                </a:lnTo>
                <a:lnTo>
                  <a:pt x="6679" y="5925"/>
                </a:lnTo>
                <a:lnTo>
                  <a:pt x="6657" y="5921"/>
                </a:lnTo>
                <a:lnTo>
                  <a:pt x="6638" y="5919"/>
                </a:lnTo>
                <a:lnTo>
                  <a:pt x="6618" y="5919"/>
                </a:lnTo>
                <a:lnTo>
                  <a:pt x="6601" y="5920"/>
                </a:lnTo>
                <a:lnTo>
                  <a:pt x="6584" y="5924"/>
                </a:lnTo>
                <a:lnTo>
                  <a:pt x="6566" y="5926"/>
                </a:lnTo>
                <a:lnTo>
                  <a:pt x="6551" y="5933"/>
                </a:lnTo>
                <a:lnTo>
                  <a:pt x="6535" y="5939"/>
                </a:lnTo>
                <a:lnTo>
                  <a:pt x="6521" y="5949"/>
                </a:lnTo>
                <a:lnTo>
                  <a:pt x="6507" y="5958"/>
                </a:lnTo>
                <a:lnTo>
                  <a:pt x="6495" y="5968"/>
                </a:lnTo>
                <a:lnTo>
                  <a:pt x="6483" y="5980"/>
                </a:lnTo>
                <a:lnTo>
                  <a:pt x="6472" y="5994"/>
                </a:lnTo>
                <a:lnTo>
                  <a:pt x="6462" y="6008"/>
                </a:lnTo>
                <a:lnTo>
                  <a:pt x="6452" y="6023"/>
                </a:lnTo>
                <a:lnTo>
                  <a:pt x="6443" y="6038"/>
                </a:lnTo>
                <a:lnTo>
                  <a:pt x="6435" y="6055"/>
                </a:lnTo>
                <a:lnTo>
                  <a:pt x="6427" y="6072"/>
                </a:lnTo>
                <a:lnTo>
                  <a:pt x="6422" y="6090"/>
                </a:lnTo>
                <a:lnTo>
                  <a:pt x="6417" y="6109"/>
                </a:lnTo>
                <a:lnTo>
                  <a:pt x="6414" y="6128"/>
                </a:lnTo>
                <a:lnTo>
                  <a:pt x="6410" y="6150"/>
                </a:lnTo>
                <a:lnTo>
                  <a:pt x="6407" y="6169"/>
                </a:lnTo>
                <a:lnTo>
                  <a:pt x="6405" y="6192"/>
                </a:lnTo>
                <a:lnTo>
                  <a:pt x="6403" y="6212"/>
                </a:lnTo>
                <a:lnTo>
                  <a:pt x="6405" y="6234"/>
                </a:lnTo>
                <a:lnTo>
                  <a:pt x="6406" y="6255"/>
                </a:lnTo>
                <a:lnTo>
                  <a:pt x="6407" y="6279"/>
                </a:lnTo>
                <a:lnTo>
                  <a:pt x="6411" y="6301"/>
                </a:lnTo>
                <a:lnTo>
                  <a:pt x="6433" y="6283"/>
                </a:lnTo>
                <a:lnTo>
                  <a:pt x="6454" y="6268"/>
                </a:lnTo>
                <a:lnTo>
                  <a:pt x="6476" y="6255"/>
                </a:lnTo>
                <a:lnTo>
                  <a:pt x="6495" y="6245"/>
                </a:lnTo>
                <a:lnTo>
                  <a:pt x="6514" y="6236"/>
                </a:lnTo>
                <a:lnTo>
                  <a:pt x="6532" y="6230"/>
                </a:lnTo>
                <a:lnTo>
                  <a:pt x="6551" y="6226"/>
                </a:lnTo>
                <a:lnTo>
                  <a:pt x="6567" y="6223"/>
                </a:lnTo>
                <a:lnTo>
                  <a:pt x="6585" y="6223"/>
                </a:lnTo>
                <a:lnTo>
                  <a:pt x="6603" y="6226"/>
                </a:lnTo>
                <a:lnTo>
                  <a:pt x="6619" y="6230"/>
                </a:lnTo>
                <a:lnTo>
                  <a:pt x="6638" y="6235"/>
                </a:lnTo>
                <a:lnTo>
                  <a:pt x="6655" y="6244"/>
                </a:lnTo>
                <a:lnTo>
                  <a:pt x="6674" y="6255"/>
                </a:lnTo>
                <a:lnTo>
                  <a:pt x="6693" y="6268"/>
                </a:lnTo>
                <a:lnTo>
                  <a:pt x="6711" y="6281"/>
                </a:lnTo>
                <a:lnTo>
                  <a:pt x="6759" y="6319"/>
                </a:lnTo>
                <a:lnTo>
                  <a:pt x="6811" y="6357"/>
                </a:lnTo>
                <a:lnTo>
                  <a:pt x="6838" y="6375"/>
                </a:lnTo>
                <a:lnTo>
                  <a:pt x="6866" y="6394"/>
                </a:lnTo>
                <a:lnTo>
                  <a:pt x="6895" y="6410"/>
                </a:lnTo>
                <a:lnTo>
                  <a:pt x="6923" y="6427"/>
                </a:lnTo>
                <a:lnTo>
                  <a:pt x="6952" y="6443"/>
                </a:lnTo>
                <a:lnTo>
                  <a:pt x="6981" y="6458"/>
                </a:lnTo>
                <a:lnTo>
                  <a:pt x="7010" y="6472"/>
                </a:lnTo>
                <a:lnTo>
                  <a:pt x="7041" y="6485"/>
                </a:lnTo>
                <a:lnTo>
                  <a:pt x="7073" y="6496"/>
                </a:lnTo>
                <a:lnTo>
                  <a:pt x="7102" y="6508"/>
                </a:lnTo>
                <a:lnTo>
                  <a:pt x="7132" y="6515"/>
                </a:lnTo>
                <a:lnTo>
                  <a:pt x="7163" y="6522"/>
                </a:lnTo>
                <a:lnTo>
                  <a:pt x="7193" y="6528"/>
                </a:lnTo>
                <a:lnTo>
                  <a:pt x="7225" y="6531"/>
                </a:lnTo>
                <a:lnTo>
                  <a:pt x="7254" y="6532"/>
                </a:lnTo>
                <a:lnTo>
                  <a:pt x="7283" y="6532"/>
                </a:lnTo>
                <a:lnTo>
                  <a:pt x="7314" y="6528"/>
                </a:lnTo>
                <a:lnTo>
                  <a:pt x="7342" y="6522"/>
                </a:lnTo>
                <a:lnTo>
                  <a:pt x="7371" y="6513"/>
                </a:lnTo>
                <a:lnTo>
                  <a:pt x="7400" y="6503"/>
                </a:lnTo>
                <a:lnTo>
                  <a:pt x="7427" y="6489"/>
                </a:lnTo>
                <a:lnTo>
                  <a:pt x="7453" y="6471"/>
                </a:lnTo>
                <a:lnTo>
                  <a:pt x="7479" y="6452"/>
                </a:lnTo>
                <a:lnTo>
                  <a:pt x="7505" y="6429"/>
                </a:lnTo>
                <a:lnTo>
                  <a:pt x="7530" y="6402"/>
                </a:lnTo>
                <a:lnTo>
                  <a:pt x="7554" y="6373"/>
                </a:lnTo>
                <a:lnTo>
                  <a:pt x="7577" y="6340"/>
                </a:lnTo>
                <a:lnTo>
                  <a:pt x="7598" y="6303"/>
                </a:lnTo>
                <a:lnTo>
                  <a:pt x="7611" y="6281"/>
                </a:lnTo>
                <a:lnTo>
                  <a:pt x="7625" y="6260"/>
                </a:lnTo>
                <a:lnTo>
                  <a:pt x="7640" y="6242"/>
                </a:lnTo>
                <a:lnTo>
                  <a:pt x="7657" y="6225"/>
                </a:lnTo>
                <a:lnTo>
                  <a:pt x="7672" y="6209"/>
                </a:lnTo>
                <a:lnTo>
                  <a:pt x="7688" y="6197"/>
                </a:lnTo>
                <a:lnTo>
                  <a:pt x="7706" y="6185"/>
                </a:lnTo>
                <a:lnTo>
                  <a:pt x="7724" y="6176"/>
                </a:lnTo>
                <a:lnTo>
                  <a:pt x="7742" y="6168"/>
                </a:lnTo>
                <a:lnTo>
                  <a:pt x="7759" y="6162"/>
                </a:lnTo>
                <a:lnTo>
                  <a:pt x="7778" y="6157"/>
                </a:lnTo>
                <a:lnTo>
                  <a:pt x="7796" y="6154"/>
                </a:lnTo>
                <a:lnTo>
                  <a:pt x="7815" y="6154"/>
                </a:lnTo>
                <a:lnTo>
                  <a:pt x="7834" y="6154"/>
                </a:lnTo>
                <a:lnTo>
                  <a:pt x="7852" y="6156"/>
                </a:lnTo>
                <a:lnTo>
                  <a:pt x="7870" y="6161"/>
                </a:lnTo>
                <a:lnTo>
                  <a:pt x="7886" y="6166"/>
                </a:lnTo>
                <a:lnTo>
                  <a:pt x="7903" y="6174"/>
                </a:lnTo>
                <a:lnTo>
                  <a:pt x="7919" y="6183"/>
                </a:lnTo>
                <a:lnTo>
                  <a:pt x="7936" y="6193"/>
                </a:lnTo>
                <a:lnTo>
                  <a:pt x="7949" y="6204"/>
                </a:lnTo>
                <a:lnTo>
                  <a:pt x="7963" y="6218"/>
                </a:lnTo>
                <a:lnTo>
                  <a:pt x="7975" y="6235"/>
                </a:lnTo>
                <a:lnTo>
                  <a:pt x="7987" y="6251"/>
                </a:lnTo>
                <a:lnTo>
                  <a:pt x="7998" y="6269"/>
                </a:lnTo>
                <a:lnTo>
                  <a:pt x="8007" y="6291"/>
                </a:lnTo>
                <a:lnTo>
                  <a:pt x="8015" y="6312"/>
                </a:lnTo>
                <a:lnTo>
                  <a:pt x="8021" y="6335"/>
                </a:lnTo>
                <a:lnTo>
                  <a:pt x="8026" y="6359"/>
                </a:lnTo>
                <a:lnTo>
                  <a:pt x="8029" y="6386"/>
                </a:lnTo>
                <a:lnTo>
                  <a:pt x="8031" y="6413"/>
                </a:lnTo>
                <a:lnTo>
                  <a:pt x="8030" y="6443"/>
                </a:lnTo>
                <a:lnTo>
                  <a:pt x="8058" y="6427"/>
                </a:lnTo>
                <a:lnTo>
                  <a:pt x="8083" y="6409"/>
                </a:lnTo>
                <a:lnTo>
                  <a:pt x="8106" y="6391"/>
                </a:lnTo>
                <a:lnTo>
                  <a:pt x="8126" y="6369"/>
                </a:lnTo>
                <a:lnTo>
                  <a:pt x="8145" y="6348"/>
                </a:lnTo>
                <a:lnTo>
                  <a:pt x="8163" y="6324"/>
                </a:lnTo>
                <a:lnTo>
                  <a:pt x="8177" y="6300"/>
                </a:lnTo>
                <a:lnTo>
                  <a:pt x="8190" y="6273"/>
                </a:lnTo>
                <a:lnTo>
                  <a:pt x="8203" y="6245"/>
                </a:lnTo>
                <a:lnTo>
                  <a:pt x="8211" y="6217"/>
                </a:lnTo>
                <a:lnTo>
                  <a:pt x="8220" y="6188"/>
                </a:lnTo>
                <a:lnTo>
                  <a:pt x="8227" y="6157"/>
                </a:lnTo>
                <a:lnTo>
                  <a:pt x="8232" y="6127"/>
                </a:lnTo>
                <a:lnTo>
                  <a:pt x="8236" y="6095"/>
                </a:lnTo>
                <a:lnTo>
                  <a:pt x="8239" y="6063"/>
                </a:lnTo>
                <a:lnTo>
                  <a:pt x="8241" y="6030"/>
                </a:lnTo>
                <a:lnTo>
                  <a:pt x="8241" y="5997"/>
                </a:lnTo>
                <a:lnTo>
                  <a:pt x="8241" y="5963"/>
                </a:lnTo>
                <a:lnTo>
                  <a:pt x="8239" y="5930"/>
                </a:lnTo>
                <a:lnTo>
                  <a:pt x="8237" y="5897"/>
                </a:lnTo>
                <a:lnTo>
                  <a:pt x="8234" y="5863"/>
                </a:lnTo>
                <a:lnTo>
                  <a:pt x="8231" y="5831"/>
                </a:lnTo>
                <a:lnTo>
                  <a:pt x="8227" y="5798"/>
                </a:lnTo>
                <a:lnTo>
                  <a:pt x="8223" y="5765"/>
                </a:lnTo>
                <a:lnTo>
                  <a:pt x="8213" y="5702"/>
                </a:lnTo>
                <a:lnTo>
                  <a:pt x="8201" y="5641"/>
                </a:lnTo>
                <a:lnTo>
                  <a:pt x="8190" y="5584"/>
                </a:lnTo>
                <a:lnTo>
                  <a:pt x="8178" y="5530"/>
                </a:lnTo>
                <a:lnTo>
                  <a:pt x="8171" y="5484"/>
                </a:lnTo>
                <a:lnTo>
                  <a:pt x="8164" y="5441"/>
                </a:lnTo>
                <a:lnTo>
                  <a:pt x="8157" y="5396"/>
                </a:lnTo>
                <a:lnTo>
                  <a:pt x="8152" y="5352"/>
                </a:lnTo>
                <a:lnTo>
                  <a:pt x="8147" y="5307"/>
                </a:lnTo>
                <a:lnTo>
                  <a:pt x="8142" y="5262"/>
                </a:lnTo>
                <a:lnTo>
                  <a:pt x="8139" y="5218"/>
                </a:lnTo>
                <a:lnTo>
                  <a:pt x="8135" y="5173"/>
                </a:lnTo>
                <a:lnTo>
                  <a:pt x="8133" y="5129"/>
                </a:lnTo>
                <a:lnTo>
                  <a:pt x="8131" y="5085"/>
                </a:lnTo>
                <a:lnTo>
                  <a:pt x="8130" y="5040"/>
                </a:lnTo>
                <a:lnTo>
                  <a:pt x="8131" y="4996"/>
                </a:lnTo>
                <a:lnTo>
                  <a:pt x="8133" y="4950"/>
                </a:lnTo>
                <a:lnTo>
                  <a:pt x="8135" y="4907"/>
                </a:lnTo>
                <a:lnTo>
                  <a:pt x="8139" y="4861"/>
                </a:lnTo>
                <a:lnTo>
                  <a:pt x="8142" y="4818"/>
                </a:lnTo>
                <a:lnTo>
                  <a:pt x="8159" y="4805"/>
                </a:lnTo>
                <a:lnTo>
                  <a:pt x="8177" y="4794"/>
                </a:lnTo>
                <a:lnTo>
                  <a:pt x="8194" y="4781"/>
                </a:lnTo>
                <a:lnTo>
                  <a:pt x="8210" y="4768"/>
                </a:lnTo>
                <a:lnTo>
                  <a:pt x="8225" y="4754"/>
                </a:lnTo>
                <a:lnTo>
                  <a:pt x="8241" y="4740"/>
                </a:lnTo>
                <a:lnTo>
                  <a:pt x="8255" y="4725"/>
                </a:lnTo>
                <a:lnTo>
                  <a:pt x="8270" y="4709"/>
                </a:lnTo>
                <a:lnTo>
                  <a:pt x="8284" y="4693"/>
                </a:lnTo>
                <a:lnTo>
                  <a:pt x="8297" y="4677"/>
                </a:lnTo>
                <a:lnTo>
                  <a:pt x="8309" y="4658"/>
                </a:lnTo>
                <a:lnTo>
                  <a:pt x="8322" y="4640"/>
                </a:lnTo>
                <a:lnTo>
                  <a:pt x="8335" y="4619"/>
                </a:lnTo>
                <a:lnTo>
                  <a:pt x="8346" y="4598"/>
                </a:lnTo>
                <a:lnTo>
                  <a:pt x="8356" y="4577"/>
                </a:lnTo>
                <a:lnTo>
                  <a:pt x="8368" y="4554"/>
                </a:lnTo>
                <a:lnTo>
                  <a:pt x="8312" y="4561"/>
                </a:lnTo>
                <a:lnTo>
                  <a:pt x="8253" y="4568"/>
                </a:lnTo>
                <a:lnTo>
                  <a:pt x="8195" y="4577"/>
                </a:lnTo>
                <a:lnTo>
                  <a:pt x="8137" y="4583"/>
                </a:lnTo>
                <a:lnTo>
                  <a:pt x="8076" y="4589"/>
                </a:lnTo>
                <a:lnTo>
                  <a:pt x="8013" y="4596"/>
                </a:lnTo>
                <a:lnTo>
                  <a:pt x="7952" y="4602"/>
                </a:lnTo>
                <a:lnTo>
                  <a:pt x="7890" y="4606"/>
                </a:lnTo>
                <a:lnTo>
                  <a:pt x="7828" y="4611"/>
                </a:lnTo>
                <a:lnTo>
                  <a:pt x="7767" y="4615"/>
                </a:lnTo>
                <a:lnTo>
                  <a:pt x="7705" y="4617"/>
                </a:lnTo>
                <a:lnTo>
                  <a:pt x="7644" y="4619"/>
                </a:lnTo>
                <a:lnTo>
                  <a:pt x="7583" y="4621"/>
                </a:lnTo>
                <a:lnTo>
                  <a:pt x="7525" y="4621"/>
                </a:lnTo>
                <a:lnTo>
                  <a:pt x="7466" y="4621"/>
                </a:lnTo>
                <a:lnTo>
                  <a:pt x="7410" y="4619"/>
                </a:lnTo>
                <a:lnTo>
                  <a:pt x="7372" y="4619"/>
                </a:lnTo>
                <a:lnTo>
                  <a:pt x="7335" y="4615"/>
                </a:lnTo>
                <a:lnTo>
                  <a:pt x="7299" y="4611"/>
                </a:lnTo>
                <a:lnTo>
                  <a:pt x="7263" y="4606"/>
                </a:lnTo>
                <a:lnTo>
                  <a:pt x="7230" y="4600"/>
                </a:lnTo>
                <a:lnTo>
                  <a:pt x="7199" y="4592"/>
                </a:lnTo>
                <a:lnTo>
                  <a:pt x="7168" y="4581"/>
                </a:lnTo>
                <a:lnTo>
                  <a:pt x="7139" y="4570"/>
                </a:lnTo>
                <a:lnTo>
                  <a:pt x="7125" y="4564"/>
                </a:lnTo>
                <a:lnTo>
                  <a:pt x="7112" y="4556"/>
                </a:lnTo>
                <a:lnTo>
                  <a:pt x="7099" y="4550"/>
                </a:lnTo>
                <a:lnTo>
                  <a:pt x="7086" y="4542"/>
                </a:lnTo>
                <a:lnTo>
                  <a:pt x="7075" y="4535"/>
                </a:lnTo>
                <a:lnTo>
                  <a:pt x="7064" y="4526"/>
                </a:lnTo>
                <a:lnTo>
                  <a:pt x="7052" y="4517"/>
                </a:lnTo>
                <a:lnTo>
                  <a:pt x="7042" y="4507"/>
                </a:lnTo>
                <a:lnTo>
                  <a:pt x="7033" y="4497"/>
                </a:lnTo>
                <a:lnTo>
                  <a:pt x="7023" y="4485"/>
                </a:lnTo>
                <a:lnTo>
                  <a:pt x="7014" y="4475"/>
                </a:lnTo>
                <a:lnTo>
                  <a:pt x="7006" y="4462"/>
                </a:lnTo>
                <a:lnTo>
                  <a:pt x="6998" y="4450"/>
                </a:lnTo>
                <a:lnTo>
                  <a:pt x="6991" y="4437"/>
                </a:lnTo>
                <a:lnTo>
                  <a:pt x="6985" y="4423"/>
                </a:lnTo>
                <a:lnTo>
                  <a:pt x="6980" y="4409"/>
                </a:lnTo>
                <a:lnTo>
                  <a:pt x="6965" y="4366"/>
                </a:lnTo>
                <a:lnTo>
                  <a:pt x="6951" y="4324"/>
                </a:lnTo>
                <a:lnTo>
                  <a:pt x="6946" y="4301"/>
                </a:lnTo>
                <a:lnTo>
                  <a:pt x="6940" y="4281"/>
                </a:lnTo>
                <a:lnTo>
                  <a:pt x="6935" y="4259"/>
                </a:lnTo>
                <a:lnTo>
                  <a:pt x="6933" y="4238"/>
                </a:lnTo>
                <a:lnTo>
                  <a:pt x="6929" y="4216"/>
                </a:lnTo>
                <a:lnTo>
                  <a:pt x="6926" y="4195"/>
                </a:lnTo>
                <a:lnTo>
                  <a:pt x="6925" y="4173"/>
                </a:lnTo>
                <a:lnTo>
                  <a:pt x="6924" y="4151"/>
                </a:lnTo>
                <a:lnTo>
                  <a:pt x="6925" y="4130"/>
                </a:lnTo>
                <a:lnTo>
                  <a:pt x="6926" y="4108"/>
                </a:lnTo>
                <a:lnTo>
                  <a:pt x="6929" y="4087"/>
                </a:lnTo>
                <a:lnTo>
                  <a:pt x="6933" y="4065"/>
                </a:lnTo>
                <a:lnTo>
                  <a:pt x="6932" y="4040"/>
                </a:lnTo>
                <a:lnTo>
                  <a:pt x="6929" y="4014"/>
                </a:lnTo>
                <a:lnTo>
                  <a:pt x="6925" y="3989"/>
                </a:lnTo>
                <a:lnTo>
                  <a:pt x="6920" y="3965"/>
                </a:lnTo>
                <a:lnTo>
                  <a:pt x="6914" y="3941"/>
                </a:lnTo>
                <a:lnTo>
                  <a:pt x="6906" y="3916"/>
                </a:lnTo>
                <a:lnTo>
                  <a:pt x="6896" y="3894"/>
                </a:lnTo>
                <a:lnTo>
                  <a:pt x="6885" y="3871"/>
                </a:lnTo>
                <a:lnTo>
                  <a:pt x="6873" y="3848"/>
                </a:lnTo>
                <a:lnTo>
                  <a:pt x="6860" y="3826"/>
                </a:lnTo>
                <a:lnTo>
                  <a:pt x="6845" y="3805"/>
                </a:lnTo>
                <a:lnTo>
                  <a:pt x="6831" y="3782"/>
                </a:lnTo>
                <a:lnTo>
                  <a:pt x="6813" y="3762"/>
                </a:lnTo>
                <a:lnTo>
                  <a:pt x="6796" y="3743"/>
                </a:lnTo>
                <a:lnTo>
                  <a:pt x="6777" y="3721"/>
                </a:lnTo>
                <a:lnTo>
                  <a:pt x="6756" y="3702"/>
                </a:lnTo>
                <a:lnTo>
                  <a:pt x="6812" y="3703"/>
                </a:lnTo>
                <a:lnTo>
                  <a:pt x="6867" y="3704"/>
                </a:lnTo>
                <a:lnTo>
                  <a:pt x="6921" y="3703"/>
                </a:lnTo>
                <a:lnTo>
                  <a:pt x="6977" y="3702"/>
                </a:lnTo>
                <a:lnTo>
                  <a:pt x="7033" y="3698"/>
                </a:lnTo>
                <a:lnTo>
                  <a:pt x="7088" y="3694"/>
                </a:lnTo>
                <a:lnTo>
                  <a:pt x="7144" y="3689"/>
                </a:lnTo>
                <a:lnTo>
                  <a:pt x="7199" y="3683"/>
                </a:lnTo>
                <a:lnTo>
                  <a:pt x="7254" y="3677"/>
                </a:lnTo>
                <a:lnTo>
                  <a:pt x="7309" y="3668"/>
                </a:lnTo>
                <a:lnTo>
                  <a:pt x="7363" y="3657"/>
                </a:lnTo>
                <a:lnTo>
                  <a:pt x="7417" y="3647"/>
                </a:lnTo>
                <a:lnTo>
                  <a:pt x="7471" y="3636"/>
                </a:lnTo>
                <a:lnTo>
                  <a:pt x="7526" y="3623"/>
                </a:lnTo>
                <a:lnTo>
                  <a:pt x="7579" y="3608"/>
                </a:lnTo>
                <a:lnTo>
                  <a:pt x="7631" y="3593"/>
                </a:lnTo>
                <a:lnTo>
                  <a:pt x="7685" y="3577"/>
                </a:lnTo>
                <a:lnTo>
                  <a:pt x="7737" y="3560"/>
                </a:lnTo>
                <a:lnTo>
                  <a:pt x="7789" y="3541"/>
                </a:lnTo>
                <a:lnTo>
                  <a:pt x="7839" y="3520"/>
                </a:lnTo>
                <a:lnTo>
                  <a:pt x="7890" y="3500"/>
                </a:lnTo>
                <a:lnTo>
                  <a:pt x="7941" y="3477"/>
                </a:lnTo>
                <a:lnTo>
                  <a:pt x="7991" y="3453"/>
                </a:lnTo>
                <a:lnTo>
                  <a:pt x="8039" y="3429"/>
                </a:lnTo>
                <a:lnTo>
                  <a:pt x="8088" y="3402"/>
                </a:lnTo>
                <a:lnTo>
                  <a:pt x="8135" y="3376"/>
                </a:lnTo>
                <a:lnTo>
                  <a:pt x="8182" y="3348"/>
                </a:lnTo>
                <a:lnTo>
                  <a:pt x="8228" y="3318"/>
                </a:lnTo>
                <a:lnTo>
                  <a:pt x="8274" y="3287"/>
                </a:lnTo>
                <a:lnTo>
                  <a:pt x="8317" y="3255"/>
                </a:lnTo>
                <a:lnTo>
                  <a:pt x="8361" y="3223"/>
                </a:lnTo>
                <a:lnTo>
                  <a:pt x="8404" y="3188"/>
                </a:lnTo>
                <a:lnTo>
                  <a:pt x="8434" y="3162"/>
                </a:lnTo>
                <a:lnTo>
                  <a:pt x="8462" y="3136"/>
                </a:lnTo>
                <a:lnTo>
                  <a:pt x="8487" y="3109"/>
                </a:lnTo>
                <a:lnTo>
                  <a:pt x="8512" y="3080"/>
                </a:lnTo>
                <a:lnTo>
                  <a:pt x="8535" y="3051"/>
                </a:lnTo>
                <a:lnTo>
                  <a:pt x="8557" y="3020"/>
                </a:lnTo>
                <a:lnTo>
                  <a:pt x="8576" y="2988"/>
                </a:lnTo>
                <a:lnTo>
                  <a:pt x="8594" y="2955"/>
                </a:lnTo>
                <a:lnTo>
                  <a:pt x="8608" y="2921"/>
                </a:lnTo>
                <a:lnTo>
                  <a:pt x="8622" y="2887"/>
                </a:lnTo>
                <a:lnTo>
                  <a:pt x="8633" y="2851"/>
                </a:lnTo>
                <a:lnTo>
                  <a:pt x="8644" y="2816"/>
                </a:lnTo>
                <a:lnTo>
                  <a:pt x="8651" y="2778"/>
                </a:lnTo>
                <a:lnTo>
                  <a:pt x="8657" y="2740"/>
                </a:lnTo>
                <a:lnTo>
                  <a:pt x="8660" y="2700"/>
                </a:lnTo>
                <a:lnTo>
                  <a:pt x="8661" y="2660"/>
                </a:lnTo>
                <a:lnTo>
                  <a:pt x="8661" y="2620"/>
                </a:lnTo>
                <a:lnTo>
                  <a:pt x="8658" y="2581"/>
                </a:lnTo>
                <a:lnTo>
                  <a:pt x="8655" y="2541"/>
                </a:lnTo>
                <a:lnTo>
                  <a:pt x="8648" y="2503"/>
                </a:lnTo>
                <a:lnTo>
                  <a:pt x="8641" y="2467"/>
                </a:lnTo>
                <a:lnTo>
                  <a:pt x="8632" y="2430"/>
                </a:lnTo>
                <a:lnTo>
                  <a:pt x="8620" y="2393"/>
                </a:lnTo>
                <a:lnTo>
                  <a:pt x="8609" y="2356"/>
                </a:lnTo>
                <a:lnTo>
                  <a:pt x="8596" y="2321"/>
                </a:lnTo>
                <a:lnTo>
                  <a:pt x="8582" y="2285"/>
                </a:lnTo>
                <a:lnTo>
                  <a:pt x="8566" y="2251"/>
                </a:lnTo>
                <a:lnTo>
                  <a:pt x="8548" y="2216"/>
                </a:lnTo>
                <a:lnTo>
                  <a:pt x="8531" y="2182"/>
                </a:lnTo>
                <a:lnTo>
                  <a:pt x="8511" y="2149"/>
                </a:lnTo>
                <a:lnTo>
                  <a:pt x="8491" y="2116"/>
                </a:lnTo>
                <a:lnTo>
                  <a:pt x="8469" y="2083"/>
                </a:lnTo>
                <a:lnTo>
                  <a:pt x="8446" y="2053"/>
                </a:lnTo>
                <a:lnTo>
                  <a:pt x="8424" y="2021"/>
                </a:lnTo>
                <a:lnTo>
                  <a:pt x="8399" y="1990"/>
                </a:lnTo>
                <a:lnTo>
                  <a:pt x="8375" y="1960"/>
                </a:lnTo>
                <a:lnTo>
                  <a:pt x="8350" y="1929"/>
                </a:lnTo>
                <a:lnTo>
                  <a:pt x="8323" y="1902"/>
                </a:lnTo>
                <a:lnTo>
                  <a:pt x="8297" y="1874"/>
                </a:lnTo>
                <a:lnTo>
                  <a:pt x="8269" y="1846"/>
                </a:lnTo>
                <a:lnTo>
                  <a:pt x="8241" y="1818"/>
                </a:lnTo>
                <a:lnTo>
                  <a:pt x="8214" y="1791"/>
                </a:lnTo>
                <a:lnTo>
                  <a:pt x="8185" y="1764"/>
                </a:lnTo>
                <a:lnTo>
                  <a:pt x="8156" y="1740"/>
                </a:lnTo>
                <a:lnTo>
                  <a:pt x="8126" y="1715"/>
                </a:lnTo>
                <a:lnTo>
                  <a:pt x="8097" y="1691"/>
                </a:lnTo>
                <a:lnTo>
                  <a:pt x="8067" y="1668"/>
                </a:lnTo>
                <a:lnTo>
                  <a:pt x="8038" y="1645"/>
                </a:lnTo>
                <a:lnTo>
                  <a:pt x="8017" y="1663"/>
                </a:lnTo>
                <a:lnTo>
                  <a:pt x="7997" y="1679"/>
                </a:lnTo>
                <a:lnTo>
                  <a:pt x="7977" y="1697"/>
                </a:lnTo>
                <a:lnTo>
                  <a:pt x="7956" y="1714"/>
                </a:lnTo>
                <a:lnTo>
                  <a:pt x="8010" y="1752"/>
                </a:lnTo>
                <a:lnTo>
                  <a:pt x="8063" y="1794"/>
                </a:lnTo>
                <a:lnTo>
                  <a:pt x="8118" y="1839"/>
                </a:lnTo>
                <a:lnTo>
                  <a:pt x="8171" y="1885"/>
                </a:lnTo>
                <a:lnTo>
                  <a:pt x="8198" y="1909"/>
                </a:lnTo>
                <a:lnTo>
                  <a:pt x="8223" y="1933"/>
                </a:lnTo>
                <a:lnTo>
                  <a:pt x="8248" y="1959"/>
                </a:lnTo>
                <a:lnTo>
                  <a:pt x="8274" y="1985"/>
                </a:lnTo>
                <a:lnTo>
                  <a:pt x="8298" y="2012"/>
                </a:lnTo>
                <a:lnTo>
                  <a:pt x="8322" y="2039"/>
                </a:lnTo>
                <a:lnTo>
                  <a:pt x="8345" y="2067"/>
                </a:lnTo>
                <a:lnTo>
                  <a:pt x="8368" y="2095"/>
                </a:lnTo>
                <a:lnTo>
                  <a:pt x="8389" y="2124"/>
                </a:lnTo>
                <a:lnTo>
                  <a:pt x="8411" y="2153"/>
                </a:lnTo>
                <a:lnTo>
                  <a:pt x="8431" y="2183"/>
                </a:lnTo>
                <a:lnTo>
                  <a:pt x="8449" y="2214"/>
                </a:lnTo>
                <a:lnTo>
                  <a:pt x="8468" y="2246"/>
                </a:lnTo>
                <a:lnTo>
                  <a:pt x="8483" y="2276"/>
                </a:lnTo>
                <a:lnTo>
                  <a:pt x="8498" y="2309"/>
                </a:lnTo>
                <a:lnTo>
                  <a:pt x="8514" y="2342"/>
                </a:lnTo>
                <a:lnTo>
                  <a:pt x="8526" y="2375"/>
                </a:lnTo>
                <a:lnTo>
                  <a:pt x="8538" y="2409"/>
                </a:lnTo>
                <a:lnTo>
                  <a:pt x="8548" y="2444"/>
                </a:lnTo>
                <a:lnTo>
                  <a:pt x="8557" y="2478"/>
                </a:lnTo>
                <a:lnTo>
                  <a:pt x="8563" y="2514"/>
                </a:lnTo>
                <a:lnTo>
                  <a:pt x="8570" y="2550"/>
                </a:lnTo>
                <a:lnTo>
                  <a:pt x="8572" y="2588"/>
                </a:lnTo>
                <a:lnTo>
                  <a:pt x="8573" y="2625"/>
                </a:lnTo>
                <a:lnTo>
                  <a:pt x="8573" y="2647"/>
                </a:lnTo>
                <a:lnTo>
                  <a:pt x="8572" y="2667"/>
                </a:lnTo>
                <a:lnTo>
                  <a:pt x="8571" y="2689"/>
                </a:lnTo>
                <a:lnTo>
                  <a:pt x="8570" y="2710"/>
                </a:lnTo>
                <a:lnTo>
                  <a:pt x="8566" y="2731"/>
                </a:lnTo>
                <a:lnTo>
                  <a:pt x="8562" y="2752"/>
                </a:lnTo>
                <a:lnTo>
                  <a:pt x="8557" y="2773"/>
                </a:lnTo>
                <a:lnTo>
                  <a:pt x="8552" y="2793"/>
                </a:lnTo>
                <a:lnTo>
                  <a:pt x="8545" y="2814"/>
                </a:lnTo>
                <a:lnTo>
                  <a:pt x="8538" y="2835"/>
                </a:lnTo>
                <a:lnTo>
                  <a:pt x="8530" y="2855"/>
                </a:lnTo>
                <a:lnTo>
                  <a:pt x="8520" y="2877"/>
                </a:lnTo>
                <a:lnTo>
                  <a:pt x="8511" y="2897"/>
                </a:lnTo>
                <a:lnTo>
                  <a:pt x="8501" y="2917"/>
                </a:lnTo>
                <a:lnTo>
                  <a:pt x="8490" y="2938"/>
                </a:lnTo>
                <a:lnTo>
                  <a:pt x="8478" y="2957"/>
                </a:lnTo>
                <a:lnTo>
                  <a:pt x="8467" y="2974"/>
                </a:lnTo>
                <a:lnTo>
                  <a:pt x="8455" y="2991"/>
                </a:lnTo>
                <a:lnTo>
                  <a:pt x="8444" y="3007"/>
                </a:lnTo>
                <a:lnTo>
                  <a:pt x="8431" y="3023"/>
                </a:lnTo>
                <a:lnTo>
                  <a:pt x="8418" y="3039"/>
                </a:lnTo>
                <a:lnTo>
                  <a:pt x="8406" y="3053"/>
                </a:lnTo>
                <a:lnTo>
                  <a:pt x="8392" y="3068"/>
                </a:lnTo>
                <a:lnTo>
                  <a:pt x="8378" y="3082"/>
                </a:lnTo>
                <a:lnTo>
                  <a:pt x="8363" y="3096"/>
                </a:lnTo>
                <a:lnTo>
                  <a:pt x="8347" y="3109"/>
                </a:lnTo>
                <a:lnTo>
                  <a:pt x="8331" y="3122"/>
                </a:lnTo>
                <a:lnTo>
                  <a:pt x="8316" y="3134"/>
                </a:lnTo>
                <a:lnTo>
                  <a:pt x="8299" y="3146"/>
                </a:lnTo>
                <a:lnTo>
                  <a:pt x="8281" y="3157"/>
                </a:lnTo>
                <a:lnTo>
                  <a:pt x="8264" y="3167"/>
                </a:lnTo>
                <a:lnTo>
                  <a:pt x="8246" y="3178"/>
                </a:lnTo>
                <a:lnTo>
                  <a:pt x="8227" y="3186"/>
                </a:lnTo>
                <a:lnTo>
                  <a:pt x="8208" y="3197"/>
                </a:lnTo>
                <a:lnTo>
                  <a:pt x="8187" y="3204"/>
                </a:lnTo>
                <a:lnTo>
                  <a:pt x="8167" y="3212"/>
                </a:lnTo>
                <a:lnTo>
                  <a:pt x="8145" y="3221"/>
                </a:lnTo>
                <a:lnTo>
                  <a:pt x="8125" y="3227"/>
                </a:lnTo>
                <a:lnTo>
                  <a:pt x="8102" y="3233"/>
                </a:lnTo>
                <a:lnTo>
                  <a:pt x="8079" y="3238"/>
                </a:lnTo>
                <a:lnTo>
                  <a:pt x="8057" y="3245"/>
                </a:lnTo>
                <a:lnTo>
                  <a:pt x="8032" y="3249"/>
                </a:lnTo>
                <a:lnTo>
                  <a:pt x="8008" y="3252"/>
                </a:lnTo>
                <a:lnTo>
                  <a:pt x="7984" y="3256"/>
                </a:lnTo>
                <a:lnTo>
                  <a:pt x="7958" y="3260"/>
                </a:lnTo>
                <a:lnTo>
                  <a:pt x="7932" y="3261"/>
                </a:lnTo>
                <a:lnTo>
                  <a:pt x="7904" y="3263"/>
                </a:lnTo>
                <a:lnTo>
                  <a:pt x="7878" y="3264"/>
                </a:lnTo>
                <a:lnTo>
                  <a:pt x="7847" y="3264"/>
                </a:lnTo>
                <a:lnTo>
                  <a:pt x="7814" y="3263"/>
                </a:lnTo>
                <a:lnTo>
                  <a:pt x="7782" y="3260"/>
                </a:lnTo>
                <a:lnTo>
                  <a:pt x="7749" y="3256"/>
                </a:lnTo>
                <a:lnTo>
                  <a:pt x="7718" y="3250"/>
                </a:lnTo>
                <a:lnTo>
                  <a:pt x="7685" y="3244"/>
                </a:lnTo>
                <a:lnTo>
                  <a:pt x="7653" y="3236"/>
                </a:lnTo>
                <a:lnTo>
                  <a:pt x="7620" y="3226"/>
                </a:lnTo>
                <a:lnTo>
                  <a:pt x="7589" y="3216"/>
                </a:lnTo>
                <a:lnTo>
                  <a:pt x="7558" y="3203"/>
                </a:lnTo>
                <a:lnTo>
                  <a:pt x="7527" y="3190"/>
                </a:lnTo>
                <a:lnTo>
                  <a:pt x="7497" y="3175"/>
                </a:lnTo>
                <a:lnTo>
                  <a:pt x="7466" y="3160"/>
                </a:lnTo>
                <a:lnTo>
                  <a:pt x="7438" y="3142"/>
                </a:lnTo>
                <a:lnTo>
                  <a:pt x="7410" y="3122"/>
                </a:lnTo>
                <a:lnTo>
                  <a:pt x="7382" y="3103"/>
                </a:lnTo>
                <a:lnTo>
                  <a:pt x="7357" y="3081"/>
                </a:lnTo>
                <a:lnTo>
                  <a:pt x="7332" y="3058"/>
                </a:lnTo>
                <a:lnTo>
                  <a:pt x="7309" y="3034"/>
                </a:lnTo>
                <a:lnTo>
                  <a:pt x="7286" y="3007"/>
                </a:lnTo>
                <a:lnTo>
                  <a:pt x="7264" y="2982"/>
                </a:lnTo>
                <a:lnTo>
                  <a:pt x="7246" y="2954"/>
                </a:lnTo>
                <a:lnTo>
                  <a:pt x="7227" y="2924"/>
                </a:lnTo>
                <a:lnTo>
                  <a:pt x="7212" y="2893"/>
                </a:lnTo>
                <a:lnTo>
                  <a:pt x="7199" y="2861"/>
                </a:lnTo>
                <a:lnTo>
                  <a:pt x="7187" y="2828"/>
                </a:lnTo>
                <a:lnTo>
                  <a:pt x="7175" y="2792"/>
                </a:lnTo>
                <a:lnTo>
                  <a:pt x="7169" y="2756"/>
                </a:lnTo>
                <a:lnTo>
                  <a:pt x="7163" y="2719"/>
                </a:lnTo>
                <a:lnTo>
                  <a:pt x="7160" y="2680"/>
                </a:lnTo>
                <a:lnTo>
                  <a:pt x="7159" y="2639"/>
                </a:lnTo>
                <a:lnTo>
                  <a:pt x="7160" y="2599"/>
                </a:lnTo>
                <a:lnTo>
                  <a:pt x="7161" y="2573"/>
                </a:lnTo>
                <a:lnTo>
                  <a:pt x="7164" y="2547"/>
                </a:lnTo>
                <a:lnTo>
                  <a:pt x="7168" y="2522"/>
                </a:lnTo>
                <a:lnTo>
                  <a:pt x="7173" y="2498"/>
                </a:lnTo>
                <a:lnTo>
                  <a:pt x="7177" y="2474"/>
                </a:lnTo>
                <a:lnTo>
                  <a:pt x="7183" y="2450"/>
                </a:lnTo>
                <a:lnTo>
                  <a:pt x="7188" y="2427"/>
                </a:lnTo>
                <a:lnTo>
                  <a:pt x="7196" y="2406"/>
                </a:lnTo>
                <a:lnTo>
                  <a:pt x="7202" y="2384"/>
                </a:lnTo>
                <a:lnTo>
                  <a:pt x="7210" y="2362"/>
                </a:lnTo>
                <a:lnTo>
                  <a:pt x="7219" y="2342"/>
                </a:lnTo>
                <a:lnTo>
                  <a:pt x="7226" y="2323"/>
                </a:lnTo>
                <a:lnTo>
                  <a:pt x="7236" y="2303"/>
                </a:lnTo>
                <a:lnTo>
                  <a:pt x="7246" y="2284"/>
                </a:lnTo>
                <a:lnTo>
                  <a:pt x="7255" y="2265"/>
                </a:lnTo>
                <a:lnTo>
                  <a:pt x="7267" y="2247"/>
                </a:lnTo>
                <a:lnTo>
                  <a:pt x="7288" y="2211"/>
                </a:lnTo>
                <a:lnTo>
                  <a:pt x="7314" y="2177"/>
                </a:lnTo>
                <a:lnTo>
                  <a:pt x="7339" y="2145"/>
                </a:lnTo>
                <a:lnTo>
                  <a:pt x="7366" y="2114"/>
                </a:lnTo>
                <a:lnTo>
                  <a:pt x="7395" y="2083"/>
                </a:lnTo>
                <a:lnTo>
                  <a:pt x="7425" y="2055"/>
                </a:lnTo>
                <a:lnTo>
                  <a:pt x="7455" y="2026"/>
                </a:lnTo>
                <a:lnTo>
                  <a:pt x="7488" y="1999"/>
                </a:lnTo>
                <a:lnTo>
                  <a:pt x="8163" y="1428"/>
                </a:lnTo>
                <a:lnTo>
                  <a:pt x="8196" y="1399"/>
                </a:lnTo>
                <a:lnTo>
                  <a:pt x="8227" y="1371"/>
                </a:lnTo>
                <a:lnTo>
                  <a:pt x="8253" y="1344"/>
                </a:lnTo>
                <a:lnTo>
                  <a:pt x="8279" y="1318"/>
                </a:lnTo>
                <a:lnTo>
                  <a:pt x="8302" y="1290"/>
                </a:lnTo>
                <a:lnTo>
                  <a:pt x="8322" y="1262"/>
                </a:lnTo>
                <a:lnTo>
                  <a:pt x="8342" y="1235"/>
                </a:lnTo>
                <a:lnTo>
                  <a:pt x="8360" y="1206"/>
                </a:lnTo>
                <a:lnTo>
                  <a:pt x="8378" y="1178"/>
                </a:lnTo>
                <a:lnTo>
                  <a:pt x="8393" y="1149"/>
                </a:lnTo>
                <a:lnTo>
                  <a:pt x="8410" y="1117"/>
                </a:lnTo>
                <a:lnTo>
                  <a:pt x="8425" y="1086"/>
                </a:lnTo>
                <a:lnTo>
                  <a:pt x="8457" y="1018"/>
                </a:lnTo>
                <a:lnTo>
                  <a:pt x="8488" y="943"/>
                </a:lnTo>
                <a:lnTo>
                  <a:pt x="8505" y="939"/>
                </a:lnTo>
                <a:lnTo>
                  <a:pt x="8520" y="935"/>
                </a:lnTo>
                <a:lnTo>
                  <a:pt x="8537" y="929"/>
                </a:lnTo>
                <a:lnTo>
                  <a:pt x="8553" y="921"/>
                </a:lnTo>
                <a:lnTo>
                  <a:pt x="8568" y="914"/>
                </a:lnTo>
                <a:lnTo>
                  <a:pt x="8582" y="902"/>
                </a:lnTo>
                <a:lnTo>
                  <a:pt x="8595" y="892"/>
                </a:lnTo>
                <a:lnTo>
                  <a:pt x="8606" y="879"/>
                </a:lnTo>
                <a:lnTo>
                  <a:pt x="8610" y="873"/>
                </a:lnTo>
                <a:lnTo>
                  <a:pt x="8615" y="864"/>
                </a:lnTo>
                <a:lnTo>
                  <a:pt x="8619" y="858"/>
                </a:lnTo>
                <a:lnTo>
                  <a:pt x="8622" y="850"/>
                </a:lnTo>
                <a:lnTo>
                  <a:pt x="8624" y="841"/>
                </a:lnTo>
                <a:lnTo>
                  <a:pt x="8627" y="833"/>
                </a:lnTo>
                <a:lnTo>
                  <a:pt x="8628" y="824"/>
                </a:lnTo>
                <a:lnTo>
                  <a:pt x="8628" y="813"/>
                </a:lnTo>
                <a:lnTo>
                  <a:pt x="8628" y="805"/>
                </a:lnTo>
                <a:lnTo>
                  <a:pt x="8625" y="794"/>
                </a:lnTo>
                <a:lnTo>
                  <a:pt x="8624" y="784"/>
                </a:lnTo>
                <a:lnTo>
                  <a:pt x="8620" y="773"/>
                </a:lnTo>
                <a:lnTo>
                  <a:pt x="8617" y="761"/>
                </a:lnTo>
                <a:lnTo>
                  <a:pt x="8611" y="750"/>
                </a:lnTo>
                <a:lnTo>
                  <a:pt x="8606" y="737"/>
                </a:lnTo>
                <a:lnTo>
                  <a:pt x="8599" y="725"/>
                </a:lnTo>
                <a:close/>
                <a:moveTo>
                  <a:pt x="7743" y="1556"/>
                </a:moveTo>
                <a:lnTo>
                  <a:pt x="7874" y="1455"/>
                </a:lnTo>
                <a:lnTo>
                  <a:pt x="7843" y="1422"/>
                </a:lnTo>
                <a:lnTo>
                  <a:pt x="7813" y="1390"/>
                </a:lnTo>
                <a:lnTo>
                  <a:pt x="7785" y="1358"/>
                </a:lnTo>
                <a:lnTo>
                  <a:pt x="7759" y="1326"/>
                </a:lnTo>
                <a:lnTo>
                  <a:pt x="7735" y="1295"/>
                </a:lnTo>
                <a:lnTo>
                  <a:pt x="7714" y="1264"/>
                </a:lnTo>
                <a:lnTo>
                  <a:pt x="7693" y="1232"/>
                </a:lnTo>
                <a:lnTo>
                  <a:pt x="7674" y="1202"/>
                </a:lnTo>
                <a:lnTo>
                  <a:pt x="7658" y="1170"/>
                </a:lnTo>
                <a:lnTo>
                  <a:pt x="7643" y="1141"/>
                </a:lnTo>
                <a:lnTo>
                  <a:pt x="7630" y="1109"/>
                </a:lnTo>
                <a:lnTo>
                  <a:pt x="7617" y="1079"/>
                </a:lnTo>
                <a:lnTo>
                  <a:pt x="7606" y="1050"/>
                </a:lnTo>
                <a:lnTo>
                  <a:pt x="7598" y="1020"/>
                </a:lnTo>
                <a:lnTo>
                  <a:pt x="7591" y="990"/>
                </a:lnTo>
                <a:lnTo>
                  <a:pt x="7584" y="962"/>
                </a:lnTo>
                <a:lnTo>
                  <a:pt x="7580" y="933"/>
                </a:lnTo>
                <a:lnTo>
                  <a:pt x="7578" y="904"/>
                </a:lnTo>
                <a:lnTo>
                  <a:pt x="7577" y="876"/>
                </a:lnTo>
                <a:lnTo>
                  <a:pt x="7578" y="846"/>
                </a:lnTo>
                <a:lnTo>
                  <a:pt x="7579" y="819"/>
                </a:lnTo>
                <a:lnTo>
                  <a:pt x="7582" y="791"/>
                </a:lnTo>
                <a:lnTo>
                  <a:pt x="7585" y="763"/>
                </a:lnTo>
                <a:lnTo>
                  <a:pt x="7592" y="736"/>
                </a:lnTo>
                <a:lnTo>
                  <a:pt x="7598" y="708"/>
                </a:lnTo>
                <a:lnTo>
                  <a:pt x="7607" y="681"/>
                </a:lnTo>
                <a:lnTo>
                  <a:pt x="7617" y="655"/>
                </a:lnTo>
                <a:lnTo>
                  <a:pt x="7627" y="628"/>
                </a:lnTo>
                <a:lnTo>
                  <a:pt x="7640" y="601"/>
                </a:lnTo>
                <a:lnTo>
                  <a:pt x="7653" y="576"/>
                </a:lnTo>
                <a:lnTo>
                  <a:pt x="7668" y="549"/>
                </a:lnTo>
                <a:lnTo>
                  <a:pt x="7682" y="524"/>
                </a:lnTo>
                <a:lnTo>
                  <a:pt x="7634" y="542"/>
                </a:lnTo>
                <a:lnTo>
                  <a:pt x="7587" y="560"/>
                </a:lnTo>
                <a:lnTo>
                  <a:pt x="7541" y="581"/>
                </a:lnTo>
                <a:lnTo>
                  <a:pt x="7497" y="603"/>
                </a:lnTo>
                <a:lnTo>
                  <a:pt x="7476" y="613"/>
                </a:lnTo>
                <a:lnTo>
                  <a:pt x="7455" y="624"/>
                </a:lnTo>
                <a:lnTo>
                  <a:pt x="7436" y="637"/>
                </a:lnTo>
                <a:lnTo>
                  <a:pt x="7418" y="650"/>
                </a:lnTo>
                <a:lnTo>
                  <a:pt x="7401" y="662"/>
                </a:lnTo>
                <a:lnTo>
                  <a:pt x="7385" y="675"/>
                </a:lnTo>
                <a:lnTo>
                  <a:pt x="7370" y="689"/>
                </a:lnTo>
                <a:lnTo>
                  <a:pt x="7357" y="703"/>
                </a:lnTo>
                <a:lnTo>
                  <a:pt x="7346" y="714"/>
                </a:lnTo>
                <a:lnTo>
                  <a:pt x="7337" y="726"/>
                </a:lnTo>
                <a:lnTo>
                  <a:pt x="7329" y="737"/>
                </a:lnTo>
                <a:lnTo>
                  <a:pt x="7323" y="750"/>
                </a:lnTo>
                <a:lnTo>
                  <a:pt x="7316" y="760"/>
                </a:lnTo>
                <a:lnTo>
                  <a:pt x="7314" y="770"/>
                </a:lnTo>
                <a:lnTo>
                  <a:pt x="7310" y="780"/>
                </a:lnTo>
                <a:lnTo>
                  <a:pt x="7307" y="789"/>
                </a:lnTo>
                <a:lnTo>
                  <a:pt x="7306" y="799"/>
                </a:lnTo>
                <a:lnTo>
                  <a:pt x="7307" y="808"/>
                </a:lnTo>
                <a:lnTo>
                  <a:pt x="7307" y="816"/>
                </a:lnTo>
                <a:lnTo>
                  <a:pt x="7310" y="825"/>
                </a:lnTo>
                <a:lnTo>
                  <a:pt x="7314" y="833"/>
                </a:lnTo>
                <a:lnTo>
                  <a:pt x="7316" y="840"/>
                </a:lnTo>
                <a:lnTo>
                  <a:pt x="7321" y="849"/>
                </a:lnTo>
                <a:lnTo>
                  <a:pt x="7326" y="855"/>
                </a:lnTo>
                <a:lnTo>
                  <a:pt x="7332" y="863"/>
                </a:lnTo>
                <a:lnTo>
                  <a:pt x="7339" y="869"/>
                </a:lnTo>
                <a:lnTo>
                  <a:pt x="7346" y="876"/>
                </a:lnTo>
                <a:lnTo>
                  <a:pt x="7353" y="882"/>
                </a:lnTo>
                <a:lnTo>
                  <a:pt x="7371" y="893"/>
                </a:lnTo>
                <a:lnTo>
                  <a:pt x="7390" y="904"/>
                </a:lnTo>
                <a:lnTo>
                  <a:pt x="7410" y="914"/>
                </a:lnTo>
                <a:lnTo>
                  <a:pt x="7431" y="924"/>
                </a:lnTo>
                <a:lnTo>
                  <a:pt x="7453" y="933"/>
                </a:lnTo>
                <a:lnTo>
                  <a:pt x="7476" y="940"/>
                </a:lnTo>
                <a:lnTo>
                  <a:pt x="7483" y="987"/>
                </a:lnTo>
                <a:lnTo>
                  <a:pt x="7492" y="1032"/>
                </a:lnTo>
                <a:lnTo>
                  <a:pt x="7502" y="1075"/>
                </a:lnTo>
                <a:lnTo>
                  <a:pt x="7513" y="1117"/>
                </a:lnTo>
                <a:lnTo>
                  <a:pt x="7526" y="1159"/>
                </a:lnTo>
                <a:lnTo>
                  <a:pt x="7540" y="1199"/>
                </a:lnTo>
                <a:lnTo>
                  <a:pt x="7555" y="1240"/>
                </a:lnTo>
                <a:lnTo>
                  <a:pt x="7570" y="1278"/>
                </a:lnTo>
                <a:lnTo>
                  <a:pt x="7588" y="1316"/>
                </a:lnTo>
                <a:lnTo>
                  <a:pt x="7606" y="1353"/>
                </a:lnTo>
                <a:lnTo>
                  <a:pt x="7627" y="1389"/>
                </a:lnTo>
                <a:lnTo>
                  <a:pt x="7648" y="1423"/>
                </a:lnTo>
                <a:lnTo>
                  <a:pt x="7669" y="1458"/>
                </a:lnTo>
                <a:lnTo>
                  <a:pt x="7693" y="1491"/>
                </a:lnTo>
                <a:lnTo>
                  <a:pt x="7718" y="1523"/>
                </a:lnTo>
                <a:lnTo>
                  <a:pt x="7743" y="1556"/>
                </a:lnTo>
                <a:close/>
                <a:moveTo>
                  <a:pt x="5464" y="3748"/>
                </a:moveTo>
                <a:lnTo>
                  <a:pt x="5483" y="3718"/>
                </a:lnTo>
                <a:lnTo>
                  <a:pt x="5501" y="3690"/>
                </a:lnTo>
                <a:lnTo>
                  <a:pt x="5520" y="3661"/>
                </a:lnTo>
                <a:lnTo>
                  <a:pt x="5537" y="3632"/>
                </a:lnTo>
                <a:lnTo>
                  <a:pt x="5511" y="3622"/>
                </a:lnTo>
                <a:lnTo>
                  <a:pt x="5483" y="3613"/>
                </a:lnTo>
                <a:lnTo>
                  <a:pt x="5455" y="3605"/>
                </a:lnTo>
                <a:lnTo>
                  <a:pt x="5426" y="3602"/>
                </a:lnTo>
                <a:lnTo>
                  <a:pt x="5399" y="3599"/>
                </a:lnTo>
                <a:lnTo>
                  <a:pt x="5371" y="3598"/>
                </a:lnTo>
                <a:lnTo>
                  <a:pt x="5343" y="3598"/>
                </a:lnTo>
                <a:lnTo>
                  <a:pt x="5315" y="3599"/>
                </a:lnTo>
                <a:lnTo>
                  <a:pt x="5287" y="3602"/>
                </a:lnTo>
                <a:lnTo>
                  <a:pt x="5259" y="3605"/>
                </a:lnTo>
                <a:lnTo>
                  <a:pt x="5231" y="3610"/>
                </a:lnTo>
                <a:lnTo>
                  <a:pt x="5203" y="3617"/>
                </a:lnTo>
                <a:lnTo>
                  <a:pt x="5148" y="3630"/>
                </a:lnTo>
                <a:lnTo>
                  <a:pt x="5092" y="3642"/>
                </a:lnTo>
                <a:lnTo>
                  <a:pt x="5009" y="3664"/>
                </a:lnTo>
                <a:lnTo>
                  <a:pt x="4928" y="3683"/>
                </a:lnTo>
                <a:lnTo>
                  <a:pt x="4844" y="3704"/>
                </a:lnTo>
                <a:lnTo>
                  <a:pt x="4763" y="3725"/>
                </a:lnTo>
                <a:lnTo>
                  <a:pt x="4678" y="3746"/>
                </a:lnTo>
                <a:lnTo>
                  <a:pt x="4595" y="3772"/>
                </a:lnTo>
                <a:lnTo>
                  <a:pt x="4553" y="3784"/>
                </a:lnTo>
                <a:lnTo>
                  <a:pt x="4510" y="3798"/>
                </a:lnTo>
                <a:lnTo>
                  <a:pt x="4470" y="3814"/>
                </a:lnTo>
                <a:lnTo>
                  <a:pt x="4428" y="3829"/>
                </a:lnTo>
                <a:lnTo>
                  <a:pt x="4396" y="3842"/>
                </a:lnTo>
                <a:lnTo>
                  <a:pt x="4367" y="3854"/>
                </a:lnTo>
                <a:lnTo>
                  <a:pt x="4339" y="3868"/>
                </a:lnTo>
                <a:lnTo>
                  <a:pt x="4312" y="3882"/>
                </a:lnTo>
                <a:lnTo>
                  <a:pt x="4289" y="3896"/>
                </a:lnTo>
                <a:lnTo>
                  <a:pt x="4266" y="3911"/>
                </a:lnTo>
                <a:lnTo>
                  <a:pt x="4245" y="3927"/>
                </a:lnTo>
                <a:lnTo>
                  <a:pt x="4226" y="3942"/>
                </a:lnTo>
                <a:lnTo>
                  <a:pt x="4208" y="3958"/>
                </a:lnTo>
                <a:lnTo>
                  <a:pt x="4193" y="3975"/>
                </a:lnTo>
                <a:lnTo>
                  <a:pt x="4179" y="3991"/>
                </a:lnTo>
                <a:lnTo>
                  <a:pt x="4165" y="4009"/>
                </a:lnTo>
                <a:lnTo>
                  <a:pt x="4153" y="4027"/>
                </a:lnTo>
                <a:lnTo>
                  <a:pt x="4142" y="4045"/>
                </a:lnTo>
                <a:lnTo>
                  <a:pt x="4133" y="4062"/>
                </a:lnTo>
                <a:lnTo>
                  <a:pt x="4125" y="4083"/>
                </a:lnTo>
                <a:lnTo>
                  <a:pt x="4119" y="4101"/>
                </a:lnTo>
                <a:lnTo>
                  <a:pt x="4114" y="4121"/>
                </a:lnTo>
                <a:lnTo>
                  <a:pt x="4109" y="4140"/>
                </a:lnTo>
                <a:lnTo>
                  <a:pt x="4106" y="4162"/>
                </a:lnTo>
                <a:lnTo>
                  <a:pt x="4104" y="4182"/>
                </a:lnTo>
                <a:lnTo>
                  <a:pt x="4104" y="4202"/>
                </a:lnTo>
                <a:lnTo>
                  <a:pt x="4104" y="4224"/>
                </a:lnTo>
                <a:lnTo>
                  <a:pt x="4104" y="4244"/>
                </a:lnTo>
                <a:lnTo>
                  <a:pt x="4104" y="4266"/>
                </a:lnTo>
                <a:lnTo>
                  <a:pt x="4108" y="4288"/>
                </a:lnTo>
                <a:lnTo>
                  <a:pt x="4110" y="4310"/>
                </a:lnTo>
                <a:lnTo>
                  <a:pt x="4115" y="4333"/>
                </a:lnTo>
                <a:lnTo>
                  <a:pt x="4124" y="4379"/>
                </a:lnTo>
                <a:lnTo>
                  <a:pt x="4136" y="4426"/>
                </a:lnTo>
                <a:lnTo>
                  <a:pt x="4167" y="4493"/>
                </a:lnTo>
                <a:lnTo>
                  <a:pt x="4195" y="4558"/>
                </a:lnTo>
                <a:lnTo>
                  <a:pt x="4224" y="4619"/>
                </a:lnTo>
                <a:lnTo>
                  <a:pt x="4252" y="4676"/>
                </a:lnTo>
                <a:lnTo>
                  <a:pt x="4279" y="4729"/>
                </a:lnTo>
                <a:lnTo>
                  <a:pt x="4304" y="4780"/>
                </a:lnTo>
                <a:lnTo>
                  <a:pt x="4329" y="4827"/>
                </a:lnTo>
                <a:lnTo>
                  <a:pt x="4351" y="4873"/>
                </a:lnTo>
                <a:lnTo>
                  <a:pt x="4370" y="4912"/>
                </a:lnTo>
                <a:lnTo>
                  <a:pt x="4391" y="4950"/>
                </a:lnTo>
                <a:lnTo>
                  <a:pt x="4409" y="4987"/>
                </a:lnTo>
                <a:lnTo>
                  <a:pt x="4423" y="5024"/>
                </a:lnTo>
                <a:lnTo>
                  <a:pt x="4438" y="5058"/>
                </a:lnTo>
                <a:lnTo>
                  <a:pt x="4450" y="5091"/>
                </a:lnTo>
                <a:lnTo>
                  <a:pt x="4462" y="5124"/>
                </a:lnTo>
                <a:lnTo>
                  <a:pt x="4473" y="5153"/>
                </a:lnTo>
                <a:lnTo>
                  <a:pt x="4483" y="5184"/>
                </a:lnTo>
                <a:lnTo>
                  <a:pt x="4491" y="5212"/>
                </a:lnTo>
                <a:lnTo>
                  <a:pt x="4497" y="5239"/>
                </a:lnTo>
                <a:lnTo>
                  <a:pt x="4504" y="5266"/>
                </a:lnTo>
                <a:lnTo>
                  <a:pt x="4510" y="5292"/>
                </a:lnTo>
                <a:lnTo>
                  <a:pt x="4514" y="5316"/>
                </a:lnTo>
                <a:lnTo>
                  <a:pt x="4517" y="5338"/>
                </a:lnTo>
                <a:lnTo>
                  <a:pt x="4520" y="5360"/>
                </a:lnTo>
                <a:lnTo>
                  <a:pt x="4523" y="5393"/>
                </a:lnTo>
                <a:lnTo>
                  <a:pt x="4524" y="5422"/>
                </a:lnTo>
                <a:lnTo>
                  <a:pt x="4525" y="5451"/>
                </a:lnTo>
                <a:lnTo>
                  <a:pt x="4525" y="5479"/>
                </a:lnTo>
                <a:lnTo>
                  <a:pt x="4524" y="5506"/>
                </a:lnTo>
                <a:lnTo>
                  <a:pt x="4523" y="5533"/>
                </a:lnTo>
                <a:lnTo>
                  <a:pt x="4523" y="5557"/>
                </a:lnTo>
                <a:lnTo>
                  <a:pt x="4519" y="5580"/>
                </a:lnTo>
                <a:lnTo>
                  <a:pt x="4515" y="5603"/>
                </a:lnTo>
                <a:lnTo>
                  <a:pt x="4511" y="5623"/>
                </a:lnTo>
                <a:lnTo>
                  <a:pt x="4506" y="5644"/>
                </a:lnTo>
                <a:lnTo>
                  <a:pt x="4501" y="5664"/>
                </a:lnTo>
                <a:lnTo>
                  <a:pt x="4495" y="5683"/>
                </a:lnTo>
                <a:lnTo>
                  <a:pt x="4487" y="5700"/>
                </a:lnTo>
                <a:lnTo>
                  <a:pt x="4481" y="5717"/>
                </a:lnTo>
                <a:lnTo>
                  <a:pt x="4472" y="5733"/>
                </a:lnTo>
                <a:lnTo>
                  <a:pt x="4463" y="5747"/>
                </a:lnTo>
                <a:lnTo>
                  <a:pt x="4456" y="5761"/>
                </a:lnTo>
                <a:lnTo>
                  <a:pt x="4445" y="5775"/>
                </a:lnTo>
                <a:lnTo>
                  <a:pt x="4434" y="5788"/>
                </a:lnTo>
                <a:lnTo>
                  <a:pt x="4424" y="5799"/>
                </a:lnTo>
                <a:lnTo>
                  <a:pt x="4412" y="5811"/>
                </a:lnTo>
                <a:lnTo>
                  <a:pt x="4401" y="5822"/>
                </a:lnTo>
                <a:lnTo>
                  <a:pt x="4388" y="5831"/>
                </a:lnTo>
                <a:lnTo>
                  <a:pt x="4376" y="5840"/>
                </a:lnTo>
                <a:lnTo>
                  <a:pt x="4363" y="5849"/>
                </a:lnTo>
                <a:lnTo>
                  <a:pt x="4349" y="5855"/>
                </a:lnTo>
                <a:lnTo>
                  <a:pt x="4335" y="5862"/>
                </a:lnTo>
                <a:lnTo>
                  <a:pt x="4320" y="5869"/>
                </a:lnTo>
                <a:lnTo>
                  <a:pt x="4306" y="5874"/>
                </a:lnTo>
                <a:lnTo>
                  <a:pt x="4290" y="5879"/>
                </a:lnTo>
                <a:lnTo>
                  <a:pt x="4275" y="5886"/>
                </a:lnTo>
                <a:lnTo>
                  <a:pt x="4252" y="5890"/>
                </a:lnTo>
                <a:lnTo>
                  <a:pt x="4231" y="5893"/>
                </a:lnTo>
                <a:lnTo>
                  <a:pt x="4209" y="5896"/>
                </a:lnTo>
                <a:lnTo>
                  <a:pt x="4189" y="5896"/>
                </a:lnTo>
                <a:lnTo>
                  <a:pt x="4167" y="5896"/>
                </a:lnTo>
                <a:lnTo>
                  <a:pt x="4148" y="5895"/>
                </a:lnTo>
                <a:lnTo>
                  <a:pt x="4129" y="5892"/>
                </a:lnTo>
                <a:lnTo>
                  <a:pt x="4110" y="5888"/>
                </a:lnTo>
                <a:lnTo>
                  <a:pt x="4091" y="5884"/>
                </a:lnTo>
                <a:lnTo>
                  <a:pt x="4075" y="5878"/>
                </a:lnTo>
                <a:lnTo>
                  <a:pt x="4057" y="5873"/>
                </a:lnTo>
                <a:lnTo>
                  <a:pt x="4040" y="5864"/>
                </a:lnTo>
                <a:lnTo>
                  <a:pt x="4024" y="5855"/>
                </a:lnTo>
                <a:lnTo>
                  <a:pt x="4007" y="5846"/>
                </a:lnTo>
                <a:lnTo>
                  <a:pt x="3991" y="5836"/>
                </a:lnTo>
                <a:lnTo>
                  <a:pt x="3977" y="5823"/>
                </a:lnTo>
                <a:lnTo>
                  <a:pt x="3962" y="5811"/>
                </a:lnTo>
                <a:lnTo>
                  <a:pt x="3946" y="5798"/>
                </a:lnTo>
                <a:lnTo>
                  <a:pt x="3932" y="5784"/>
                </a:lnTo>
                <a:lnTo>
                  <a:pt x="3918" y="5769"/>
                </a:lnTo>
                <a:lnTo>
                  <a:pt x="3906" y="5752"/>
                </a:lnTo>
                <a:lnTo>
                  <a:pt x="3892" y="5735"/>
                </a:lnTo>
                <a:lnTo>
                  <a:pt x="3879" y="5718"/>
                </a:lnTo>
                <a:lnTo>
                  <a:pt x="3868" y="5699"/>
                </a:lnTo>
                <a:lnTo>
                  <a:pt x="3855" y="5681"/>
                </a:lnTo>
                <a:lnTo>
                  <a:pt x="3844" y="5661"/>
                </a:lnTo>
                <a:lnTo>
                  <a:pt x="3832" y="5641"/>
                </a:lnTo>
                <a:lnTo>
                  <a:pt x="3821" y="5620"/>
                </a:lnTo>
                <a:lnTo>
                  <a:pt x="3800" y="5575"/>
                </a:lnTo>
                <a:lnTo>
                  <a:pt x="3779" y="5529"/>
                </a:lnTo>
                <a:lnTo>
                  <a:pt x="3762" y="5471"/>
                </a:lnTo>
                <a:lnTo>
                  <a:pt x="3744" y="5416"/>
                </a:lnTo>
                <a:lnTo>
                  <a:pt x="3734" y="5388"/>
                </a:lnTo>
                <a:lnTo>
                  <a:pt x="3723" y="5361"/>
                </a:lnTo>
                <a:lnTo>
                  <a:pt x="3711" y="5335"/>
                </a:lnTo>
                <a:lnTo>
                  <a:pt x="3699" y="5309"/>
                </a:lnTo>
                <a:lnTo>
                  <a:pt x="3685" y="5284"/>
                </a:lnTo>
                <a:lnTo>
                  <a:pt x="3668" y="5260"/>
                </a:lnTo>
                <a:lnTo>
                  <a:pt x="3652" y="5237"/>
                </a:lnTo>
                <a:lnTo>
                  <a:pt x="3635" y="5214"/>
                </a:lnTo>
                <a:lnTo>
                  <a:pt x="3615" y="5192"/>
                </a:lnTo>
                <a:lnTo>
                  <a:pt x="3595" y="5172"/>
                </a:lnTo>
                <a:lnTo>
                  <a:pt x="3572" y="5152"/>
                </a:lnTo>
                <a:lnTo>
                  <a:pt x="3546" y="5135"/>
                </a:lnTo>
                <a:lnTo>
                  <a:pt x="3524" y="5123"/>
                </a:lnTo>
                <a:lnTo>
                  <a:pt x="3499" y="5112"/>
                </a:lnTo>
                <a:lnTo>
                  <a:pt x="3477" y="5104"/>
                </a:lnTo>
                <a:lnTo>
                  <a:pt x="3454" y="5097"/>
                </a:lnTo>
                <a:lnTo>
                  <a:pt x="3431" y="5092"/>
                </a:lnTo>
                <a:lnTo>
                  <a:pt x="3407" y="5090"/>
                </a:lnTo>
                <a:lnTo>
                  <a:pt x="3384" y="5088"/>
                </a:lnTo>
                <a:lnTo>
                  <a:pt x="3362" y="5090"/>
                </a:lnTo>
                <a:lnTo>
                  <a:pt x="3339" y="5092"/>
                </a:lnTo>
                <a:lnTo>
                  <a:pt x="3318" y="5097"/>
                </a:lnTo>
                <a:lnTo>
                  <a:pt x="3295" y="5102"/>
                </a:lnTo>
                <a:lnTo>
                  <a:pt x="3275" y="5110"/>
                </a:lnTo>
                <a:lnTo>
                  <a:pt x="3253" y="5118"/>
                </a:lnTo>
                <a:lnTo>
                  <a:pt x="3232" y="5126"/>
                </a:lnTo>
                <a:lnTo>
                  <a:pt x="3211" y="5138"/>
                </a:lnTo>
                <a:lnTo>
                  <a:pt x="3191" y="5149"/>
                </a:lnTo>
                <a:lnTo>
                  <a:pt x="3172" y="5162"/>
                </a:lnTo>
                <a:lnTo>
                  <a:pt x="3153" y="5176"/>
                </a:lnTo>
                <a:lnTo>
                  <a:pt x="3132" y="5190"/>
                </a:lnTo>
                <a:lnTo>
                  <a:pt x="3115" y="5205"/>
                </a:lnTo>
                <a:lnTo>
                  <a:pt x="3096" y="5222"/>
                </a:lnTo>
                <a:lnTo>
                  <a:pt x="3078" y="5238"/>
                </a:lnTo>
                <a:lnTo>
                  <a:pt x="3061" y="5255"/>
                </a:lnTo>
                <a:lnTo>
                  <a:pt x="3044" y="5272"/>
                </a:lnTo>
                <a:lnTo>
                  <a:pt x="3012" y="5309"/>
                </a:lnTo>
                <a:lnTo>
                  <a:pt x="2981" y="5346"/>
                </a:lnTo>
                <a:lnTo>
                  <a:pt x="2953" y="5384"/>
                </a:lnTo>
                <a:lnTo>
                  <a:pt x="2928" y="5422"/>
                </a:lnTo>
                <a:lnTo>
                  <a:pt x="2962" y="5431"/>
                </a:lnTo>
                <a:lnTo>
                  <a:pt x="2997" y="5439"/>
                </a:lnTo>
                <a:lnTo>
                  <a:pt x="3032" y="5446"/>
                </a:lnTo>
                <a:lnTo>
                  <a:pt x="3064" y="5455"/>
                </a:lnTo>
                <a:lnTo>
                  <a:pt x="3077" y="5432"/>
                </a:lnTo>
                <a:lnTo>
                  <a:pt x="3089" y="5412"/>
                </a:lnTo>
                <a:lnTo>
                  <a:pt x="3103" y="5392"/>
                </a:lnTo>
                <a:lnTo>
                  <a:pt x="3119" y="5370"/>
                </a:lnTo>
                <a:lnTo>
                  <a:pt x="3135" y="5350"/>
                </a:lnTo>
                <a:lnTo>
                  <a:pt x="3150" y="5331"/>
                </a:lnTo>
                <a:lnTo>
                  <a:pt x="3167" y="5312"/>
                </a:lnTo>
                <a:lnTo>
                  <a:pt x="3185" y="5294"/>
                </a:lnTo>
                <a:lnTo>
                  <a:pt x="3202" y="5279"/>
                </a:lnTo>
                <a:lnTo>
                  <a:pt x="3220" y="5264"/>
                </a:lnTo>
                <a:lnTo>
                  <a:pt x="3239" y="5248"/>
                </a:lnTo>
                <a:lnTo>
                  <a:pt x="3257" y="5236"/>
                </a:lnTo>
                <a:lnTo>
                  <a:pt x="3276" y="5224"/>
                </a:lnTo>
                <a:lnTo>
                  <a:pt x="3295" y="5215"/>
                </a:lnTo>
                <a:lnTo>
                  <a:pt x="3315" y="5206"/>
                </a:lnTo>
                <a:lnTo>
                  <a:pt x="3334" y="5200"/>
                </a:lnTo>
                <a:lnTo>
                  <a:pt x="3355" y="5196"/>
                </a:lnTo>
                <a:lnTo>
                  <a:pt x="3374" y="5192"/>
                </a:lnTo>
                <a:lnTo>
                  <a:pt x="3394" y="5192"/>
                </a:lnTo>
                <a:lnTo>
                  <a:pt x="3413" y="5195"/>
                </a:lnTo>
                <a:lnTo>
                  <a:pt x="3432" y="5200"/>
                </a:lnTo>
                <a:lnTo>
                  <a:pt x="3451" y="5206"/>
                </a:lnTo>
                <a:lnTo>
                  <a:pt x="3470" y="5215"/>
                </a:lnTo>
                <a:lnTo>
                  <a:pt x="3489" y="5228"/>
                </a:lnTo>
                <a:lnTo>
                  <a:pt x="3507" y="5242"/>
                </a:lnTo>
                <a:lnTo>
                  <a:pt x="3525" y="5260"/>
                </a:lnTo>
                <a:lnTo>
                  <a:pt x="3543" y="5280"/>
                </a:lnTo>
                <a:lnTo>
                  <a:pt x="3559" y="5304"/>
                </a:lnTo>
                <a:lnTo>
                  <a:pt x="3576" y="5331"/>
                </a:lnTo>
                <a:lnTo>
                  <a:pt x="3592" y="5361"/>
                </a:lnTo>
                <a:lnTo>
                  <a:pt x="3607" y="5396"/>
                </a:lnTo>
                <a:lnTo>
                  <a:pt x="3621" y="5432"/>
                </a:lnTo>
                <a:lnTo>
                  <a:pt x="3602" y="5407"/>
                </a:lnTo>
                <a:lnTo>
                  <a:pt x="3585" y="5383"/>
                </a:lnTo>
                <a:lnTo>
                  <a:pt x="3564" y="5360"/>
                </a:lnTo>
                <a:lnTo>
                  <a:pt x="3544" y="5340"/>
                </a:lnTo>
                <a:lnTo>
                  <a:pt x="3521" y="5319"/>
                </a:lnTo>
                <a:lnTo>
                  <a:pt x="3499" y="5303"/>
                </a:lnTo>
                <a:lnTo>
                  <a:pt x="3489" y="5295"/>
                </a:lnTo>
                <a:lnTo>
                  <a:pt x="3478" y="5289"/>
                </a:lnTo>
                <a:lnTo>
                  <a:pt x="3466" y="5283"/>
                </a:lnTo>
                <a:lnTo>
                  <a:pt x="3455" y="5278"/>
                </a:lnTo>
                <a:lnTo>
                  <a:pt x="3444" y="5272"/>
                </a:lnTo>
                <a:lnTo>
                  <a:pt x="3431" y="5269"/>
                </a:lnTo>
                <a:lnTo>
                  <a:pt x="3419" y="5266"/>
                </a:lnTo>
                <a:lnTo>
                  <a:pt x="3407" y="5265"/>
                </a:lnTo>
                <a:lnTo>
                  <a:pt x="3394" y="5264"/>
                </a:lnTo>
                <a:lnTo>
                  <a:pt x="3381" y="5264"/>
                </a:lnTo>
                <a:lnTo>
                  <a:pt x="3370" y="5265"/>
                </a:lnTo>
                <a:lnTo>
                  <a:pt x="3357" y="5266"/>
                </a:lnTo>
                <a:lnTo>
                  <a:pt x="3345" y="5270"/>
                </a:lnTo>
                <a:lnTo>
                  <a:pt x="3332" y="5275"/>
                </a:lnTo>
                <a:lnTo>
                  <a:pt x="3319" y="5280"/>
                </a:lnTo>
                <a:lnTo>
                  <a:pt x="3306" y="5289"/>
                </a:lnTo>
                <a:lnTo>
                  <a:pt x="3294" y="5297"/>
                </a:lnTo>
                <a:lnTo>
                  <a:pt x="3281" y="5305"/>
                </a:lnTo>
                <a:lnTo>
                  <a:pt x="3268" y="5317"/>
                </a:lnTo>
                <a:lnTo>
                  <a:pt x="3256" y="5330"/>
                </a:lnTo>
                <a:lnTo>
                  <a:pt x="3238" y="5350"/>
                </a:lnTo>
                <a:lnTo>
                  <a:pt x="3220" y="5370"/>
                </a:lnTo>
                <a:lnTo>
                  <a:pt x="3204" y="5393"/>
                </a:lnTo>
                <a:lnTo>
                  <a:pt x="3187" y="5415"/>
                </a:lnTo>
                <a:lnTo>
                  <a:pt x="3172" y="5438"/>
                </a:lnTo>
                <a:lnTo>
                  <a:pt x="3157" y="5460"/>
                </a:lnTo>
                <a:lnTo>
                  <a:pt x="3143" y="5484"/>
                </a:lnTo>
                <a:lnTo>
                  <a:pt x="3127" y="5507"/>
                </a:lnTo>
                <a:lnTo>
                  <a:pt x="3102" y="5558"/>
                </a:lnTo>
                <a:lnTo>
                  <a:pt x="3075" y="5608"/>
                </a:lnTo>
                <a:lnTo>
                  <a:pt x="3049" y="5657"/>
                </a:lnTo>
                <a:lnTo>
                  <a:pt x="3021" y="5705"/>
                </a:lnTo>
                <a:lnTo>
                  <a:pt x="3046" y="5707"/>
                </a:lnTo>
                <a:lnTo>
                  <a:pt x="3070" y="5708"/>
                </a:lnTo>
                <a:lnTo>
                  <a:pt x="3096" y="5709"/>
                </a:lnTo>
                <a:lnTo>
                  <a:pt x="3120" y="5709"/>
                </a:lnTo>
                <a:lnTo>
                  <a:pt x="3127" y="5688"/>
                </a:lnTo>
                <a:lnTo>
                  <a:pt x="3136" y="5667"/>
                </a:lnTo>
                <a:lnTo>
                  <a:pt x="3144" y="5647"/>
                </a:lnTo>
                <a:lnTo>
                  <a:pt x="3153" y="5629"/>
                </a:lnTo>
                <a:lnTo>
                  <a:pt x="3163" y="5610"/>
                </a:lnTo>
                <a:lnTo>
                  <a:pt x="3173" y="5592"/>
                </a:lnTo>
                <a:lnTo>
                  <a:pt x="3183" y="5576"/>
                </a:lnTo>
                <a:lnTo>
                  <a:pt x="3195" y="5558"/>
                </a:lnTo>
                <a:lnTo>
                  <a:pt x="3206" y="5544"/>
                </a:lnTo>
                <a:lnTo>
                  <a:pt x="3219" y="5529"/>
                </a:lnTo>
                <a:lnTo>
                  <a:pt x="3232" y="5514"/>
                </a:lnTo>
                <a:lnTo>
                  <a:pt x="3247" y="5501"/>
                </a:lnTo>
                <a:lnTo>
                  <a:pt x="3262" y="5487"/>
                </a:lnTo>
                <a:lnTo>
                  <a:pt x="3277" y="5474"/>
                </a:lnTo>
                <a:lnTo>
                  <a:pt x="3294" y="5463"/>
                </a:lnTo>
                <a:lnTo>
                  <a:pt x="3313" y="5451"/>
                </a:lnTo>
                <a:lnTo>
                  <a:pt x="3323" y="5445"/>
                </a:lnTo>
                <a:lnTo>
                  <a:pt x="3334" y="5440"/>
                </a:lnTo>
                <a:lnTo>
                  <a:pt x="3347" y="5435"/>
                </a:lnTo>
                <a:lnTo>
                  <a:pt x="3360" y="5431"/>
                </a:lnTo>
                <a:lnTo>
                  <a:pt x="3374" y="5429"/>
                </a:lnTo>
                <a:lnTo>
                  <a:pt x="3389" y="5427"/>
                </a:lnTo>
                <a:lnTo>
                  <a:pt x="3404" y="5426"/>
                </a:lnTo>
                <a:lnTo>
                  <a:pt x="3419" y="5426"/>
                </a:lnTo>
                <a:lnTo>
                  <a:pt x="3435" y="5427"/>
                </a:lnTo>
                <a:lnTo>
                  <a:pt x="3451" y="5431"/>
                </a:lnTo>
                <a:lnTo>
                  <a:pt x="3469" y="5434"/>
                </a:lnTo>
                <a:lnTo>
                  <a:pt x="3485" y="5440"/>
                </a:lnTo>
                <a:lnTo>
                  <a:pt x="3503" y="5446"/>
                </a:lnTo>
                <a:lnTo>
                  <a:pt x="3521" y="5455"/>
                </a:lnTo>
                <a:lnTo>
                  <a:pt x="3540" y="5465"/>
                </a:lnTo>
                <a:lnTo>
                  <a:pt x="3559" y="5477"/>
                </a:lnTo>
                <a:lnTo>
                  <a:pt x="3572" y="5487"/>
                </a:lnTo>
                <a:lnTo>
                  <a:pt x="3585" y="5500"/>
                </a:lnTo>
                <a:lnTo>
                  <a:pt x="3598" y="5516"/>
                </a:lnTo>
                <a:lnTo>
                  <a:pt x="3614" y="5535"/>
                </a:lnTo>
                <a:lnTo>
                  <a:pt x="3630" y="5557"/>
                </a:lnTo>
                <a:lnTo>
                  <a:pt x="3647" y="5580"/>
                </a:lnTo>
                <a:lnTo>
                  <a:pt x="3662" y="5605"/>
                </a:lnTo>
                <a:lnTo>
                  <a:pt x="3678" y="5632"/>
                </a:lnTo>
                <a:lnTo>
                  <a:pt x="3695" y="5660"/>
                </a:lnTo>
                <a:lnTo>
                  <a:pt x="3711" y="5689"/>
                </a:lnTo>
                <a:lnTo>
                  <a:pt x="3728" y="5719"/>
                </a:lnTo>
                <a:lnTo>
                  <a:pt x="3743" y="5749"/>
                </a:lnTo>
                <a:lnTo>
                  <a:pt x="3758" y="5780"/>
                </a:lnTo>
                <a:lnTo>
                  <a:pt x="3774" y="5811"/>
                </a:lnTo>
                <a:lnTo>
                  <a:pt x="3786" y="5841"/>
                </a:lnTo>
                <a:lnTo>
                  <a:pt x="3799" y="5872"/>
                </a:lnTo>
                <a:lnTo>
                  <a:pt x="3772" y="5835"/>
                </a:lnTo>
                <a:lnTo>
                  <a:pt x="3746" y="5796"/>
                </a:lnTo>
                <a:lnTo>
                  <a:pt x="3717" y="5755"/>
                </a:lnTo>
                <a:lnTo>
                  <a:pt x="3686" y="5713"/>
                </a:lnTo>
                <a:lnTo>
                  <a:pt x="3656" y="5672"/>
                </a:lnTo>
                <a:lnTo>
                  <a:pt x="3623" y="5634"/>
                </a:lnTo>
                <a:lnTo>
                  <a:pt x="3606" y="5618"/>
                </a:lnTo>
                <a:lnTo>
                  <a:pt x="3588" y="5600"/>
                </a:lnTo>
                <a:lnTo>
                  <a:pt x="3572" y="5584"/>
                </a:lnTo>
                <a:lnTo>
                  <a:pt x="3554" y="5570"/>
                </a:lnTo>
                <a:lnTo>
                  <a:pt x="3536" y="5557"/>
                </a:lnTo>
                <a:lnTo>
                  <a:pt x="3518" y="5545"/>
                </a:lnTo>
                <a:lnTo>
                  <a:pt x="3499" y="5534"/>
                </a:lnTo>
                <a:lnTo>
                  <a:pt x="3482" y="5526"/>
                </a:lnTo>
                <a:lnTo>
                  <a:pt x="3461" y="5520"/>
                </a:lnTo>
                <a:lnTo>
                  <a:pt x="3444" y="5515"/>
                </a:lnTo>
                <a:lnTo>
                  <a:pt x="3423" y="5512"/>
                </a:lnTo>
                <a:lnTo>
                  <a:pt x="3404" y="5512"/>
                </a:lnTo>
                <a:lnTo>
                  <a:pt x="3384" y="5516"/>
                </a:lnTo>
                <a:lnTo>
                  <a:pt x="3364" y="5520"/>
                </a:lnTo>
                <a:lnTo>
                  <a:pt x="3343" y="5530"/>
                </a:lnTo>
                <a:lnTo>
                  <a:pt x="3323" y="5540"/>
                </a:lnTo>
                <a:lnTo>
                  <a:pt x="3303" y="5554"/>
                </a:lnTo>
                <a:lnTo>
                  <a:pt x="3280" y="5572"/>
                </a:lnTo>
                <a:lnTo>
                  <a:pt x="3259" y="5594"/>
                </a:lnTo>
                <a:lnTo>
                  <a:pt x="3238" y="5618"/>
                </a:lnTo>
                <a:lnTo>
                  <a:pt x="3224" y="5636"/>
                </a:lnTo>
                <a:lnTo>
                  <a:pt x="3210" y="5657"/>
                </a:lnTo>
                <a:lnTo>
                  <a:pt x="3199" y="5677"/>
                </a:lnTo>
                <a:lnTo>
                  <a:pt x="3187" y="5698"/>
                </a:lnTo>
                <a:lnTo>
                  <a:pt x="3178" y="5721"/>
                </a:lnTo>
                <a:lnTo>
                  <a:pt x="3169" y="5743"/>
                </a:lnTo>
                <a:lnTo>
                  <a:pt x="3162" y="5766"/>
                </a:lnTo>
                <a:lnTo>
                  <a:pt x="3154" y="5789"/>
                </a:lnTo>
                <a:lnTo>
                  <a:pt x="3141" y="5836"/>
                </a:lnTo>
                <a:lnTo>
                  <a:pt x="3130" y="5886"/>
                </a:lnTo>
                <a:lnTo>
                  <a:pt x="3120" y="5934"/>
                </a:lnTo>
                <a:lnTo>
                  <a:pt x="3110" y="5982"/>
                </a:lnTo>
                <a:lnTo>
                  <a:pt x="3135" y="5966"/>
                </a:lnTo>
                <a:lnTo>
                  <a:pt x="3159" y="5953"/>
                </a:lnTo>
                <a:lnTo>
                  <a:pt x="3182" y="5942"/>
                </a:lnTo>
                <a:lnTo>
                  <a:pt x="3204" y="5933"/>
                </a:lnTo>
                <a:lnTo>
                  <a:pt x="3225" y="5925"/>
                </a:lnTo>
                <a:lnTo>
                  <a:pt x="3244" y="5920"/>
                </a:lnTo>
                <a:lnTo>
                  <a:pt x="3263" y="5916"/>
                </a:lnTo>
                <a:lnTo>
                  <a:pt x="3280" y="5914"/>
                </a:lnTo>
                <a:lnTo>
                  <a:pt x="3298" y="5914"/>
                </a:lnTo>
                <a:lnTo>
                  <a:pt x="3314" y="5914"/>
                </a:lnTo>
                <a:lnTo>
                  <a:pt x="3329" y="5917"/>
                </a:lnTo>
                <a:lnTo>
                  <a:pt x="3343" y="5921"/>
                </a:lnTo>
                <a:lnTo>
                  <a:pt x="3356" y="5925"/>
                </a:lnTo>
                <a:lnTo>
                  <a:pt x="3369" y="5933"/>
                </a:lnTo>
                <a:lnTo>
                  <a:pt x="3381" y="5939"/>
                </a:lnTo>
                <a:lnTo>
                  <a:pt x="3394" y="5948"/>
                </a:lnTo>
                <a:lnTo>
                  <a:pt x="3407" y="5957"/>
                </a:lnTo>
                <a:lnTo>
                  <a:pt x="3417" y="5967"/>
                </a:lnTo>
                <a:lnTo>
                  <a:pt x="3428" y="5977"/>
                </a:lnTo>
                <a:lnTo>
                  <a:pt x="3438" y="5990"/>
                </a:lnTo>
                <a:lnTo>
                  <a:pt x="3459" y="6014"/>
                </a:lnTo>
                <a:lnTo>
                  <a:pt x="3482" y="6042"/>
                </a:lnTo>
                <a:lnTo>
                  <a:pt x="3502" y="6070"/>
                </a:lnTo>
                <a:lnTo>
                  <a:pt x="3524" y="6100"/>
                </a:lnTo>
                <a:lnTo>
                  <a:pt x="3546" y="6128"/>
                </a:lnTo>
                <a:lnTo>
                  <a:pt x="3572" y="6157"/>
                </a:lnTo>
                <a:lnTo>
                  <a:pt x="3588" y="6174"/>
                </a:lnTo>
                <a:lnTo>
                  <a:pt x="3606" y="6192"/>
                </a:lnTo>
                <a:lnTo>
                  <a:pt x="3624" y="6207"/>
                </a:lnTo>
                <a:lnTo>
                  <a:pt x="3644" y="6223"/>
                </a:lnTo>
                <a:lnTo>
                  <a:pt x="3664" y="6240"/>
                </a:lnTo>
                <a:lnTo>
                  <a:pt x="3686" y="6255"/>
                </a:lnTo>
                <a:lnTo>
                  <a:pt x="3710" y="6272"/>
                </a:lnTo>
                <a:lnTo>
                  <a:pt x="3733" y="6287"/>
                </a:lnTo>
                <a:lnTo>
                  <a:pt x="3757" y="6301"/>
                </a:lnTo>
                <a:lnTo>
                  <a:pt x="3783" y="6315"/>
                </a:lnTo>
                <a:lnTo>
                  <a:pt x="3808" y="6329"/>
                </a:lnTo>
                <a:lnTo>
                  <a:pt x="3833" y="6342"/>
                </a:lnTo>
                <a:lnTo>
                  <a:pt x="3859" y="6353"/>
                </a:lnTo>
                <a:lnTo>
                  <a:pt x="3885" y="6363"/>
                </a:lnTo>
                <a:lnTo>
                  <a:pt x="3911" y="6373"/>
                </a:lnTo>
                <a:lnTo>
                  <a:pt x="3937" y="6382"/>
                </a:lnTo>
                <a:lnTo>
                  <a:pt x="3964" y="6390"/>
                </a:lnTo>
                <a:lnTo>
                  <a:pt x="3990" y="6396"/>
                </a:lnTo>
                <a:lnTo>
                  <a:pt x="4015" y="6401"/>
                </a:lnTo>
                <a:lnTo>
                  <a:pt x="4040" y="6405"/>
                </a:lnTo>
                <a:lnTo>
                  <a:pt x="4066" y="6408"/>
                </a:lnTo>
                <a:lnTo>
                  <a:pt x="4090" y="6408"/>
                </a:lnTo>
                <a:lnTo>
                  <a:pt x="4114" y="6408"/>
                </a:lnTo>
                <a:lnTo>
                  <a:pt x="4137" y="6406"/>
                </a:lnTo>
                <a:lnTo>
                  <a:pt x="4158" y="6402"/>
                </a:lnTo>
                <a:lnTo>
                  <a:pt x="4180" y="6396"/>
                </a:lnTo>
                <a:lnTo>
                  <a:pt x="4200" y="6388"/>
                </a:lnTo>
                <a:lnTo>
                  <a:pt x="4219" y="6380"/>
                </a:lnTo>
                <a:lnTo>
                  <a:pt x="4238" y="6368"/>
                </a:lnTo>
                <a:lnTo>
                  <a:pt x="4255" y="6354"/>
                </a:lnTo>
                <a:lnTo>
                  <a:pt x="4269" y="6339"/>
                </a:lnTo>
                <a:lnTo>
                  <a:pt x="4283" y="6320"/>
                </a:lnTo>
                <a:lnTo>
                  <a:pt x="4296" y="6305"/>
                </a:lnTo>
                <a:lnTo>
                  <a:pt x="4307" y="6289"/>
                </a:lnTo>
                <a:lnTo>
                  <a:pt x="4321" y="6274"/>
                </a:lnTo>
                <a:lnTo>
                  <a:pt x="4335" y="6262"/>
                </a:lnTo>
                <a:lnTo>
                  <a:pt x="4349" y="6249"/>
                </a:lnTo>
                <a:lnTo>
                  <a:pt x="4363" y="6237"/>
                </a:lnTo>
                <a:lnTo>
                  <a:pt x="4378" y="6227"/>
                </a:lnTo>
                <a:lnTo>
                  <a:pt x="4395" y="6217"/>
                </a:lnTo>
                <a:lnTo>
                  <a:pt x="4409" y="6208"/>
                </a:lnTo>
                <a:lnTo>
                  <a:pt x="4425" y="6201"/>
                </a:lnTo>
                <a:lnTo>
                  <a:pt x="4442" y="6193"/>
                </a:lnTo>
                <a:lnTo>
                  <a:pt x="4458" y="6188"/>
                </a:lnTo>
                <a:lnTo>
                  <a:pt x="4475" y="6183"/>
                </a:lnTo>
                <a:lnTo>
                  <a:pt x="4491" y="6179"/>
                </a:lnTo>
                <a:lnTo>
                  <a:pt x="4509" y="6178"/>
                </a:lnTo>
                <a:lnTo>
                  <a:pt x="4524" y="6176"/>
                </a:lnTo>
                <a:lnTo>
                  <a:pt x="4544" y="6176"/>
                </a:lnTo>
                <a:lnTo>
                  <a:pt x="4565" y="6178"/>
                </a:lnTo>
                <a:lnTo>
                  <a:pt x="4586" y="6180"/>
                </a:lnTo>
                <a:lnTo>
                  <a:pt x="4605" y="6187"/>
                </a:lnTo>
                <a:lnTo>
                  <a:pt x="4624" y="6193"/>
                </a:lnTo>
                <a:lnTo>
                  <a:pt x="4645" y="6202"/>
                </a:lnTo>
                <a:lnTo>
                  <a:pt x="4663" y="6212"/>
                </a:lnTo>
                <a:lnTo>
                  <a:pt x="4679" y="6223"/>
                </a:lnTo>
                <a:lnTo>
                  <a:pt x="4687" y="6230"/>
                </a:lnTo>
                <a:lnTo>
                  <a:pt x="4693" y="6237"/>
                </a:lnTo>
                <a:lnTo>
                  <a:pt x="4701" y="6244"/>
                </a:lnTo>
                <a:lnTo>
                  <a:pt x="4707" y="6253"/>
                </a:lnTo>
                <a:lnTo>
                  <a:pt x="4712" y="6259"/>
                </a:lnTo>
                <a:lnTo>
                  <a:pt x="4717" y="6268"/>
                </a:lnTo>
                <a:lnTo>
                  <a:pt x="4722" y="6277"/>
                </a:lnTo>
                <a:lnTo>
                  <a:pt x="4726" y="6286"/>
                </a:lnTo>
                <a:lnTo>
                  <a:pt x="4727" y="6295"/>
                </a:lnTo>
                <a:lnTo>
                  <a:pt x="4730" y="6305"/>
                </a:lnTo>
                <a:lnTo>
                  <a:pt x="4731" y="6315"/>
                </a:lnTo>
                <a:lnTo>
                  <a:pt x="4732" y="6324"/>
                </a:lnTo>
                <a:lnTo>
                  <a:pt x="4732" y="6335"/>
                </a:lnTo>
                <a:lnTo>
                  <a:pt x="4731" y="6345"/>
                </a:lnTo>
                <a:lnTo>
                  <a:pt x="4729" y="6357"/>
                </a:lnTo>
                <a:lnTo>
                  <a:pt x="4726" y="6369"/>
                </a:lnTo>
                <a:lnTo>
                  <a:pt x="4740" y="6367"/>
                </a:lnTo>
                <a:lnTo>
                  <a:pt x="4754" y="6364"/>
                </a:lnTo>
                <a:lnTo>
                  <a:pt x="4768" y="6362"/>
                </a:lnTo>
                <a:lnTo>
                  <a:pt x="4782" y="6358"/>
                </a:lnTo>
                <a:lnTo>
                  <a:pt x="4796" y="6354"/>
                </a:lnTo>
                <a:lnTo>
                  <a:pt x="4809" y="6349"/>
                </a:lnTo>
                <a:lnTo>
                  <a:pt x="4821" y="6344"/>
                </a:lnTo>
                <a:lnTo>
                  <a:pt x="4835" y="6336"/>
                </a:lnTo>
                <a:lnTo>
                  <a:pt x="4847" y="6330"/>
                </a:lnTo>
                <a:lnTo>
                  <a:pt x="4859" y="6322"/>
                </a:lnTo>
                <a:lnTo>
                  <a:pt x="4872" y="6314"/>
                </a:lnTo>
                <a:lnTo>
                  <a:pt x="4883" y="6305"/>
                </a:lnTo>
                <a:lnTo>
                  <a:pt x="4895" y="6293"/>
                </a:lnTo>
                <a:lnTo>
                  <a:pt x="4906" y="6282"/>
                </a:lnTo>
                <a:lnTo>
                  <a:pt x="4916" y="6270"/>
                </a:lnTo>
                <a:lnTo>
                  <a:pt x="4928" y="6258"/>
                </a:lnTo>
                <a:lnTo>
                  <a:pt x="4938" y="6244"/>
                </a:lnTo>
                <a:lnTo>
                  <a:pt x="4948" y="6230"/>
                </a:lnTo>
                <a:lnTo>
                  <a:pt x="4957" y="6215"/>
                </a:lnTo>
                <a:lnTo>
                  <a:pt x="4967" y="6197"/>
                </a:lnTo>
                <a:lnTo>
                  <a:pt x="4977" y="6179"/>
                </a:lnTo>
                <a:lnTo>
                  <a:pt x="4985" y="6160"/>
                </a:lnTo>
                <a:lnTo>
                  <a:pt x="4994" y="6141"/>
                </a:lnTo>
                <a:lnTo>
                  <a:pt x="5003" y="6119"/>
                </a:lnTo>
                <a:lnTo>
                  <a:pt x="5009" y="6098"/>
                </a:lnTo>
                <a:lnTo>
                  <a:pt x="5018" y="6075"/>
                </a:lnTo>
                <a:lnTo>
                  <a:pt x="5024" y="6051"/>
                </a:lnTo>
                <a:lnTo>
                  <a:pt x="5031" y="6025"/>
                </a:lnTo>
                <a:lnTo>
                  <a:pt x="5037" y="5999"/>
                </a:lnTo>
                <a:lnTo>
                  <a:pt x="5043" y="5971"/>
                </a:lnTo>
                <a:lnTo>
                  <a:pt x="5049" y="5942"/>
                </a:lnTo>
                <a:lnTo>
                  <a:pt x="5054" y="5912"/>
                </a:lnTo>
                <a:lnTo>
                  <a:pt x="5056" y="5854"/>
                </a:lnTo>
                <a:lnTo>
                  <a:pt x="5059" y="5796"/>
                </a:lnTo>
                <a:lnTo>
                  <a:pt x="5061" y="5737"/>
                </a:lnTo>
                <a:lnTo>
                  <a:pt x="5064" y="5680"/>
                </a:lnTo>
                <a:lnTo>
                  <a:pt x="5066" y="5622"/>
                </a:lnTo>
                <a:lnTo>
                  <a:pt x="5069" y="5563"/>
                </a:lnTo>
                <a:lnTo>
                  <a:pt x="5071" y="5506"/>
                </a:lnTo>
                <a:lnTo>
                  <a:pt x="5074" y="5446"/>
                </a:lnTo>
                <a:lnTo>
                  <a:pt x="5076" y="5389"/>
                </a:lnTo>
                <a:lnTo>
                  <a:pt x="5079" y="5331"/>
                </a:lnTo>
                <a:lnTo>
                  <a:pt x="5082" y="5274"/>
                </a:lnTo>
                <a:lnTo>
                  <a:pt x="5084" y="5215"/>
                </a:lnTo>
                <a:lnTo>
                  <a:pt x="5087" y="5157"/>
                </a:lnTo>
                <a:lnTo>
                  <a:pt x="5089" y="5100"/>
                </a:lnTo>
                <a:lnTo>
                  <a:pt x="5092" y="5040"/>
                </a:lnTo>
                <a:lnTo>
                  <a:pt x="5094" y="4983"/>
                </a:lnTo>
                <a:lnTo>
                  <a:pt x="5116" y="4975"/>
                </a:lnTo>
                <a:lnTo>
                  <a:pt x="5135" y="4969"/>
                </a:lnTo>
                <a:lnTo>
                  <a:pt x="5156" y="4961"/>
                </a:lnTo>
                <a:lnTo>
                  <a:pt x="5177" y="4951"/>
                </a:lnTo>
                <a:lnTo>
                  <a:pt x="5196" y="4942"/>
                </a:lnTo>
                <a:lnTo>
                  <a:pt x="5215" y="4932"/>
                </a:lnTo>
                <a:lnTo>
                  <a:pt x="5234" y="4921"/>
                </a:lnTo>
                <a:lnTo>
                  <a:pt x="5253" y="4907"/>
                </a:lnTo>
                <a:lnTo>
                  <a:pt x="5271" y="4893"/>
                </a:lnTo>
                <a:lnTo>
                  <a:pt x="5289" y="4878"/>
                </a:lnTo>
                <a:lnTo>
                  <a:pt x="5305" y="4860"/>
                </a:lnTo>
                <a:lnTo>
                  <a:pt x="5322" y="4842"/>
                </a:lnTo>
                <a:lnTo>
                  <a:pt x="5337" y="4822"/>
                </a:lnTo>
                <a:lnTo>
                  <a:pt x="5352" y="4801"/>
                </a:lnTo>
                <a:lnTo>
                  <a:pt x="5366" y="4777"/>
                </a:lnTo>
                <a:lnTo>
                  <a:pt x="5380" y="4753"/>
                </a:lnTo>
                <a:lnTo>
                  <a:pt x="5348" y="4757"/>
                </a:lnTo>
                <a:lnTo>
                  <a:pt x="5319" y="4758"/>
                </a:lnTo>
                <a:lnTo>
                  <a:pt x="5289" y="4761"/>
                </a:lnTo>
                <a:lnTo>
                  <a:pt x="5259" y="4761"/>
                </a:lnTo>
                <a:lnTo>
                  <a:pt x="5231" y="4761"/>
                </a:lnTo>
                <a:lnTo>
                  <a:pt x="5203" y="4761"/>
                </a:lnTo>
                <a:lnTo>
                  <a:pt x="5176" y="4758"/>
                </a:lnTo>
                <a:lnTo>
                  <a:pt x="5149" y="4756"/>
                </a:lnTo>
                <a:lnTo>
                  <a:pt x="5122" y="4752"/>
                </a:lnTo>
                <a:lnTo>
                  <a:pt x="5098" y="4747"/>
                </a:lnTo>
                <a:lnTo>
                  <a:pt x="5073" y="4740"/>
                </a:lnTo>
                <a:lnTo>
                  <a:pt x="5050" y="4733"/>
                </a:lnTo>
                <a:lnTo>
                  <a:pt x="5027" y="4724"/>
                </a:lnTo>
                <a:lnTo>
                  <a:pt x="5005" y="4714"/>
                </a:lnTo>
                <a:lnTo>
                  <a:pt x="4984" y="4702"/>
                </a:lnTo>
                <a:lnTo>
                  <a:pt x="4965" y="4690"/>
                </a:lnTo>
                <a:lnTo>
                  <a:pt x="4955" y="4682"/>
                </a:lnTo>
                <a:lnTo>
                  <a:pt x="4944" y="4674"/>
                </a:lnTo>
                <a:lnTo>
                  <a:pt x="4937" y="4667"/>
                </a:lnTo>
                <a:lnTo>
                  <a:pt x="4929" y="4658"/>
                </a:lnTo>
                <a:lnTo>
                  <a:pt x="4922" y="4650"/>
                </a:lnTo>
                <a:lnTo>
                  <a:pt x="4915" y="4641"/>
                </a:lnTo>
                <a:lnTo>
                  <a:pt x="4909" y="4633"/>
                </a:lnTo>
                <a:lnTo>
                  <a:pt x="4904" y="4624"/>
                </a:lnTo>
                <a:lnTo>
                  <a:pt x="4899" y="4615"/>
                </a:lnTo>
                <a:lnTo>
                  <a:pt x="4895" y="4606"/>
                </a:lnTo>
                <a:lnTo>
                  <a:pt x="4891" y="4597"/>
                </a:lnTo>
                <a:lnTo>
                  <a:pt x="4889" y="4588"/>
                </a:lnTo>
                <a:lnTo>
                  <a:pt x="4885" y="4568"/>
                </a:lnTo>
                <a:lnTo>
                  <a:pt x="4882" y="4550"/>
                </a:lnTo>
                <a:lnTo>
                  <a:pt x="4882" y="4531"/>
                </a:lnTo>
                <a:lnTo>
                  <a:pt x="4883" y="4513"/>
                </a:lnTo>
                <a:lnTo>
                  <a:pt x="4889" y="4494"/>
                </a:lnTo>
                <a:lnTo>
                  <a:pt x="4892" y="4478"/>
                </a:lnTo>
                <a:lnTo>
                  <a:pt x="4900" y="4460"/>
                </a:lnTo>
                <a:lnTo>
                  <a:pt x="4908" y="4443"/>
                </a:lnTo>
                <a:lnTo>
                  <a:pt x="4916" y="4428"/>
                </a:lnTo>
                <a:lnTo>
                  <a:pt x="4928" y="4415"/>
                </a:lnTo>
                <a:lnTo>
                  <a:pt x="4937" y="4404"/>
                </a:lnTo>
                <a:lnTo>
                  <a:pt x="4946" y="4394"/>
                </a:lnTo>
                <a:lnTo>
                  <a:pt x="4955" y="4385"/>
                </a:lnTo>
                <a:lnTo>
                  <a:pt x="4966" y="4376"/>
                </a:lnTo>
                <a:lnTo>
                  <a:pt x="4976" y="4366"/>
                </a:lnTo>
                <a:lnTo>
                  <a:pt x="4988" y="4358"/>
                </a:lnTo>
                <a:lnTo>
                  <a:pt x="4999" y="4352"/>
                </a:lnTo>
                <a:lnTo>
                  <a:pt x="5010" y="4344"/>
                </a:lnTo>
                <a:lnTo>
                  <a:pt x="5022" y="4338"/>
                </a:lnTo>
                <a:lnTo>
                  <a:pt x="5035" y="4332"/>
                </a:lnTo>
                <a:lnTo>
                  <a:pt x="5046" y="4327"/>
                </a:lnTo>
                <a:lnTo>
                  <a:pt x="5060" y="4323"/>
                </a:lnTo>
                <a:lnTo>
                  <a:pt x="5087" y="4314"/>
                </a:lnTo>
                <a:lnTo>
                  <a:pt x="5115" y="4308"/>
                </a:lnTo>
                <a:lnTo>
                  <a:pt x="5144" y="4304"/>
                </a:lnTo>
                <a:lnTo>
                  <a:pt x="5173" y="4301"/>
                </a:lnTo>
                <a:lnTo>
                  <a:pt x="5203" y="4301"/>
                </a:lnTo>
                <a:lnTo>
                  <a:pt x="5235" y="4302"/>
                </a:lnTo>
                <a:lnTo>
                  <a:pt x="5269" y="4306"/>
                </a:lnTo>
                <a:lnTo>
                  <a:pt x="5302" y="4311"/>
                </a:lnTo>
                <a:lnTo>
                  <a:pt x="5337" y="4318"/>
                </a:lnTo>
                <a:lnTo>
                  <a:pt x="5372" y="4327"/>
                </a:lnTo>
                <a:lnTo>
                  <a:pt x="5423" y="4339"/>
                </a:lnTo>
                <a:lnTo>
                  <a:pt x="5474" y="4351"/>
                </a:lnTo>
                <a:lnTo>
                  <a:pt x="5525" y="4363"/>
                </a:lnTo>
                <a:lnTo>
                  <a:pt x="5575" y="4375"/>
                </a:lnTo>
                <a:lnTo>
                  <a:pt x="5626" y="4385"/>
                </a:lnTo>
                <a:lnTo>
                  <a:pt x="5678" y="4395"/>
                </a:lnTo>
                <a:lnTo>
                  <a:pt x="5729" y="4405"/>
                </a:lnTo>
                <a:lnTo>
                  <a:pt x="5781" y="4415"/>
                </a:lnTo>
                <a:lnTo>
                  <a:pt x="5833" y="4423"/>
                </a:lnTo>
                <a:lnTo>
                  <a:pt x="5885" y="4431"/>
                </a:lnTo>
                <a:lnTo>
                  <a:pt x="5937" y="4438"/>
                </a:lnTo>
                <a:lnTo>
                  <a:pt x="5989" y="4443"/>
                </a:lnTo>
                <a:lnTo>
                  <a:pt x="6040" y="4450"/>
                </a:lnTo>
                <a:lnTo>
                  <a:pt x="6092" y="4454"/>
                </a:lnTo>
                <a:lnTo>
                  <a:pt x="6144" y="4456"/>
                </a:lnTo>
                <a:lnTo>
                  <a:pt x="6196" y="4459"/>
                </a:lnTo>
                <a:lnTo>
                  <a:pt x="6190" y="4445"/>
                </a:lnTo>
                <a:lnTo>
                  <a:pt x="6186" y="4431"/>
                </a:lnTo>
                <a:lnTo>
                  <a:pt x="6185" y="4424"/>
                </a:lnTo>
                <a:lnTo>
                  <a:pt x="6181" y="4418"/>
                </a:lnTo>
                <a:lnTo>
                  <a:pt x="6179" y="4415"/>
                </a:lnTo>
                <a:lnTo>
                  <a:pt x="6176" y="4415"/>
                </a:lnTo>
                <a:lnTo>
                  <a:pt x="6174" y="4413"/>
                </a:lnTo>
                <a:lnTo>
                  <a:pt x="6171" y="4413"/>
                </a:lnTo>
                <a:lnTo>
                  <a:pt x="6118" y="4405"/>
                </a:lnTo>
                <a:lnTo>
                  <a:pt x="6067" y="4399"/>
                </a:lnTo>
                <a:lnTo>
                  <a:pt x="6020" y="4393"/>
                </a:lnTo>
                <a:lnTo>
                  <a:pt x="5975" y="4385"/>
                </a:lnTo>
                <a:lnTo>
                  <a:pt x="5956" y="4381"/>
                </a:lnTo>
                <a:lnTo>
                  <a:pt x="5936" y="4377"/>
                </a:lnTo>
                <a:lnTo>
                  <a:pt x="5918" y="4372"/>
                </a:lnTo>
                <a:lnTo>
                  <a:pt x="5902" y="4366"/>
                </a:lnTo>
                <a:lnTo>
                  <a:pt x="5887" y="4361"/>
                </a:lnTo>
                <a:lnTo>
                  <a:pt x="5873" y="4353"/>
                </a:lnTo>
                <a:lnTo>
                  <a:pt x="5860" y="4347"/>
                </a:lnTo>
                <a:lnTo>
                  <a:pt x="5850" y="4339"/>
                </a:lnTo>
                <a:lnTo>
                  <a:pt x="5838" y="4328"/>
                </a:lnTo>
                <a:lnTo>
                  <a:pt x="5829" y="4318"/>
                </a:lnTo>
                <a:lnTo>
                  <a:pt x="5821" y="4309"/>
                </a:lnTo>
                <a:lnTo>
                  <a:pt x="5813" y="4299"/>
                </a:lnTo>
                <a:lnTo>
                  <a:pt x="5805" y="4288"/>
                </a:lnTo>
                <a:lnTo>
                  <a:pt x="5800" y="4277"/>
                </a:lnTo>
                <a:lnTo>
                  <a:pt x="5795" y="4266"/>
                </a:lnTo>
                <a:lnTo>
                  <a:pt x="5791" y="4255"/>
                </a:lnTo>
                <a:lnTo>
                  <a:pt x="5789" y="4245"/>
                </a:lnTo>
                <a:lnTo>
                  <a:pt x="5788" y="4234"/>
                </a:lnTo>
                <a:lnTo>
                  <a:pt x="5785" y="4222"/>
                </a:lnTo>
                <a:lnTo>
                  <a:pt x="5785" y="4212"/>
                </a:lnTo>
                <a:lnTo>
                  <a:pt x="5785" y="4188"/>
                </a:lnTo>
                <a:lnTo>
                  <a:pt x="5789" y="4165"/>
                </a:lnTo>
                <a:lnTo>
                  <a:pt x="5791" y="4142"/>
                </a:lnTo>
                <a:lnTo>
                  <a:pt x="5793" y="4121"/>
                </a:lnTo>
                <a:lnTo>
                  <a:pt x="5795" y="4099"/>
                </a:lnTo>
                <a:lnTo>
                  <a:pt x="5795" y="4079"/>
                </a:lnTo>
                <a:lnTo>
                  <a:pt x="5794" y="4060"/>
                </a:lnTo>
                <a:lnTo>
                  <a:pt x="5793" y="4041"/>
                </a:lnTo>
                <a:lnTo>
                  <a:pt x="5790" y="4022"/>
                </a:lnTo>
                <a:lnTo>
                  <a:pt x="5786" y="4005"/>
                </a:lnTo>
                <a:lnTo>
                  <a:pt x="5781" y="3988"/>
                </a:lnTo>
                <a:lnTo>
                  <a:pt x="5776" y="3972"/>
                </a:lnTo>
                <a:lnTo>
                  <a:pt x="5770" y="3956"/>
                </a:lnTo>
                <a:lnTo>
                  <a:pt x="5762" y="3941"/>
                </a:lnTo>
                <a:lnTo>
                  <a:pt x="5753" y="3925"/>
                </a:lnTo>
                <a:lnTo>
                  <a:pt x="5746" y="3911"/>
                </a:lnTo>
                <a:lnTo>
                  <a:pt x="5735" y="3899"/>
                </a:lnTo>
                <a:lnTo>
                  <a:pt x="5725" y="3886"/>
                </a:lnTo>
                <a:lnTo>
                  <a:pt x="5714" y="3873"/>
                </a:lnTo>
                <a:lnTo>
                  <a:pt x="5702" y="3862"/>
                </a:lnTo>
                <a:lnTo>
                  <a:pt x="5690" y="3850"/>
                </a:lnTo>
                <a:lnTo>
                  <a:pt x="5676" y="3840"/>
                </a:lnTo>
                <a:lnTo>
                  <a:pt x="5662" y="3830"/>
                </a:lnTo>
                <a:lnTo>
                  <a:pt x="5647" y="3820"/>
                </a:lnTo>
                <a:lnTo>
                  <a:pt x="5631" y="3811"/>
                </a:lnTo>
                <a:lnTo>
                  <a:pt x="5615" y="3802"/>
                </a:lnTo>
                <a:lnTo>
                  <a:pt x="5598" y="3795"/>
                </a:lnTo>
                <a:lnTo>
                  <a:pt x="5581" y="3786"/>
                </a:lnTo>
                <a:lnTo>
                  <a:pt x="5563" y="3779"/>
                </a:lnTo>
                <a:lnTo>
                  <a:pt x="5544" y="3772"/>
                </a:lnTo>
                <a:lnTo>
                  <a:pt x="5506" y="3759"/>
                </a:lnTo>
                <a:lnTo>
                  <a:pt x="5464" y="3748"/>
                </a:lnTo>
                <a:close/>
                <a:moveTo>
                  <a:pt x="1947" y="2682"/>
                </a:moveTo>
                <a:lnTo>
                  <a:pt x="1897" y="2657"/>
                </a:lnTo>
                <a:lnTo>
                  <a:pt x="1931" y="2625"/>
                </a:lnTo>
                <a:lnTo>
                  <a:pt x="1962" y="2597"/>
                </a:lnTo>
                <a:lnTo>
                  <a:pt x="1992" y="2574"/>
                </a:lnTo>
                <a:lnTo>
                  <a:pt x="2020" y="2554"/>
                </a:lnTo>
                <a:lnTo>
                  <a:pt x="2035" y="2545"/>
                </a:lnTo>
                <a:lnTo>
                  <a:pt x="2049" y="2538"/>
                </a:lnTo>
                <a:lnTo>
                  <a:pt x="2062" y="2529"/>
                </a:lnTo>
                <a:lnTo>
                  <a:pt x="2077" y="2522"/>
                </a:lnTo>
                <a:lnTo>
                  <a:pt x="2109" y="2508"/>
                </a:lnTo>
                <a:lnTo>
                  <a:pt x="2141" y="2497"/>
                </a:lnTo>
                <a:lnTo>
                  <a:pt x="2156" y="2492"/>
                </a:lnTo>
                <a:lnTo>
                  <a:pt x="2171" y="2488"/>
                </a:lnTo>
                <a:lnTo>
                  <a:pt x="2185" y="2486"/>
                </a:lnTo>
                <a:lnTo>
                  <a:pt x="2200" y="2483"/>
                </a:lnTo>
                <a:lnTo>
                  <a:pt x="2214" y="2481"/>
                </a:lnTo>
                <a:lnTo>
                  <a:pt x="2227" y="2479"/>
                </a:lnTo>
                <a:lnTo>
                  <a:pt x="2241" y="2479"/>
                </a:lnTo>
                <a:lnTo>
                  <a:pt x="2255" y="2478"/>
                </a:lnTo>
                <a:lnTo>
                  <a:pt x="2282" y="2481"/>
                </a:lnTo>
                <a:lnTo>
                  <a:pt x="2307" y="2484"/>
                </a:lnTo>
                <a:lnTo>
                  <a:pt x="2331" y="2489"/>
                </a:lnTo>
                <a:lnTo>
                  <a:pt x="2355" y="2497"/>
                </a:lnTo>
                <a:lnTo>
                  <a:pt x="2378" y="2507"/>
                </a:lnTo>
                <a:lnTo>
                  <a:pt x="2399" y="2519"/>
                </a:lnTo>
                <a:lnTo>
                  <a:pt x="2418" y="2531"/>
                </a:lnTo>
                <a:lnTo>
                  <a:pt x="2435" y="2547"/>
                </a:lnTo>
                <a:lnTo>
                  <a:pt x="2443" y="2554"/>
                </a:lnTo>
                <a:lnTo>
                  <a:pt x="2452" y="2563"/>
                </a:lnTo>
                <a:lnTo>
                  <a:pt x="2458" y="2572"/>
                </a:lnTo>
                <a:lnTo>
                  <a:pt x="2466" y="2581"/>
                </a:lnTo>
                <a:lnTo>
                  <a:pt x="2472" y="2590"/>
                </a:lnTo>
                <a:lnTo>
                  <a:pt x="2479" y="2600"/>
                </a:lnTo>
                <a:lnTo>
                  <a:pt x="2482" y="2610"/>
                </a:lnTo>
                <a:lnTo>
                  <a:pt x="2487" y="2620"/>
                </a:lnTo>
                <a:lnTo>
                  <a:pt x="2500" y="2652"/>
                </a:lnTo>
                <a:lnTo>
                  <a:pt x="2509" y="2684"/>
                </a:lnTo>
                <a:lnTo>
                  <a:pt x="2518" y="2715"/>
                </a:lnTo>
                <a:lnTo>
                  <a:pt x="2523" y="2750"/>
                </a:lnTo>
                <a:lnTo>
                  <a:pt x="2528" y="2783"/>
                </a:lnTo>
                <a:lnTo>
                  <a:pt x="2531" y="2817"/>
                </a:lnTo>
                <a:lnTo>
                  <a:pt x="2533" y="2850"/>
                </a:lnTo>
                <a:lnTo>
                  <a:pt x="2534" y="2883"/>
                </a:lnTo>
                <a:lnTo>
                  <a:pt x="2538" y="2953"/>
                </a:lnTo>
                <a:lnTo>
                  <a:pt x="2541" y="3020"/>
                </a:lnTo>
                <a:lnTo>
                  <a:pt x="2543" y="3054"/>
                </a:lnTo>
                <a:lnTo>
                  <a:pt x="2546" y="3089"/>
                </a:lnTo>
                <a:lnTo>
                  <a:pt x="2550" y="3122"/>
                </a:lnTo>
                <a:lnTo>
                  <a:pt x="2556" y="3156"/>
                </a:lnTo>
                <a:lnTo>
                  <a:pt x="2561" y="3179"/>
                </a:lnTo>
                <a:lnTo>
                  <a:pt x="2567" y="3202"/>
                </a:lnTo>
                <a:lnTo>
                  <a:pt x="2574" y="3223"/>
                </a:lnTo>
                <a:lnTo>
                  <a:pt x="2581" y="3244"/>
                </a:lnTo>
                <a:lnTo>
                  <a:pt x="2589" y="3261"/>
                </a:lnTo>
                <a:lnTo>
                  <a:pt x="2598" y="3279"/>
                </a:lnTo>
                <a:lnTo>
                  <a:pt x="2607" y="3294"/>
                </a:lnTo>
                <a:lnTo>
                  <a:pt x="2618" y="3310"/>
                </a:lnTo>
                <a:lnTo>
                  <a:pt x="2630" y="3322"/>
                </a:lnTo>
                <a:lnTo>
                  <a:pt x="2641" y="3335"/>
                </a:lnTo>
                <a:lnTo>
                  <a:pt x="2653" y="3345"/>
                </a:lnTo>
                <a:lnTo>
                  <a:pt x="2666" y="3354"/>
                </a:lnTo>
                <a:lnTo>
                  <a:pt x="2679" y="3363"/>
                </a:lnTo>
                <a:lnTo>
                  <a:pt x="2693" y="3369"/>
                </a:lnTo>
                <a:lnTo>
                  <a:pt x="2708" y="3374"/>
                </a:lnTo>
                <a:lnTo>
                  <a:pt x="2722" y="3378"/>
                </a:lnTo>
                <a:lnTo>
                  <a:pt x="2739" y="3381"/>
                </a:lnTo>
                <a:lnTo>
                  <a:pt x="2755" y="3382"/>
                </a:lnTo>
                <a:lnTo>
                  <a:pt x="2772" y="3382"/>
                </a:lnTo>
                <a:lnTo>
                  <a:pt x="2788" y="3381"/>
                </a:lnTo>
                <a:lnTo>
                  <a:pt x="2806" y="3378"/>
                </a:lnTo>
                <a:lnTo>
                  <a:pt x="2824" y="3376"/>
                </a:lnTo>
                <a:lnTo>
                  <a:pt x="2843" y="3371"/>
                </a:lnTo>
                <a:lnTo>
                  <a:pt x="2861" y="3363"/>
                </a:lnTo>
                <a:lnTo>
                  <a:pt x="2881" y="3357"/>
                </a:lnTo>
                <a:lnTo>
                  <a:pt x="2900" y="3348"/>
                </a:lnTo>
                <a:lnTo>
                  <a:pt x="2922" y="3338"/>
                </a:lnTo>
                <a:lnTo>
                  <a:pt x="2941" y="3325"/>
                </a:lnTo>
                <a:lnTo>
                  <a:pt x="2962" y="3312"/>
                </a:lnTo>
                <a:lnTo>
                  <a:pt x="2983" y="3299"/>
                </a:lnTo>
                <a:lnTo>
                  <a:pt x="3004" y="3283"/>
                </a:lnTo>
                <a:lnTo>
                  <a:pt x="3026" y="3266"/>
                </a:lnTo>
                <a:lnTo>
                  <a:pt x="3099" y="3208"/>
                </a:lnTo>
                <a:lnTo>
                  <a:pt x="3172" y="3148"/>
                </a:lnTo>
                <a:lnTo>
                  <a:pt x="3242" y="3091"/>
                </a:lnTo>
                <a:lnTo>
                  <a:pt x="3310" y="3034"/>
                </a:lnTo>
                <a:lnTo>
                  <a:pt x="3379" y="2979"/>
                </a:lnTo>
                <a:lnTo>
                  <a:pt x="3445" y="2925"/>
                </a:lnTo>
                <a:lnTo>
                  <a:pt x="3508" y="2872"/>
                </a:lnTo>
                <a:lnTo>
                  <a:pt x="3572" y="2820"/>
                </a:lnTo>
                <a:lnTo>
                  <a:pt x="3634" y="2770"/>
                </a:lnTo>
                <a:lnTo>
                  <a:pt x="3695" y="2722"/>
                </a:lnTo>
                <a:lnTo>
                  <a:pt x="3753" y="2676"/>
                </a:lnTo>
                <a:lnTo>
                  <a:pt x="3813" y="2632"/>
                </a:lnTo>
                <a:lnTo>
                  <a:pt x="3870" y="2590"/>
                </a:lnTo>
                <a:lnTo>
                  <a:pt x="3926" y="2550"/>
                </a:lnTo>
                <a:lnTo>
                  <a:pt x="3982" y="2514"/>
                </a:lnTo>
                <a:lnTo>
                  <a:pt x="4038" y="2481"/>
                </a:lnTo>
                <a:lnTo>
                  <a:pt x="4035" y="2517"/>
                </a:lnTo>
                <a:lnTo>
                  <a:pt x="4033" y="2554"/>
                </a:lnTo>
                <a:lnTo>
                  <a:pt x="4033" y="2590"/>
                </a:lnTo>
                <a:lnTo>
                  <a:pt x="4033" y="2627"/>
                </a:lnTo>
                <a:lnTo>
                  <a:pt x="4035" y="2662"/>
                </a:lnTo>
                <a:lnTo>
                  <a:pt x="4039" y="2696"/>
                </a:lnTo>
                <a:lnTo>
                  <a:pt x="4043" y="2731"/>
                </a:lnTo>
                <a:lnTo>
                  <a:pt x="4048" y="2765"/>
                </a:lnTo>
                <a:lnTo>
                  <a:pt x="4054" y="2798"/>
                </a:lnTo>
                <a:lnTo>
                  <a:pt x="4063" y="2831"/>
                </a:lnTo>
                <a:lnTo>
                  <a:pt x="4072" y="2864"/>
                </a:lnTo>
                <a:lnTo>
                  <a:pt x="4082" y="2896"/>
                </a:lnTo>
                <a:lnTo>
                  <a:pt x="4094" y="2927"/>
                </a:lnTo>
                <a:lnTo>
                  <a:pt x="4106" y="2958"/>
                </a:lnTo>
                <a:lnTo>
                  <a:pt x="4120" y="2988"/>
                </a:lnTo>
                <a:lnTo>
                  <a:pt x="4137" y="3019"/>
                </a:lnTo>
                <a:lnTo>
                  <a:pt x="4153" y="3047"/>
                </a:lnTo>
                <a:lnTo>
                  <a:pt x="4170" y="3076"/>
                </a:lnTo>
                <a:lnTo>
                  <a:pt x="4189" y="3104"/>
                </a:lnTo>
                <a:lnTo>
                  <a:pt x="4208" y="3131"/>
                </a:lnTo>
                <a:lnTo>
                  <a:pt x="4230" y="3157"/>
                </a:lnTo>
                <a:lnTo>
                  <a:pt x="4252" y="3183"/>
                </a:lnTo>
                <a:lnTo>
                  <a:pt x="4275" y="3207"/>
                </a:lnTo>
                <a:lnTo>
                  <a:pt x="4299" y="3231"/>
                </a:lnTo>
                <a:lnTo>
                  <a:pt x="4325" y="3254"/>
                </a:lnTo>
                <a:lnTo>
                  <a:pt x="4353" y="3275"/>
                </a:lnTo>
                <a:lnTo>
                  <a:pt x="4381" y="3297"/>
                </a:lnTo>
                <a:lnTo>
                  <a:pt x="4409" y="3317"/>
                </a:lnTo>
                <a:lnTo>
                  <a:pt x="4439" y="3338"/>
                </a:lnTo>
                <a:lnTo>
                  <a:pt x="4472" y="3355"/>
                </a:lnTo>
                <a:lnTo>
                  <a:pt x="4504" y="3374"/>
                </a:lnTo>
                <a:lnTo>
                  <a:pt x="4537" y="3390"/>
                </a:lnTo>
                <a:lnTo>
                  <a:pt x="4509" y="3415"/>
                </a:lnTo>
                <a:lnTo>
                  <a:pt x="4477" y="3439"/>
                </a:lnTo>
                <a:lnTo>
                  <a:pt x="4445" y="3462"/>
                </a:lnTo>
                <a:lnTo>
                  <a:pt x="4410" y="3484"/>
                </a:lnTo>
                <a:lnTo>
                  <a:pt x="4393" y="3492"/>
                </a:lnTo>
                <a:lnTo>
                  <a:pt x="4374" y="3503"/>
                </a:lnTo>
                <a:lnTo>
                  <a:pt x="4357" y="3513"/>
                </a:lnTo>
                <a:lnTo>
                  <a:pt x="4336" y="3520"/>
                </a:lnTo>
                <a:lnTo>
                  <a:pt x="4317" y="3528"/>
                </a:lnTo>
                <a:lnTo>
                  <a:pt x="4296" y="3537"/>
                </a:lnTo>
                <a:lnTo>
                  <a:pt x="4274" y="3543"/>
                </a:lnTo>
                <a:lnTo>
                  <a:pt x="4254" y="3551"/>
                </a:lnTo>
                <a:lnTo>
                  <a:pt x="4249" y="3514"/>
                </a:lnTo>
                <a:lnTo>
                  <a:pt x="4238" y="3480"/>
                </a:lnTo>
                <a:lnTo>
                  <a:pt x="4224" y="3451"/>
                </a:lnTo>
                <a:lnTo>
                  <a:pt x="4205" y="3425"/>
                </a:lnTo>
                <a:lnTo>
                  <a:pt x="4183" y="3404"/>
                </a:lnTo>
                <a:lnTo>
                  <a:pt x="4157" y="3386"/>
                </a:lnTo>
                <a:lnTo>
                  <a:pt x="4128" y="3372"/>
                </a:lnTo>
                <a:lnTo>
                  <a:pt x="4095" y="3360"/>
                </a:lnTo>
                <a:lnTo>
                  <a:pt x="4059" y="3353"/>
                </a:lnTo>
                <a:lnTo>
                  <a:pt x="4023" y="3349"/>
                </a:lnTo>
                <a:lnTo>
                  <a:pt x="3982" y="3348"/>
                </a:lnTo>
                <a:lnTo>
                  <a:pt x="3940" y="3349"/>
                </a:lnTo>
                <a:lnTo>
                  <a:pt x="3898" y="3353"/>
                </a:lnTo>
                <a:lnTo>
                  <a:pt x="3854" y="3360"/>
                </a:lnTo>
                <a:lnTo>
                  <a:pt x="3809" y="3369"/>
                </a:lnTo>
                <a:lnTo>
                  <a:pt x="3764" y="3382"/>
                </a:lnTo>
                <a:lnTo>
                  <a:pt x="3719" y="3396"/>
                </a:lnTo>
                <a:lnTo>
                  <a:pt x="3673" y="3412"/>
                </a:lnTo>
                <a:lnTo>
                  <a:pt x="3628" y="3430"/>
                </a:lnTo>
                <a:lnTo>
                  <a:pt x="3585" y="3452"/>
                </a:lnTo>
                <a:lnTo>
                  <a:pt x="3541" y="3473"/>
                </a:lnTo>
                <a:lnTo>
                  <a:pt x="3499" y="3496"/>
                </a:lnTo>
                <a:lnTo>
                  <a:pt x="3460" y="3522"/>
                </a:lnTo>
                <a:lnTo>
                  <a:pt x="3422" y="3548"/>
                </a:lnTo>
                <a:lnTo>
                  <a:pt x="3386" y="3576"/>
                </a:lnTo>
                <a:lnTo>
                  <a:pt x="3355" y="3604"/>
                </a:lnTo>
                <a:lnTo>
                  <a:pt x="3324" y="3635"/>
                </a:lnTo>
                <a:lnTo>
                  <a:pt x="3298" y="3665"/>
                </a:lnTo>
                <a:lnTo>
                  <a:pt x="3276" y="3696"/>
                </a:lnTo>
                <a:lnTo>
                  <a:pt x="3256" y="3729"/>
                </a:lnTo>
                <a:lnTo>
                  <a:pt x="3242" y="3760"/>
                </a:lnTo>
                <a:lnTo>
                  <a:pt x="3232" y="3793"/>
                </a:lnTo>
                <a:lnTo>
                  <a:pt x="3225" y="3825"/>
                </a:lnTo>
                <a:lnTo>
                  <a:pt x="3216" y="3854"/>
                </a:lnTo>
                <a:lnTo>
                  <a:pt x="3207" y="3880"/>
                </a:lnTo>
                <a:lnTo>
                  <a:pt x="3199" y="3904"/>
                </a:lnTo>
                <a:lnTo>
                  <a:pt x="3190" y="3924"/>
                </a:lnTo>
                <a:lnTo>
                  <a:pt x="3178" y="3942"/>
                </a:lnTo>
                <a:lnTo>
                  <a:pt x="3168" y="3958"/>
                </a:lnTo>
                <a:lnTo>
                  <a:pt x="3158" y="3972"/>
                </a:lnTo>
                <a:lnTo>
                  <a:pt x="3146" y="3984"/>
                </a:lnTo>
                <a:lnTo>
                  <a:pt x="3136" y="3993"/>
                </a:lnTo>
                <a:lnTo>
                  <a:pt x="3125" y="4000"/>
                </a:lnTo>
                <a:lnTo>
                  <a:pt x="3113" y="4007"/>
                </a:lnTo>
                <a:lnTo>
                  <a:pt x="3102" y="4010"/>
                </a:lnTo>
                <a:lnTo>
                  <a:pt x="3089" y="4013"/>
                </a:lnTo>
                <a:lnTo>
                  <a:pt x="3077" y="4014"/>
                </a:lnTo>
                <a:lnTo>
                  <a:pt x="3065" y="4014"/>
                </a:lnTo>
                <a:lnTo>
                  <a:pt x="3072" y="4004"/>
                </a:lnTo>
                <a:lnTo>
                  <a:pt x="3075" y="3994"/>
                </a:lnTo>
                <a:lnTo>
                  <a:pt x="3078" y="3984"/>
                </a:lnTo>
                <a:lnTo>
                  <a:pt x="3082" y="3972"/>
                </a:lnTo>
                <a:lnTo>
                  <a:pt x="3084" y="3962"/>
                </a:lnTo>
                <a:lnTo>
                  <a:pt x="3085" y="3952"/>
                </a:lnTo>
                <a:lnTo>
                  <a:pt x="3087" y="3943"/>
                </a:lnTo>
                <a:lnTo>
                  <a:pt x="3087" y="3933"/>
                </a:lnTo>
                <a:lnTo>
                  <a:pt x="3087" y="3923"/>
                </a:lnTo>
                <a:lnTo>
                  <a:pt x="3085" y="3914"/>
                </a:lnTo>
                <a:lnTo>
                  <a:pt x="3083" y="3905"/>
                </a:lnTo>
                <a:lnTo>
                  <a:pt x="3080" y="3896"/>
                </a:lnTo>
                <a:lnTo>
                  <a:pt x="3078" y="3887"/>
                </a:lnTo>
                <a:lnTo>
                  <a:pt x="3075" y="3880"/>
                </a:lnTo>
                <a:lnTo>
                  <a:pt x="3072" y="3871"/>
                </a:lnTo>
                <a:lnTo>
                  <a:pt x="3066" y="3863"/>
                </a:lnTo>
                <a:lnTo>
                  <a:pt x="3056" y="3848"/>
                </a:lnTo>
                <a:lnTo>
                  <a:pt x="3044" y="3834"/>
                </a:lnTo>
                <a:lnTo>
                  <a:pt x="3028" y="3821"/>
                </a:lnTo>
                <a:lnTo>
                  <a:pt x="3013" y="3810"/>
                </a:lnTo>
                <a:lnTo>
                  <a:pt x="2995" y="3801"/>
                </a:lnTo>
                <a:lnTo>
                  <a:pt x="2975" y="3792"/>
                </a:lnTo>
                <a:lnTo>
                  <a:pt x="2955" y="3784"/>
                </a:lnTo>
                <a:lnTo>
                  <a:pt x="2933" y="3781"/>
                </a:lnTo>
                <a:lnTo>
                  <a:pt x="2908" y="3776"/>
                </a:lnTo>
                <a:lnTo>
                  <a:pt x="2882" y="3772"/>
                </a:lnTo>
                <a:lnTo>
                  <a:pt x="2857" y="3770"/>
                </a:lnTo>
                <a:lnTo>
                  <a:pt x="2832" y="3769"/>
                </a:lnTo>
                <a:lnTo>
                  <a:pt x="2806" y="3770"/>
                </a:lnTo>
                <a:lnTo>
                  <a:pt x="2781" y="3773"/>
                </a:lnTo>
                <a:lnTo>
                  <a:pt x="2755" y="3776"/>
                </a:lnTo>
                <a:lnTo>
                  <a:pt x="2729" y="3781"/>
                </a:lnTo>
                <a:lnTo>
                  <a:pt x="2705" y="3783"/>
                </a:lnTo>
                <a:lnTo>
                  <a:pt x="2680" y="3786"/>
                </a:lnTo>
                <a:lnTo>
                  <a:pt x="2655" y="3787"/>
                </a:lnTo>
                <a:lnTo>
                  <a:pt x="2630" y="3787"/>
                </a:lnTo>
                <a:lnTo>
                  <a:pt x="2604" y="3786"/>
                </a:lnTo>
                <a:lnTo>
                  <a:pt x="2579" y="3782"/>
                </a:lnTo>
                <a:lnTo>
                  <a:pt x="2553" y="3778"/>
                </a:lnTo>
                <a:lnTo>
                  <a:pt x="2528" y="3772"/>
                </a:lnTo>
                <a:lnTo>
                  <a:pt x="2504" y="3763"/>
                </a:lnTo>
                <a:lnTo>
                  <a:pt x="2480" y="3753"/>
                </a:lnTo>
                <a:lnTo>
                  <a:pt x="2470" y="3746"/>
                </a:lnTo>
                <a:lnTo>
                  <a:pt x="2458" y="3740"/>
                </a:lnTo>
                <a:lnTo>
                  <a:pt x="2448" y="3732"/>
                </a:lnTo>
                <a:lnTo>
                  <a:pt x="2438" y="3725"/>
                </a:lnTo>
                <a:lnTo>
                  <a:pt x="2428" y="3717"/>
                </a:lnTo>
                <a:lnTo>
                  <a:pt x="2418" y="3707"/>
                </a:lnTo>
                <a:lnTo>
                  <a:pt x="2409" y="3698"/>
                </a:lnTo>
                <a:lnTo>
                  <a:pt x="2400" y="3688"/>
                </a:lnTo>
                <a:lnTo>
                  <a:pt x="2391" y="3677"/>
                </a:lnTo>
                <a:lnTo>
                  <a:pt x="2383" y="3665"/>
                </a:lnTo>
                <a:lnTo>
                  <a:pt x="2377" y="3652"/>
                </a:lnTo>
                <a:lnTo>
                  <a:pt x="2369" y="3640"/>
                </a:lnTo>
                <a:lnTo>
                  <a:pt x="2345" y="3589"/>
                </a:lnTo>
                <a:lnTo>
                  <a:pt x="2320" y="3541"/>
                </a:lnTo>
                <a:lnTo>
                  <a:pt x="2296" y="3494"/>
                </a:lnTo>
                <a:lnTo>
                  <a:pt x="2272" y="3451"/>
                </a:lnTo>
                <a:lnTo>
                  <a:pt x="2247" y="3409"/>
                </a:lnTo>
                <a:lnTo>
                  <a:pt x="2222" y="3371"/>
                </a:lnTo>
                <a:lnTo>
                  <a:pt x="2209" y="3351"/>
                </a:lnTo>
                <a:lnTo>
                  <a:pt x="2197" y="3335"/>
                </a:lnTo>
                <a:lnTo>
                  <a:pt x="2183" y="3318"/>
                </a:lnTo>
                <a:lnTo>
                  <a:pt x="2170" y="3302"/>
                </a:lnTo>
                <a:lnTo>
                  <a:pt x="2156" y="3287"/>
                </a:lnTo>
                <a:lnTo>
                  <a:pt x="2142" y="3274"/>
                </a:lnTo>
                <a:lnTo>
                  <a:pt x="2128" y="3261"/>
                </a:lnTo>
                <a:lnTo>
                  <a:pt x="2114" y="3249"/>
                </a:lnTo>
                <a:lnTo>
                  <a:pt x="2100" y="3237"/>
                </a:lnTo>
                <a:lnTo>
                  <a:pt x="2086" y="3227"/>
                </a:lnTo>
                <a:lnTo>
                  <a:pt x="2071" y="3219"/>
                </a:lnTo>
                <a:lnTo>
                  <a:pt x="2056" y="3211"/>
                </a:lnTo>
                <a:lnTo>
                  <a:pt x="2039" y="3204"/>
                </a:lnTo>
                <a:lnTo>
                  <a:pt x="2024" y="3198"/>
                </a:lnTo>
                <a:lnTo>
                  <a:pt x="2007" y="3195"/>
                </a:lnTo>
                <a:lnTo>
                  <a:pt x="1991" y="3192"/>
                </a:lnTo>
                <a:lnTo>
                  <a:pt x="1973" y="3189"/>
                </a:lnTo>
                <a:lnTo>
                  <a:pt x="1955" y="3189"/>
                </a:lnTo>
                <a:lnTo>
                  <a:pt x="1938" y="3190"/>
                </a:lnTo>
                <a:lnTo>
                  <a:pt x="1920" y="3193"/>
                </a:lnTo>
                <a:lnTo>
                  <a:pt x="1924" y="3164"/>
                </a:lnTo>
                <a:lnTo>
                  <a:pt x="1930" y="3136"/>
                </a:lnTo>
                <a:lnTo>
                  <a:pt x="1936" y="3108"/>
                </a:lnTo>
                <a:lnTo>
                  <a:pt x="1945" y="3080"/>
                </a:lnTo>
                <a:lnTo>
                  <a:pt x="1950" y="3066"/>
                </a:lnTo>
                <a:lnTo>
                  <a:pt x="1955" y="3052"/>
                </a:lnTo>
                <a:lnTo>
                  <a:pt x="1962" y="3039"/>
                </a:lnTo>
                <a:lnTo>
                  <a:pt x="1969" y="3026"/>
                </a:lnTo>
                <a:lnTo>
                  <a:pt x="1977" y="3014"/>
                </a:lnTo>
                <a:lnTo>
                  <a:pt x="1986" y="3001"/>
                </a:lnTo>
                <a:lnTo>
                  <a:pt x="1995" y="2991"/>
                </a:lnTo>
                <a:lnTo>
                  <a:pt x="2006" y="2979"/>
                </a:lnTo>
                <a:lnTo>
                  <a:pt x="2019" y="2967"/>
                </a:lnTo>
                <a:lnTo>
                  <a:pt x="2033" y="2957"/>
                </a:lnTo>
                <a:lnTo>
                  <a:pt x="2048" y="2948"/>
                </a:lnTo>
                <a:lnTo>
                  <a:pt x="2062" y="2941"/>
                </a:lnTo>
                <a:lnTo>
                  <a:pt x="2075" y="2936"/>
                </a:lnTo>
                <a:lnTo>
                  <a:pt x="2090" y="2932"/>
                </a:lnTo>
                <a:lnTo>
                  <a:pt x="2105" y="2931"/>
                </a:lnTo>
                <a:lnTo>
                  <a:pt x="2120" y="2932"/>
                </a:lnTo>
                <a:lnTo>
                  <a:pt x="2137" y="2935"/>
                </a:lnTo>
                <a:lnTo>
                  <a:pt x="2151" y="2940"/>
                </a:lnTo>
                <a:lnTo>
                  <a:pt x="2167" y="2945"/>
                </a:lnTo>
                <a:lnTo>
                  <a:pt x="2184" y="2954"/>
                </a:lnTo>
                <a:lnTo>
                  <a:pt x="2200" y="2963"/>
                </a:lnTo>
                <a:lnTo>
                  <a:pt x="2216" y="2974"/>
                </a:lnTo>
                <a:lnTo>
                  <a:pt x="2232" y="2988"/>
                </a:lnTo>
                <a:lnTo>
                  <a:pt x="2250" y="3004"/>
                </a:lnTo>
                <a:lnTo>
                  <a:pt x="2263" y="3016"/>
                </a:lnTo>
                <a:lnTo>
                  <a:pt x="2275" y="3030"/>
                </a:lnTo>
                <a:lnTo>
                  <a:pt x="2288" y="3044"/>
                </a:lnTo>
                <a:lnTo>
                  <a:pt x="2300" y="3058"/>
                </a:lnTo>
                <a:lnTo>
                  <a:pt x="2325" y="3091"/>
                </a:lnTo>
                <a:lnTo>
                  <a:pt x="2349" y="3127"/>
                </a:lnTo>
                <a:lnTo>
                  <a:pt x="2373" y="3164"/>
                </a:lnTo>
                <a:lnTo>
                  <a:pt x="2399" y="3203"/>
                </a:lnTo>
                <a:lnTo>
                  <a:pt x="2423" y="3244"/>
                </a:lnTo>
                <a:lnTo>
                  <a:pt x="2448" y="3285"/>
                </a:lnTo>
                <a:lnTo>
                  <a:pt x="2426" y="3221"/>
                </a:lnTo>
                <a:lnTo>
                  <a:pt x="2407" y="3165"/>
                </a:lnTo>
                <a:lnTo>
                  <a:pt x="2391" y="3119"/>
                </a:lnTo>
                <a:lnTo>
                  <a:pt x="2374" y="3079"/>
                </a:lnTo>
                <a:lnTo>
                  <a:pt x="2366" y="3059"/>
                </a:lnTo>
                <a:lnTo>
                  <a:pt x="2357" y="3042"/>
                </a:lnTo>
                <a:lnTo>
                  <a:pt x="2348" y="3024"/>
                </a:lnTo>
                <a:lnTo>
                  <a:pt x="2339" y="3007"/>
                </a:lnTo>
                <a:lnTo>
                  <a:pt x="2316" y="2972"/>
                </a:lnTo>
                <a:lnTo>
                  <a:pt x="2291" y="2935"/>
                </a:lnTo>
                <a:lnTo>
                  <a:pt x="2279" y="2924"/>
                </a:lnTo>
                <a:lnTo>
                  <a:pt x="2270" y="2912"/>
                </a:lnTo>
                <a:lnTo>
                  <a:pt x="2259" y="2902"/>
                </a:lnTo>
                <a:lnTo>
                  <a:pt x="2249" y="2892"/>
                </a:lnTo>
                <a:lnTo>
                  <a:pt x="2237" y="2883"/>
                </a:lnTo>
                <a:lnTo>
                  <a:pt x="2226" y="2875"/>
                </a:lnTo>
                <a:lnTo>
                  <a:pt x="2214" y="2868"/>
                </a:lnTo>
                <a:lnTo>
                  <a:pt x="2202" y="2861"/>
                </a:lnTo>
                <a:lnTo>
                  <a:pt x="2189" y="2855"/>
                </a:lnTo>
                <a:lnTo>
                  <a:pt x="2176" y="2851"/>
                </a:lnTo>
                <a:lnTo>
                  <a:pt x="2164" y="2847"/>
                </a:lnTo>
                <a:lnTo>
                  <a:pt x="2151" y="2845"/>
                </a:lnTo>
                <a:lnTo>
                  <a:pt x="2138" y="2842"/>
                </a:lnTo>
                <a:lnTo>
                  <a:pt x="2126" y="2842"/>
                </a:lnTo>
                <a:lnTo>
                  <a:pt x="2113" y="2841"/>
                </a:lnTo>
                <a:lnTo>
                  <a:pt x="2100" y="2842"/>
                </a:lnTo>
                <a:lnTo>
                  <a:pt x="2087" y="2842"/>
                </a:lnTo>
                <a:lnTo>
                  <a:pt x="2075" y="2844"/>
                </a:lnTo>
                <a:lnTo>
                  <a:pt x="2062" y="2846"/>
                </a:lnTo>
                <a:lnTo>
                  <a:pt x="2049" y="2850"/>
                </a:lnTo>
                <a:lnTo>
                  <a:pt x="2037" y="2854"/>
                </a:lnTo>
                <a:lnTo>
                  <a:pt x="2024" y="2859"/>
                </a:lnTo>
                <a:lnTo>
                  <a:pt x="2011" y="2864"/>
                </a:lnTo>
                <a:lnTo>
                  <a:pt x="1999" y="2870"/>
                </a:lnTo>
                <a:lnTo>
                  <a:pt x="1987" y="2878"/>
                </a:lnTo>
                <a:lnTo>
                  <a:pt x="1976" y="2884"/>
                </a:lnTo>
                <a:lnTo>
                  <a:pt x="1964" y="2893"/>
                </a:lnTo>
                <a:lnTo>
                  <a:pt x="1953" y="2902"/>
                </a:lnTo>
                <a:lnTo>
                  <a:pt x="1943" y="2911"/>
                </a:lnTo>
                <a:lnTo>
                  <a:pt x="1933" y="2921"/>
                </a:lnTo>
                <a:lnTo>
                  <a:pt x="1922" y="2931"/>
                </a:lnTo>
                <a:lnTo>
                  <a:pt x="1912" y="2944"/>
                </a:lnTo>
                <a:lnTo>
                  <a:pt x="1826" y="2907"/>
                </a:lnTo>
                <a:lnTo>
                  <a:pt x="1858" y="2877"/>
                </a:lnTo>
                <a:lnTo>
                  <a:pt x="1891" y="2842"/>
                </a:lnTo>
                <a:lnTo>
                  <a:pt x="1925" y="2808"/>
                </a:lnTo>
                <a:lnTo>
                  <a:pt x="1962" y="2775"/>
                </a:lnTo>
                <a:lnTo>
                  <a:pt x="1981" y="2759"/>
                </a:lnTo>
                <a:lnTo>
                  <a:pt x="2000" y="2742"/>
                </a:lnTo>
                <a:lnTo>
                  <a:pt x="2020" y="2728"/>
                </a:lnTo>
                <a:lnTo>
                  <a:pt x="2039" y="2715"/>
                </a:lnTo>
                <a:lnTo>
                  <a:pt x="2060" y="2703"/>
                </a:lnTo>
                <a:lnTo>
                  <a:pt x="2079" y="2690"/>
                </a:lnTo>
                <a:lnTo>
                  <a:pt x="2100" y="2680"/>
                </a:lnTo>
                <a:lnTo>
                  <a:pt x="2119" y="2671"/>
                </a:lnTo>
                <a:lnTo>
                  <a:pt x="2140" y="2665"/>
                </a:lnTo>
                <a:lnTo>
                  <a:pt x="2160" y="2660"/>
                </a:lnTo>
                <a:lnTo>
                  <a:pt x="2179" y="2657"/>
                </a:lnTo>
                <a:lnTo>
                  <a:pt x="2200" y="2656"/>
                </a:lnTo>
                <a:lnTo>
                  <a:pt x="2220" y="2658"/>
                </a:lnTo>
                <a:lnTo>
                  <a:pt x="2240" y="2662"/>
                </a:lnTo>
                <a:lnTo>
                  <a:pt x="2259" y="2668"/>
                </a:lnTo>
                <a:lnTo>
                  <a:pt x="2278" y="2677"/>
                </a:lnTo>
                <a:lnTo>
                  <a:pt x="2297" y="2690"/>
                </a:lnTo>
                <a:lnTo>
                  <a:pt x="2316" y="2707"/>
                </a:lnTo>
                <a:lnTo>
                  <a:pt x="2333" y="2726"/>
                </a:lnTo>
                <a:lnTo>
                  <a:pt x="2352" y="2747"/>
                </a:lnTo>
                <a:lnTo>
                  <a:pt x="2368" y="2774"/>
                </a:lnTo>
                <a:lnTo>
                  <a:pt x="2385" y="2803"/>
                </a:lnTo>
                <a:lnTo>
                  <a:pt x="2401" y="2836"/>
                </a:lnTo>
                <a:lnTo>
                  <a:pt x="2416" y="2874"/>
                </a:lnTo>
                <a:lnTo>
                  <a:pt x="2416" y="2849"/>
                </a:lnTo>
                <a:lnTo>
                  <a:pt x="2413" y="2823"/>
                </a:lnTo>
                <a:lnTo>
                  <a:pt x="2406" y="2798"/>
                </a:lnTo>
                <a:lnTo>
                  <a:pt x="2400" y="2773"/>
                </a:lnTo>
                <a:lnTo>
                  <a:pt x="2391" y="2747"/>
                </a:lnTo>
                <a:lnTo>
                  <a:pt x="2380" y="2723"/>
                </a:lnTo>
                <a:lnTo>
                  <a:pt x="2367" y="2700"/>
                </a:lnTo>
                <a:lnTo>
                  <a:pt x="2354" y="2677"/>
                </a:lnTo>
                <a:lnTo>
                  <a:pt x="2340" y="2657"/>
                </a:lnTo>
                <a:lnTo>
                  <a:pt x="2322" y="2639"/>
                </a:lnTo>
                <a:lnTo>
                  <a:pt x="2315" y="2630"/>
                </a:lnTo>
                <a:lnTo>
                  <a:pt x="2305" y="2623"/>
                </a:lnTo>
                <a:lnTo>
                  <a:pt x="2296" y="2614"/>
                </a:lnTo>
                <a:lnTo>
                  <a:pt x="2287" y="2609"/>
                </a:lnTo>
                <a:lnTo>
                  <a:pt x="2278" y="2601"/>
                </a:lnTo>
                <a:lnTo>
                  <a:pt x="2267" y="2597"/>
                </a:lnTo>
                <a:lnTo>
                  <a:pt x="2256" y="2591"/>
                </a:lnTo>
                <a:lnTo>
                  <a:pt x="2246" y="2588"/>
                </a:lnTo>
                <a:lnTo>
                  <a:pt x="2236" y="2585"/>
                </a:lnTo>
                <a:lnTo>
                  <a:pt x="2225" y="2582"/>
                </a:lnTo>
                <a:lnTo>
                  <a:pt x="2213" y="2581"/>
                </a:lnTo>
                <a:lnTo>
                  <a:pt x="2202" y="2580"/>
                </a:lnTo>
                <a:lnTo>
                  <a:pt x="2187" y="2580"/>
                </a:lnTo>
                <a:lnTo>
                  <a:pt x="2171" y="2581"/>
                </a:lnTo>
                <a:lnTo>
                  <a:pt x="2157" y="2582"/>
                </a:lnTo>
                <a:lnTo>
                  <a:pt x="2142" y="2585"/>
                </a:lnTo>
                <a:lnTo>
                  <a:pt x="2128" y="2587"/>
                </a:lnTo>
                <a:lnTo>
                  <a:pt x="2113" y="2590"/>
                </a:lnTo>
                <a:lnTo>
                  <a:pt x="2100" y="2595"/>
                </a:lnTo>
                <a:lnTo>
                  <a:pt x="2085" y="2601"/>
                </a:lnTo>
                <a:lnTo>
                  <a:pt x="2070" y="2606"/>
                </a:lnTo>
                <a:lnTo>
                  <a:pt x="2053" y="2614"/>
                </a:lnTo>
                <a:lnTo>
                  <a:pt x="2037" y="2623"/>
                </a:lnTo>
                <a:lnTo>
                  <a:pt x="2021" y="2632"/>
                </a:lnTo>
                <a:lnTo>
                  <a:pt x="2004" y="2643"/>
                </a:lnTo>
                <a:lnTo>
                  <a:pt x="1986" y="2654"/>
                </a:lnTo>
                <a:lnTo>
                  <a:pt x="1966" y="2667"/>
                </a:lnTo>
                <a:lnTo>
                  <a:pt x="1947" y="2682"/>
                </a:lnTo>
                <a:close/>
                <a:moveTo>
                  <a:pt x="2896" y="2332"/>
                </a:moveTo>
                <a:lnTo>
                  <a:pt x="2863" y="2338"/>
                </a:lnTo>
                <a:lnTo>
                  <a:pt x="2832" y="2346"/>
                </a:lnTo>
                <a:lnTo>
                  <a:pt x="2799" y="2351"/>
                </a:lnTo>
                <a:lnTo>
                  <a:pt x="2768" y="2356"/>
                </a:lnTo>
                <a:lnTo>
                  <a:pt x="2735" y="2359"/>
                </a:lnTo>
                <a:lnTo>
                  <a:pt x="2705" y="2361"/>
                </a:lnTo>
                <a:lnTo>
                  <a:pt x="2673" y="2361"/>
                </a:lnTo>
                <a:lnTo>
                  <a:pt x="2644" y="2359"/>
                </a:lnTo>
                <a:lnTo>
                  <a:pt x="2628" y="2356"/>
                </a:lnTo>
                <a:lnTo>
                  <a:pt x="2613" y="2354"/>
                </a:lnTo>
                <a:lnTo>
                  <a:pt x="2598" y="2351"/>
                </a:lnTo>
                <a:lnTo>
                  <a:pt x="2584" y="2347"/>
                </a:lnTo>
                <a:lnTo>
                  <a:pt x="2569" y="2343"/>
                </a:lnTo>
                <a:lnTo>
                  <a:pt x="2556" y="2337"/>
                </a:lnTo>
                <a:lnTo>
                  <a:pt x="2542" y="2332"/>
                </a:lnTo>
                <a:lnTo>
                  <a:pt x="2528" y="2326"/>
                </a:lnTo>
                <a:lnTo>
                  <a:pt x="2514" y="2318"/>
                </a:lnTo>
                <a:lnTo>
                  <a:pt x="2500" y="2310"/>
                </a:lnTo>
                <a:lnTo>
                  <a:pt x="2487" y="2301"/>
                </a:lnTo>
                <a:lnTo>
                  <a:pt x="2475" y="2291"/>
                </a:lnTo>
                <a:lnTo>
                  <a:pt x="2462" y="2281"/>
                </a:lnTo>
                <a:lnTo>
                  <a:pt x="2449" y="2270"/>
                </a:lnTo>
                <a:lnTo>
                  <a:pt x="2438" y="2257"/>
                </a:lnTo>
                <a:lnTo>
                  <a:pt x="2425" y="2244"/>
                </a:lnTo>
                <a:lnTo>
                  <a:pt x="2377" y="2177"/>
                </a:lnTo>
                <a:lnTo>
                  <a:pt x="2397" y="2180"/>
                </a:lnTo>
                <a:lnTo>
                  <a:pt x="2415" y="2182"/>
                </a:lnTo>
                <a:lnTo>
                  <a:pt x="2432" y="2182"/>
                </a:lnTo>
                <a:lnTo>
                  <a:pt x="2447" y="2181"/>
                </a:lnTo>
                <a:lnTo>
                  <a:pt x="2461" y="2178"/>
                </a:lnTo>
                <a:lnTo>
                  <a:pt x="2472" y="2176"/>
                </a:lnTo>
                <a:lnTo>
                  <a:pt x="2484" y="2171"/>
                </a:lnTo>
                <a:lnTo>
                  <a:pt x="2493" y="2167"/>
                </a:lnTo>
                <a:lnTo>
                  <a:pt x="2501" y="2162"/>
                </a:lnTo>
                <a:lnTo>
                  <a:pt x="2508" y="2155"/>
                </a:lnTo>
                <a:lnTo>
                  <a:pt x="2514" y="2148"/>
                </a:lnTo>
                <a:lnTo>
                  <a:pt x="2518" y="2142"/>
                </a:lnTo>
                <a:lnTo>
                  <a:pt x="2522" y="2133"/>
                </a:lnTo>
                <a:lnTo>
                  <a:pt x="2526" y="2125"/>
                </a:lnTo>
                <a:lnTo>
                  <a:pt x="2527" y="2116"/>
                </a:lnTo>
                <a:lnTo>
                  <a:pt x="2528" y="2107"/>
                </a:lnTo>
                <a:lnTo>
                  <a:pt x="2528" y="2097"/>
                </a:lnTo>
                <a:lnTo>
                  <a:pt x="2528" y="2088"/>
                </a:lnTo>
                <a:lnTo>
                  <a:pt x="2526" y="2079"/>
                </a:lnTo>
                <a:lnTo>
                  <a:pt x="2524" y="2070"/>
                </a:lnTo>
                <a:lnTo>
                  <a:pt x="2520" y="2062"/>
                </a:lnTo>
                <a:lnTo>
                  <a:pt x="2518" y="2054"/>
                </a:lnTo>
                <a:lnTo>
                  <a:pt x="2513" y="2044"/>
                </a:lnTo>
                <a:lnTo>
                  <a:pt x="2506" y="2036"/>
                </a:lnTo>
                <a:lnTo>
                  <a:pt x="2495" y="2020"/>
                </a:lnTo>
                <a:lnTo>
                  <a:pt x="2481" y="2006"/>
                </a:lnTo>
                <a:lnTo>
                  <a:pt x="2465" y="1990"/>
                </a:lnTo>
                <a:lnTo>
                  <a:pt x="2447" y="1976"/>
                </a:lnTo>
                <a:lnTo>
                  <a:pt x="2428" y="1962"/>
                </a:lnTo>
                <a:lnTo>
                  <a:pt x="2406" y="1950"/>
                </a:lnTo>
                <a:lnTo>
                  <a:pt x="2385" y="1937"/>
                </a:lnTo>
                <a:lnTo>
                  <a:pt x="2362" y="1924"/>
                </a:lnTo>
                <a:lnTo>
                  <a:pt x="2316" y="1902"/>
                </a:lnTo>
                <a:lnTo>
                  <a:pt x="2269" y="1879"/>
                </a:lnTo>
                <a:lnTo>
                  <a:pt x="2372" y="2416"/>
                </a:lnTo>
                <a:lnTo>
                  <a:pt x="2395" y="2426"/>
                </a:lnTo>
                <a:lnTo>
                  <a:pt x="2418" y="2439"/>
                </a:lnTo>
                <a:lnTo>
                  <a:pt x="2439" y="2453"/>
                </a:lnTo>
                <a:lnTo>
                  <a:pt x="2460" y="2469"/>
                </a:lnTo>
                <a:lnTo>
                  <a:pt x="2480" y="2487"/>
                </a:lnTo>
                <a:lnTo>
                  <a:pt x="2498" y="2505"/>
                </a:lnTo>
                <a:lnTo>
                  <a:pt x="2517" y="2526"/>
                </a:lnTo>
                <a:lnTo>
                  <a:pt x="2532" y="2550"/>
                </a:lnTo>
                <a:lnTo>
                  <a:pt x="2540" y="2563"/>
                </a:lnTo>
                <a:lnTo>
                  <a:pt x="2547" y="2576"/>
                </a:lnTo>
                <a:lnTo>
                  <a:pt x="2555" y="2590"/>
                </a:lnTo>
                <a:lnTo>
                  <a:pt x="2560" y="2605"/>
                </a:lnTo>
                <a:lnTo>
                  <a:pt x="2567" y="2620"/>
                </a:lnTo>
                <a:lnTo>
                  <a:pt x="2573" y="2637"/>
                </a:lnTo>
                <a:lnTo>
                  <a:pt x="2579" y="2652"/>
                </a:lnTo>
                <a:lnTo>
                  <a:pt x="2583" y="2670"/>
                </a:lnTo>
                <a:lnTo>
                  <a:pt x="2593" y="2708"/>
                </a:lnTo>
                <a:lnTo>
                  <a:pt x="2600" y="2748"/>
                </a:lnTo>
                <a:lnTo>
                  <a:pt x="2607" y="2792"/>
                </a:lnTo>
                <a:lnTo>
                  <a:pt x="2609" y="2841"/>
                </a:lnTo>
                <a:lnTo>
                  <a:pt x="2612" y="2877"/>
                </a:lnTo>
                <a:lnTo>
                  <a:pt x="2614" y="2912"/>
                </a:lnTo>
                <a:lnTo>
                  <a:pt x="2618" y="2949"/>
                </a:lnTo>
                <a:lnTo>
                  <a:pt x="2619" y="2985"/>
                </a:lnTo>
                <a:lnTo>
                  <a:pt x="2625" y="3020"/>
                </a:lnTo>
                <a:lnTo>
                  <a:pt x="2630" y="3057"/>
                </a:lnTo>
                <a:lnTo>
                  <a:pt x="2635" y="3092"/>
                </a:lnTo>
                <a:lnTo>
                  <a:pt x="2642" y="3127"/>
                </a:lnTo>
                <a:lnTo>
                  <a:pt x="2646" y="3147"/>
                </a:lnTo>
                <a:lnTo>
                  <a:pt x="2651" y="3166"/>
                </a:lnTo>
                <a:lnTo>
                  <a:pt x="2658" y="3183"/>
                </a:lnTo>
                <a:lnTo>
                  <a:pt x="2663" y="3198"/>
                </a:lnTo>
                <a:lnTo>
                  <a:pt x="2669" y="3212"/>
                </a:lnTo>
                <a:lnTo>
                  <a:pt x="2675" y="3225"/>
                </a:lnTo>
                <a:lnTo>
                  <a:pt x="2683" y="3236"/>
                </a:lnTo>
                <a:lnTo>
                  <a:pt x="2691" y="3247"/>
                </a:lnTo>
                <a:lnTo>
                  <a:pt x="2698" y="3256"/>
                </a:lnTo>
                <a:lnTo>
                  <a:pt x="2707" y="3263"/>
                </a:lnTo>
                <a:lnTo>
                  <a:pt x="2716" y="3270"/>
                </a:lnTo>
                <a:lnTo>
                  <a:pt x="2725" y="3275"/>
                </a:lnTo>
                <a:lnTo>
                  <a:pt x="2734" y="3279"/>
                </a:lnTo>
                <a:lnTo>
                  <a:pt x="2744" y="3283"/>
                </a:lnTo>
                <a:lnTo>
                  <a:pt x="2754" y="3285"/>
                </a:lnTo>
                <a:lnTo>
                  <a:pt x="2764" y="3287"/>
                </a:lnTo>
                <a:lnTo>
                  <a:pt x="2774" y="3287"/>
                </a:lnTo>
                <a:lnTo>
                  <a:pt x="2785" y="3285"/>
                </a:lnTo>
                <a:lnTo>
                  <a:pt x="2797" y="3284"/>
                </a:lnTo>
                <a:lnTo>
                  <a:pt x="2809" y="3282"/>
                </a:lnTo>
                <a:lnTo>
                  <a:pt x="2820" y="3278"/>
                </a:lnTo>
                <a:lnTo>
                  <a:pt x="2832" y="3274"/>
                </a:lnTo>
                <a:lnTo>
                  <a:pt x="2843" y="3269"/>
                </a:lnTo>
                <a:lnTo>
                  <a:pt x="2856" y="3263"/>
                </a:lnTo>
                <a:lnTo>
                  <a:pt x="2880" y="3249"/>
                </a:lnTo>
                <a:lnTo>
                  <a:pt x="2905" y="3233"/>
                </a:lnTo>
                <a:lnTo>
                  <a:pt x="2931" y="3214"/>
                </a:lnTo>
                <a:lnTo>
                  <a:pt x="2957" y="3195"/>
                </a:lnTo>
                <a:lnTo>
                  <a:pt x="3040" y="3127"/>
                </a:lnTo>
                <a:lnTo>
                  <a:pt x="3124" y="3059"/>
                </a:lnTo>
                <a:lnTo>
                  <a:pt x="3206" y="2993"/>
                </a:lnTo>
                <a:lnTo>
                  <a:pt x="3290" y="2926"/>
                </a:lnTo>
                <a:lnTo>
                  <a:pt x="3372" y="2858"/>
                </a:lnTo>
                <a:lnTo>
                  <a:pt x="3456" y="2792"/>
                </a:lnTo>
                <a:lnTo>
                  <a:pt x="3540" y="2724"/>
                </a:lnTo>
                <a:lnTo>
                  <a:pt x="3623" y="2656"/>
                </a:lnTo>
                <a:lnTo>
                  <a:pt x="3625" y="2625"/>
                </a:lnTo>
                <a:lnTo>
                  <a:pt x="3625" y="2594"/>
                </a:lnTo>
                <a:lnTo>
                  <a:pt x="3625" y="2563"/>
                </a:lnTo>
                <a:lnTo>
                  <a:pt x="3623" y="2535"/>
                </a:lnTo>
                <a:lnTo>
                  <a:pt x="3621" y="2521"/>
                </a:lnTo>
                <a:lnTo>
                  <a:pt x="3619" y="2507"/>
                </a:lnTo>
                <a:lnTo>
                  <a:pt x="3615" y="2493"/>
                </a:lnTo>
                <a:lnTo>
                  <a:pt x="3610" y="2481"/>
                </a:lnTo>
                <a:lnTo>
                  <a:pt x="3606" y="2468"/>
                </a:lnTo>
                <a:lnTo>
                  <a:pt x="3600" y="2455"/>
                </a:lnTo>
                <a:lnTo>
                  <a:pt x="3595" y="2442"/>
                </a:lnTo>
                <a:lnTo>
                  <a:pt x="3587" y="2431"/>
                </a:lnTo>
                <a:lnTo>
                  <a:pt x="3579" y="2420"/>
                </a:lnTo>
                <a:lnTo>
                  <a:pt x="3571" y="2409"/>
                </a:lnTo>
                <a:lnTo>
                  <a:pt x="3560" y="2398"/>
                </a:lnTo>
                <a:lnTo>
                  <a:pt x="3550" y="2388"/>
                </a:lnTo>
                <a:lnTo>
                  <a:pt x="3539" y="2378"/>
                </a:lnTo>
                <a:lnTo>
                  <a:pt x="3526" y="2369"/>
                </a:lnTo>
                <a:lnTo>
                  <a:pt x="3512" y="2360"/>
                </a:lnTo>
                <a:lnTo>
                  <a:pt x="3497" y="2351"/>
                </a:lnTo>
                <a:lnTo>
                  <a:pt x="3482" y="2343"/>
                </a:lnTo>
                <a:lnTo>
                  <a:pt x="3464" y="2336"/>
                </a:lnTo>
                <a:lnTo>
                  <a:pt x="3445" y="2328"/>
                </a:lnTo>
                <a:lnTo>
                  <a:pt x="3426" y="2322"/>
                </a:lnTo>
                <a:lnTo>
                  <a:pt x="3404" y="2315"/>
                </a:lnTo>
                <a:lnTo>
                  <a:pt x="3381" y="2310"/>
                </a:lnTo>
                <a:lnTo>
                  <a:pt x="3357" y="2304"/>
                </a:lnTo>
                <a:lnTo>
                  <a:pt x="3333" y="2299"/>
                </a:lnTo>
                <a:lnTo>
                  <a:pt x="3301" y="2295"/>
                </a:lnTo>
                <a:lnTo>
                  <a:pt x="3271" y="2291"/>
                </a:lnTo>
                <a:lnTo>
                  <a:pt x="3243" y="2288"/>
                </a:lnTo>
                <a:lnTo>
                  <a:pt x="3216" y="2286"/>
                </a:lnTo>
                <a:lnTo>
                  <a:pt x="3191" y="2286"/>
                </a:lnTo>
                <a:lnTo>
                  <a:pt x="3167" y="2288"/>
                </a:lnTo>
                <a:lnTo>
                  <a:pt x="3143" y="2289"/>
                </a:lnTo>
                <a:lnTo>
                  <a:pt x="3120" y="2291"/>
                </a:lnTo>
                <a:lnTo>
                  <a:pt x="3072" y="2298"/>
                </a:lnTo>
                <a:lnTo>
                  <a:pt x="3019" y="2309"/>
                </a:lnTo>
                <a:lnTo>
                  <a:pt x="2962" y="2319"/>
                </a:lnTo>
                <a:lnTo>
                  <a:pt x="2896" y="2332"/>
                </a:lnTo>
                <a:close/>
                <a:moveTo>
                  <a:pt x="2890" y="2234"/>
                </a:moveTo>
                <a:lnTo>
                  <a:pt x="2946" y="2223"/>
                </a:lnTo>
                <a:lnTo>
                  <a:pt x="3000" y="2214"/>
                </a:lnTo>
                <a:lnTo>
                  <a:pt x="3051" y="2208"/>
                </a:lnTo>
                <a:lnTo>
                  <a:pt x="3101" y="2201"/>
                </a:lnTo>
                <a:lnTo>
                  <a:pt x="3148" y="2197"/>
                </a:lnTo>
                <a:lnTo>
                  <a:pt x="3193" y="2196"/>
                </a:lnTo>
                <a:lnTo>
                  <a:pt x="3238" y="2196"/>
                </a:lnTo>
                <a:lnTo>
                  <a:pt x="3280" y="2199"/>
                </a:lnTo>
                <a:lnTo>
                  <a:pt x="3318" y="2202"/>
                </a:lnTo>
                <a:lnTo>
                  <a:pt x="3356" y="2209"/>
                </a:lnTo>
                <a:lnTo>
                  <a:pt x="3393" y="2215"/>
                </a:lnTo>
                <a:lnTo>
                  <a:pt x="3426" y="2223"/>
                </a:lnTo>
                <a:lnTo>
                  <a:pt x="3458" y="2233"/>
                </a:lnTo>
                <a:lnTo>
                  <a:pt x="3488" y="2244"/>
                </a:lnTo>
                <a:lnTo>
                  <a:pt x="3516" y="2257"/>
                </a:lnTo>
                <a:lnTo>
                  <a:pt x="3543" y="2270"/>
                </a:lnTo>
                <a:lnTo>
                  <a:pt x="3567" y="2285"/>
                </a:lnTo>
                <a:lnTo>
                  <a:pt x="3588" y="2300"/>
                </a:lnTo>
                <a:lnTo>
                  <a:pt x="3610" y="2318"/>
                </a:lnTo>
                <a:lnTo>
                  <a:pt x="3628" y="2336"/>
                </a:lnTo>
                <a:lnTo>
                  <a:pt x="3644" y="2354"/>
                </a:lnTo>
                <a:lnTo>
                  <a:pt x="3659" y="2374"/>
                </a:lnTo>
                <a:lnTo>
                  <a:pt x="3672" y="2394"/>
                </a:lnTo>
                <a:lnTo>
                  <a:pt x="3682" y="2414"/>
                </a:lnTo>
                <a:lnTo>
                  <a:pt x="3691" y="2436"/>
                </a:lnTo>
                <a:lnTo>
                  <a:pt x="3699" y="2459"/>
                </a:lnTo>
                <a:lnTo>
                  <a:pt x="3704" y="2482"/>
                </a:lnTo>
                <a:lnTo>
                  <a:pt x="3708" y="2505"/>
                </a:lnTo>
                <a:lnTo>
                  <a:pt x="3710" y="2527"/>
                </a:lnTo>
                <a:lnTo>
                  <a:pt x="3709" y="2552"/>
                </a:lnTo>
                <a:lnTo>
                  <a:pt x="3708" y="2576"/>
                </a:lnTo>
                <a:lnTo>
                  <a:pt x="3703" y="2601"/>
                </a:lnTo>
                <a:lnTo>
                  <a:pt x="3748" y="2571"/>
                </a:lnTo>
                <a:lnTo>
                  <a:pt x="3795" y="2538"/>
                </a:lnTo>
                <a:lnTo>
                  <a:pt x="3844" y="2502"/>
                </a:lnTo>
                <a:lnTo>
                  <a:pt x="3892" y="2468"/>
                </a:lnTo>
                <a:lnTo>
                  <a:pt x="3939" y="2432"/>
                </a:lnTo>
                <a:lnTo>
                  <a:pt x="3986" y="2398"/>
                </a:lnTo>
                <a:lnTo>
                  <a:pt x="4028" y="2368"/>
                </a:lnTo>
                <a:lnTo>
                  <a:pt x="4066" y="2340"/>
                </a:lnTo>
                <a:lnTo>
                  <a:pt x="4076" y="2301"/>
                </a:lnTo>
                <a:lnTo>
                  <a:pt x="4087" y="2265"/>
                </a:lnTo>
                <a:lnTo>
                  <a:pt x="4100" y="2229"/>
                </a:lnTo>
                <a:lnTo>
                  <a:pt x="4114" y="2196"/>
                </a:lnTo>
                <a:lnTo>
                  <a:pt x="4129" y="2162"/>
                </a:lnTo>
                <a:lnTo>
                  <a:pt x="4144" y="2130"/>
                </a:lnTo>
                <a:lnTo>
                  <a:pt x="4162" y="2098"/>
                </a:lnTo>
                <a:lnTo>
                  <a:pt x="4181" y="2068"/>
                </a:lnTo>
                <a:lnTo>
                  <a:pt x="4203" y="2036"/>
                </a:lnTo>
                <a:lnTo>
                  <a:pt x="4224" y="2006"/>
                </a:lnTo>
                <a:lnTo>
                  <a:pt x="4247" y="1976"/>
                </a:lnTo>
                <a:lnTo>
                  <a:pt x="4273" y="1945"/>
                </a:lnTo>
                <a:lnTo>
                  <a:pt x="4298" y="1916"/>
                </a:lnTo>
                <a:lnTo>
                  <a:pt x="4326" y="1885"/>
                </a:lnTo>
                <a:lnTo>
                  <a:pt x="4355" y="1853"/>
                </a:lnTo>
                <a:lnTo>
                  <a:pt x="4386" y="1823"/>
                </a:lnTo>
                <a:lnTo>
                  <a:pt x="4332" y="1811"/>
                </a:lnTo>
                <a:lnTo>
                  <a:pt x="4279" y="1803"/>
                </a:lnTo>
                <a:lnTo>
                  <a:pt x="4226" y="1794"/>
                </a:lnTo>
                <a:lnTo>
                  <a:pt x="4172" y="1786"/>
                </a:lnTo>
                <a:lnTo>
                  <a:pt x="4120" y="1780"/>
                </a:lnTo>
                <a:lnTo>
                  <a:pt x="4068" y="1776"/>
                </a:lnTo>
                <a:lnTo>
                  <a:pt x="4015" y="1771"/>
                </a:lnTo>
                <a:lnTo>
                  <a:pt x="3964" y="1768"/>
                </a:lnTo>
                <a:lnTo>
                  <a:pt x="3911" y="1766"/>
                </a:lnTo>
                <a:lnTo>
                  <a:pt x="3858" y="1764"/>
                </a:lnTo>
                <a:lnTo>
                  <a:pt x="3804" y="1764"/>
                </a:lnTo>
                <a:lnTo>
                  <a:pt x="3750" y="1764"/>
                </a:lnTo>
                <a:lnTo>
                  <a:pt x="3695" y="1764"/>
                </a:lnTo>
                <a:lnTo>
                  <a:pt x="3639" y="1764"/>
                </a:lnTo>
                <a:lnTo>
                  <a:pt x="3585" y="1767"/>
                </a:lnTo>
                <a:lnTo>
                  <a:pt x="3526" y="1768"/>
                </a:lnTo>
                <a:lnTo>
                  <a:pt x="3483" y="1770"/>
                </a:lnTo>
                <a:lnTo>
                  <a:pt x="3440" y="1771"/>
                </a:lnTo>
                <a:lnTo>
                  <a:pt x="3397" y="1771"/>
                </a:lnTo>
                <a:lnTo>
                  <a:pt x="3356" y="1770"/>
                </a:lnTo>
                <a:lnTo>
                  <a:pt x="3317" y="1768"/>
                </a:lnTo>
                <a:lnTo>
                  <a:pt x="3277" y="1766"/>
                </a:lnTo>
                <a:lnTo>
                  <a:pt x="3239" y="1764"/>
                </a:lnTo>
                <a:lnTo>
                  <a:pt x="3202" y="1761"/>
                </a:lnTo>
                <a:lnTo>
                  <a:pt x="3165" y="1757"/>
                </a:lnTo>
                <a:lnTo>
                  <a:pt x="3130" y="1752"/>
                </a:lnTo>
                <a:lnTo>
                  <a:pt x="3096" y="1747"/>
                </a:lnTo>
                <a:lnTo>
                  <a:pt x="3064" y="1739"/>
                </a:lnTo>
                <a:lnTo>
                  <a:pt x="3031" y="1733"/>
                </a:lnTo>
                <a:lnTo>
                  <a:pt x="3000" y="1726"/>
                </a:lnTo>
                <a:lnTo>
                  <a:pt x="2970" y="1716"/>
                </a:lnTo>
                <a:lnTo>
                  <a:pt x="2941" y="1709"/>
                </a:lnTo>
                <a:lnTo>
                  <a:pt x="2912" y="1698"/>
                </a:lnTo>
                <a:lnTo>
                  <a:pt x="2886" y="1688"/>
                </a:lnTo>
                <a:lnTo>
                  <a:pt x="2861" y="1676"/>
                </a:lnTo>
                <a:lnTo>
                  <a:pt x="2835" y="1663"/>
                </a:lnTo>
                <a:lnTo>
                  <a:pt x="2811" y="1650"/>
                </a:lnTo>
                <a:lnTo>
                  <a:pt x="2790" y="1637"/>
                </a:lnTo>
                <a:lnTo>
                  <a:pt x="2768" y="1622"/>
                </a:lnTo>
                <a:lnTo>
                  <a:pt x="2748" y="1606"/>
                </a:lnTo>
                <a:lnTo>
                  <a:pt x="2729" y="1589"/>
                </a:lnTo>
                <a:lnTo>
                  <a:pt x="2710" y="1573"/>
                </a:lnTo>
                <a:lnTo>
                  <a:pt x="2694" y="1555"/>
                </a:lnTo>
                <a:lnTo>
                  <a:pt x="2678" y="1536"/>
                </a:lnTo>
                <a:lnTo>
                  <a:pt x="2664" y="1516"/>
                </a:lnTo>
                <a:lnTo>
                  <a:pt x="2650" y="1497"/>
                </a:lnTo>
                <a:lnTo>
                  <a:pt x="2639" y="1474"/>
                </a:lnTo>
                <a:lnTo>
                  <a:pt x="2627" y="1452"/>
                </a:lnTo>
                <a:lnTo>
                  <a:pt x="2619" y="1433"/>
                </a:lnTo>
                <a:lnTo>
                  <a:pt x="2611" y="1411"/>
                </a:lnTo>
                <a:lnTo>
                  <a:pt x="2604" y="1392"/>
                </a:lnTo>
                <a:lnTo>
                  <a:pt x="2597" y="1372"/>
                </a:lnTo>
                <a:lnTo>
                  <a:pt x="2592" y="1353"/>
                </a:lnTo>
                <a:lnTo>
                  <a:pt x="2586" y="1333"/>
                </a:lnTo>
                <a:lnTo>
                  <a:pt x="2581" y="1312"/>
                </a:lnTo>
                <a:lnTo>
                  <a:pt x="2578" y="1292"/>
                </a:lnTo>
                <a:lnTo>
                  <a:pt x="2571" y="1250"/>
                </a:lnTo>
                <a:lnTo>
                  <a:pt x="2567" y="1207"/>
                </a:lnTo>
                <a:lnTo>
                  <a:pt x="2565" y="1165"/>
                </a:lnTo>
                <a:lnTo>
                  <a:pt x="2565" y="1119"/>
                </a:lnTo>
                <a:lnTo>
                  <a:pt x="2567" y="1074"/>
                </a:lnTo>
                <a:lnTo>
                  <a:pt x="2569" y="1027"/>
                </a:lnTo>
                <a:lnTo>
                  <a:pt x="2575" y="977"/>
                </a:lnTo>
                <a:lnTo>
                  <a:pt x="2581" y="926"/>
                </a:lnTo>
                <a:lnTo>
                  <a:pt x="2589" y="873"/>
                </a:lnTo>
                <a:lnTo>
                  <a:pt x="2597" y="817"/>
                </a:lnTo>
                <a:lnTo>
                  <a:pt x="2607" y="761"/>
                </a:lnTo>
                <a:lnTo>
                  <a:pt x="2619" y="700"/>
                </a:lnTo>
                <a:lnTo>
                  <a:pt x="2623" y="666"/>
                </a:lnTo>
                <a:lnTo>
                  <a:pt x="2627" y="633"/>
                </a:lnTo>
                <a:lnTo>
                  <a:pt x="2628" y="601"/>
                </a:lnTo>
                <a:lnTo>
                  <a:pt x="2626" y="572"/>
                </a:lnTo>
                <a:lnTo>
                  <a:pt x="2622" y="543"/>
                </a:lnTo>
                <a:lnTo>
                  <a:pt x="2617" y="516"/>
                </a:lnTo>
                <a:lnTo>
                  <a:pt x="2608" y="491"/>
                </a:lnTo>
                <a:lnTo>
                  <a:pt x="2598" y="468"/>
                </a:lnTo>
                <a:lnTo>
                  <a:pt x="2586" y="445"/>
                </a:lnTo>
                <a:lnTo>
                  <a:pt x="2573" y="426"/>
                </a:lnTo>
                <a:lnTo>
                  <a:pt x="2557" y="407"/>
                </a:lnTo>
                <a:lnTo>
                  <a:pt x="2541" y="392"/>
                </a:lnTo>
                <a:lnTo>
                  <a:pt x="2522" y="378"/>
                </a:lnTo>
                <a:lnTo>
                  <a:pt x="2501" y="365"/>
                </a:lnTo>
                <a:lnTo>
                  <a:pt x="2480" y="354"/>
                </a:lnTo>
                <a:lnTo>
                  <a:pt x="2456" y="345"/>
                </a:lnTo>
                <a:lnTo>
                  <a:pt x="2432" y="339"/>
                </a:lnTo>
                <a:lnTo>
                  <a:pt x="2406" y="332"/>
                </a:lnTo>
                <a:lnTo>
                  <a:pt x="2378" y="331"/>
                </a:lnTo>
                <a:lnTo>
                  <a:pt x="2352" y="330"/>
                </a:lnTo>
                <a:lnTo>
                  <a:pt x="2322" y="331"/>
                </a:lnTo>
                <a:lnTo>
                  <a:pt x="2292" y="332"/>
                </a:lnTo>
                <a:lnTo>
                  <a:pt x="2261" y="337"/>
                </a:lnTo>
                <a:lnTo>
                  <a:pt x="2228" y="344"/>
                </a:lnTo>
                <a:lnTo>
                  <a:pt x="2197" y="354"/>
                </a:lnTo>
                <a:lnTo>
                  <a:pt x="2164" y="365"/>
                </a:lnTo>
                <a:lnTo>
                  <a:pt x="2129" y="379"/>
                </a:lnTo>
                <a:lnTo>
                  <a:pt x="2095" y="394"/>
                </a:lnTo>
                <a:lnTo>
                  <a:pt x="2060" y="411"/>
                </a:lnTo>
                <a:lnTo>
                  <a:pt x="2024" y="433"/>
                </a:lnTo>
                <a:lnTo>
                  <a:pt x="1988" y="454"/>
                </a:lnTo>
                <a:lnTo>
                  <a:pt x="1952" y="478"/>
                </a:lnTo>
                <a:lnTo>
                  <a:pt x="1999" y="524"/>
                </a:lnTo>
                <a:lnTo>
                  <a:pt x="2024" y="506"/>
                </a:lnTo>
                <a:lnTo>
                  <a:pt x="2049" y="490"/>
                </a:lnTo>
                <a:lnTo>
                  <a:pt x="2075" y="476"/>
                </a:lnTo>
                <a:lnTo>
                  <a:pt x="2100" y="464"/>
                </a:lnTo>
                <a:lnTo>
                  <a:pt x="2126" y="454"/>
                </a:lnTo>
                <a:lnTo>
                  <a:pt x="2151" y="445"/>
                </a:lnTo>
                <a:lnTo>
                  <a:pt x="2176" y="439"/>
                </a:lnTo>
                <a:lnTo>
                  <a:pt x="2199" y="433"/>
                </a:lnTo>
                <a:lnTo>
                  <a:pt x="2223" y="431"/>
                </a:lnTo>
                <a:lnTo>
                  <a:pt x="2245" y="429"/>
                </a:lnTo>
                <a:lnTo>
                  <a:pt x="2267" y="429"/>
                </a:lnTo>
                <a:lnTo>
                  <a:pt x="2289" y="431"/>
                </a:lnTo>
                <a:lnTo>
                  <a:pt x="2310" y="434"/>
                </a:lnTo>
                <a:lnTo>
                  <a:pt x="2329" y="439"/>
                </a:lnTo>
                <a:lnTo>
                  <a:pt x="2348" y="445"/>
                </a:lnTo>
                <a:lnTo>
                  <a:pt x="2366" y="454"/>
                </a:lnTo>
                <a:lnTo>
                  <a:pt x="2382" y="463"/>
                </a:lnTo>
                <a:lnTo>
                  <a:pt x="2399" y="473"/>
                </a:lnTo>
                <a:lnTo>
                  <a:pt x="2414" y="486"/>
                </a:lnTo>
                <a:lnTo>
                  <a:pt x="2428" y="500"/>
                </a:lnTo>
                <a:lnTo>
                  <a:pt x="2440" y="515"/>
                </a:lnTo>
                <a:lnTo>
                  <a:pt x="2451" y="532"/>
                </a:lnTo>
                <a:lnTo>
                  <a:pt x="2461" y="549"/>
                </a:lnTo>
                <a:lnTo>
                  <a:pt x="2468" y="568"/>
                </a:lnTo>
                <a:lnTo>
                  <a:pt x="2476" y="587"/>
                </a:lnTo>
                <a:lnTo>
                  <a:pt x="2481" y="610"/>
                </a:lnTo>
                <a:lnTo>
                  <a:pt x="2486" y="632"/>
                </a:lnTo>
                <a:lnTo>
                  <a:pt x="2489" y="656"/>
                </a:lnTo>
                <a:lnTo>
                  <a:pt x="2489" y="680"/>
                </a:lnTo>
                <a:lnTo>
                  <a:pt x="2489" y="707"/>
                </a:lnTo>
                <a:lnTo>
                  <a:pt x="2485" y="733"/>
                </a:lnTo>
                <a:lnTo>
                  <a:pt x="2480" y="761"/>
                </a:lnTo>
                <a:lnTo>
                  <a:pt x="2479" y="723"/>
                </a:lnTo>
                <a:lnTo>
                  <a:pt x="2472" y="689"/>
                </a:lnTo>
                <a:lnTo>
                  <a:pt x="2465" y="659"/>
                </a:lnTo>
                <a:lnTo>
                  <a:pt x="2453" y="632"/>
                </a:lnTo>
                <a:lnTo>
                  <a:pt x="2440" y="609"/>
                </a:lnTo>
                <a:lnTo>
                  <a:pt x="2424" y="589"/>
                </a:lnTo>
                <a:lnTo>
                  <a:pt x="2406" y="572"/>
                </a:lnTo>
                <a:lnTo>
                  <a:pt x="2387" y="558"/>
                </a:lnTo>
                <a:lnTo>
                  <a:pt x="2366" y="547"/>
                </a:lnTo>
                <a:lnTo>
                  <a:pt x="2344" y="539"/>
                </a:lnTo>
                <a:lnTo>
                  <a:pt x="2320" y="534"/>
                </a:lnTo>
                <a:lnTo>
                  <a:pt x="2296" y="532"/>
                </a:lnTo>
                <a:lnTo>
                  <a:pt x="2269" y="532"/>
                </a:lnTo>
                <a:lnTo>
                  <a:pt x="2242" y="533"/>
                </a:lnTo>
                <a:lnTo>
                  <a:pt x="2214" y="537"/>
                </a:lnTo>
                <a:lnTo>
                  <a:pt x="2188" y="543"/>
                </a:lnTo>
                <a:lnTo>
                  <a:pt x="2159" y="549"/>
                </a:lnTo>
                <a:lnTo>
                  <a:pt x="2131" y="560"/>
                </a:lnTo>
                <a:lnTo>
                  <a:pt x="2101" y="570"/>
                </a:lnTo>
                <a:lnTo>
                  <a:pt x="2074" y="582"/>
                </a:lnTo>
                <a:lnTo>
                  <a:pt x="2046" y="596"/>
                </a:lnTo>
                <a:lnTo>
                  <a:pt x="2018" y="610"/>
                </a:lnTo>
                <a:lnTo>
                  <a:pt x="1991" y="624"/>
                </a:lnTo>
                <a:lnTo>
                  <a:pt x="1966" y="642"/>
                </a:lnTo>
                <a:lnTo>
                  <a:pt x="1940" y="659"/>
                </a:lnTo>
                <a:lnTo>
                  <a:pt x="1916" y="675"/>
                </a:lnTo>
                <a:lnTo>
                  <a:pt x="1894" y="694"/>
                </a:lnTo>
                <a:lnTo>
                  <a:pt x="1873" y="712"/>
                </a:lnTo>
                <a:lnTo>
                  <a:pt x="1854" y="730"/>
                </a:lnTo>
                <a:lnTo>
                  <a:pt x="1836" y="749"/>
                </a:lnTo>
                <a:lnTo>
                  <a:pt x="1821" y="766"/>
                </a:lnTo>
                <a:lnTo>
                  <a:pt x="1808" y="784"/>
                </a:lnTo>
                <a:lnTo>
                  <a:pt x="1825" y="799"/>
                </a:lnTo>
                <a:lnTo>
                  <a:pt x="1842" y="815"/>
                </a:lnTo>
                <a:lnTo>
                  <a:pt x="1859" y="830"/>
                </a:lnTo>
                <a:lnTo>
                  <a:pt x="1875" y="845"/>
                </a:lnTo>
                <a:lnTo>
                  <a:pt x="1892" y="825"/>
                </a:lnTo>
                <a:lnTo>
                  <a:pt x="1910" y="805"/>
                </a:lnTo>
                <a:lnTo>
                  <a:pt x="1925" y="787"/>
                </a:lnTo>
                <a:lnTo>
                  <a:pt x="1944" y="768"/>
                </a:lnTo>
                <a:lnTo>
                  <a:pt x="1960" y="750"/>
                </a:lnTo>
                <a:lnTo>
                  <a:pt x="1980" y="736"/>
                </a:lnTo>
                <a:lnTo>
                  <a:pt x="1999" y="721"/>
                </a:lnTo>
                <a:lnTo>
                  <a:pt x="2016" y="707"/>
                </a:lnTo>
                <a:lnTo>
                  <a:pt x="2037" y="695"/>
                </a:lnTo>
                <a:lnTo>
                  <a:pt x="2057" y="684"/>
                </a:lnTo>
                <a:lnTo>
                  <a:pt x="2076" y="674"/>
                </a:lnTo>
                <a:lnTo>
                  <a:pt x="2098" y="667"/>
                </a:lnTo>
                <a:lnTo>
                  <a:pt x="2118" y="661"/>
                </a:lnTo>
                <a:lnTo>
                  <a:pt x="2140" y="657"/>
                </a:lnTo>
                <a:lnTo>
                  <a:pt x="2162" y="653"/>
                </a:lnTo>
                <a:lnTo>
                  <a:pt x="2185" y="653"/>
                </a:lnTo>
                <a:lnTo>
                  <a:pt x="2204" y="655"/>
                </a:lnTo>
                <a:lnTo>
                  <a:pt x="2225" y="657"/>
                </a:lnTo>
                <a:lnTo>
                  <a:pt x="2242" y="661"/>
                </a:lnTo>
                <a:lnTo>
                  <a:pt x="2260" y="666"/>
                </a:lnTo>
                <a:lnTo>
                  <a:pt x="2275" y="674"/>
                </a:lnTo>
                <a:lnTo>
                  <a:pt x="2291" y="683"/>
                </a:lnTo>
                <a:lnTo>
                  <a:pt x="2303" y="692"/>
                </a:lnTo>
                <a:lnTo>
                  <a:pt x="2316" y="702"/>
                </a:lnTo>
                <a:lnTo>
                  <a:pt x="2327" y="713"/>
                </a:lnTo>
                <a:lnTo>
                  <a:pt x="2339" y="726"/>
                </a:lnTo>
                <a:lnTo>
                  <a:pt x="2348" y="740"/>
                </a:lnTo>
                <a:lnTo>
                  <a:pt x="2355" y="755"/>
                </a:lnTo>
                <a:lnTo>
                  <a:pt x="2364" y="770"/>
                </a:lnTo>
                <a:lnTo>
                  <a:pt x="2371" y="787"/>
                </a:lnTo>
                <a:lnTo>
                  <a:pt x="2377" y="802"/>
                </a:lnTo>
                <a:lnTo>
                  <a:pt x="2381" y="820"/>
                </a:lnTo>
                <a:lnTo>
                  <a:pt x="2385" y="838"/>
                </a:lnTo>
                <a:lnTo>
                  <a:pt x="2388" y="855"/>
                </a:lnTo>
                <a:lnTo>
                  <a:pt x="2391" y="874"/>
                </a:lnTo>
                <a:lnTo>
                  <a:pt x="2391" y="893"/>
                </a:lnTo>
                <a:lnTo>
                  <a:pt x="2391" y="912"/>
                </a:lnTo>
                <a:lnTo>
                  <a:pt x="2391" y="930"/>
                </a:lnTo>
                <a:lnTo>
                  <a:pt x="2391" y="951"/>
                </a:lnTo>
                <a:lnTo>
                  <a:pt x="2390" y="970"/>
                </a:lnTo>
                <a:lnTo>
                  <a:pt x="2387" y="989"/>
                </a:lnTo>
                <a:lnTo>
                  <a:pt x="2383" y="1008"/>
                </a:lnTo>
                <a:lnTo>
                  <a:pt x="2380" y="1027"/>
                </a:lnTo>
                <a:lnTo>
                  <a:pt x="2376" y="1045"/>
                </a:lnTo>
                <a:lnTo>
                  <a:pt x="2371" y="1062"/>
                </a:lnTo>
                <a:lnTo>
                  <a:pt x="2366" y="1079"/>
                </a:lnTo>
                <a:lnTo>
                  <a:pt x="2358" y="1097"/>
                </a:lnTo>
                <a:lnTo>
                  <a:pt x="2352" y="1113"/>
                </a:lnTo>
                <a:lnTo>
                  <a:pt x="2352" y="1062"/>
                </a:lnTo>
                <a:lnTo>
                  <a:pt x="2350" y="1014"/>
                </a:lnTo>
                <a:lnTo>
                  <a:pt x="2349" y="990"/>
                </a:lnTo>
                <a:lnTo>
                  <a:pt x="2346" y="966"/>
                </a:lnTo>
                <a:lnTo>
                  <a:pt x="2344" y="944"/>
                </a:lnTo>
                <a:lnTo>
                  <a:pt x="2341" y="923"/>
                </a:lnTo>
                <a:lnTo>
                  <a:pt x="2336" y="901"/>
                </a:lnTo>
                <a:lnTo>
                  <a:pt x="2330" y="882"/>
                </a:lnTo>
                <a:lnTo>
                  <a:pt x="2325" y="863"/>
                </a:lnTo>
                <a:lnTo>
                  <a:pt x="2317" y="844"/>
                </a:lnTo>
                <a:lnTo>
                  <a:pt x="2310" y="826"/>
                </a:lnTo>
                <a:lnTo>
                  <a:pt x="2301" y="811"/>
                </a:lnTo>
                <a:lnTo>
                  <a:pt x="2291" y="797"/>
                </a:lnTo>
                <a:lnTo>
                  <a:pt x="2278" y="783"/>
                </a:lnTo>
                <a:lnTo>
                  <a:pt x="2264" y="769"/>
                </a:lnTo>
                <a:lnTo>
                  <a:pt x="2249" y="758"/>
                </a:lnTo>
                <a:lnTo>
                  <a:pt x="2232" y="750"/>
                </a:lnTo>
                <a:lnTo>
                  <a:pt x="2216" y="744"/>
                </a:lnTo>
                <a:lnTo>
                  <a:pt x="2200" y="739"/>
                </a:lnTo>
                <a:lnTo>
                  <a:pt x="2183" y="737"/>
                </a:lnTo>
                <a:lnTo>
                  <a:pt x="2166" y="737"/>
                </a:lnTo>
                <a:lnTo>
                  <a:pt x="2150" y="740"/>
                </a:lnTo>
                <a:lnTo>
                  <a:pt x="2132" y="745"/>
                </a:lnTo>
                <a:lnTo>
                  <a:pt x="2114" y="750"/>
                </a:lnTo>
                <a:lnTo>
                  <a:pt x="2098" y="758"/>
                </a:lnTo>
                <a:lnTo>
                  <a:pt x="2081" y="766"/>
                </a:lnTo>
                <a:lnTo>
                  <a:pt x="2063" y="777"/>
                </a:lnTo>
                <a:lnTo>
                  <a:pt x="2047" y="788"/>
                </a:lnTo>
                <a:lnTo>
                  <a:pt x="2029" y="801"/>
                </a:lnTo>
                <a:lnTo>
                  <a:pt x="2013" y="815"/>
                </a:lnTo>
                <a:lnTo>
                  <a:pt x="1997" y="829"/>
                </a:lnTo>
                <a:lnTo>
                  <a:pt x="1981" y="844"/>
                </a:lnTo>
                <a:lnTo>
                  <a:pt x="1966" y="860"/>
                </a:lnTo>
                <a:lnTo>
                  <a:pt x="1950" y="876"/>
                </a:lnTo>
                <a:lnTo>
                  <a:pt x="1922" y="910"/>
                </a:lnTo>
                <a:lnTo>
                  <a:pt x="1897" y="944"/>
                </a:lnTo>
                <a:lnTo>
                  <a:pt x="1872" y="977"/>
                </a:lnTo>
                <a:lnTo>
                  <a:pt x="1853" y="1012"/>
                </a:lnTo>
                <a:lnTo>
                  <a:pt x="1836" y="1041"/>
                </a:lnTo>
                <a:lnTo>
                  <a:pt x="1823" y="1067"/>
                </a:lnTo>
                <a:lnTo>
                  <a:pt x="1854" y="1061"/>
                </a:lnTo>
                <a:lnTo>
                  <a:pt x="1882" y="1056"/>
                </a:lnTo>
                <a:lnTo>
                  <a:pt x="1907" y="1053"/>
                </a:lnTo>
                <a:lnTo>
                  <a:pt x="1931" y="1055"/>
                </a:lnTo>
                <a:lnTo>
                  <a:pt x="1954" y="1058"/>
                </a:lnTo>
                <a:lnTo>
                  <a:pt x="1976" y="1064"/>
                </a:lnTo>
                <a:lnTo>
                  <a:pt x="1996" y="1071"/>
                </a:lnTo>
                <a:lnTo>
                  <a:pt x="2014" y="1080"/>
                </a:lnTo>
                <a:lnTo>
                  <a:pt x="2032" y="1092"/>
                </a:lnTo>
                <a:lnTo>
                  <a:pt x="2048" y="1105"/>
                </a:lnTo>
                <a:lnTo>
                  <a:pt x="2062" y="1121"/>
                </a:lnTo>
                <a:lnTo>
                  <a:pt x="2075" y="1137"/>
                </a:lnTo>
                <a:lnTo>
                  <a:pt x="2087" y="1155"/>
                </a:lnTo>
                <a:lnTo>
                  <a:pt x="2100" y="1174"/>
                </a:lnTo>
                <a:lnTo>
                  <a:pt x="2109" y="1194"/>
                </a:lnTo>
                <a:lnTo>
                  <a:pt x="2119" y="1217"/>
                </a:lnTo>
                <a:lnTo>
                  <a:pt x="2127" y="1239"/>
                </a:lnTo>
                <a:lnTo>
                  <a:pt x="2136" y="1262"/>
                </a:lnTo>
                <a:lnTo>
                  <a:pt x="2141" y="1286"/>
                </a:lnTo>
                <a:lnTo>
                  <a:pt x="2148" y="1310"/>
                </a:lnTo>
                <a:lnTo>
                  <a:pt x="2159" y="1359"/>
                </a:lnTo>
                <a:lnTo>
                  <a:pt x="2166" y="1410"/>
                </a:lnTo>
                <a:lnTo>
                  <a:pt x="2178" y="1510"/>
                </a:lnTo>
                <a:lnTo>
                  <a:pt x="2188" y="1601"/>
                </a:lnTo>
                <a:lnTo>
                  <a:pt x="2189" y="1621"/>
                </a:lnTo>
                <a:lnTo>
                  <a:pt x="2193" y="1640"/>
                </a:lnTo>
                <a:lnTo>
                  <a:pt x="2198" y="1659"/>
                </a:lnTo>
                <a:lnTo>
                  <a:pt x="2203" y="1676"/>
                </a:lnTo>
                <a:lnTo>
                  <a:pt x="2209" y="1691"/>
                </a:lnTo>
                <a:lnTo>
                  <a:pt x="2217" y="1706"/>
                </a:lnTo>
                <a:lnTo>
                  <a:pt x="2226" y="1720"/>
                </a:lnTo>
                <a:lnTo>
                  <a:pt x="2233" y="1733"/>
                </a:lnTo>
                <a:lnTo>
                  <a:pt x="2242" y="1744"/>
                </a:lnTo>
                <a:lnTo>
                  <a:pt x="2253" y="1754"/>
                </a:lnTo>
                <a:lnTo>
                  <a:pt x="2264" y="1764"/>
                </a:lnTo>
                <a:lnTo>
                  <a:pt x="2275" y="1773"/>
                </a:lnTo>
                <a:lnTo>
                  <a:pt x="2287" y="1781"/>
                </a:lnTo>
                <a:lnTo>
                  <a:pt x="2298" y="1789"/>
                </a:lnTo>
                <a:lnTo>
                  <a:pt x="2311" y="1794"/>
                </a:lnTo>
                <a:lnTo>
                  <a:pt x="2324" y="1799"/>
                </a:lnTo>
                <a:lnTo>
                  <a:pt x="2363" y="1813"/>
                </a:lnTo>
                <a:lnTo>
                  <a:pt x="2405" y="1830"/>
                </a:lnTo>
                <a:lnTo>
                  <a:pt x="2428" y="1841"/>
                </a:lnTo>
                <a:lnTo>
                  <a:pt x="2449" y="1852"/>
                </a:lnTo>
                <a:lnTo>
                  <a:pt x="2471" y="1863"/>
                </a:lnTo>
                <a:lnTo>
                  <a:pt x="2493" y="1877"/>
                </a:lnTo>
                <a:lnTo>
                  <a:pt x="2514" y="1891"/>
                </a:lnTo>
                <a:lnTo>
                  <a:pt x="2533" y="1904"/>
                </a:lnTo>
                <a:lnTo>
                  <a:pt x="2552" y="1921"/>
                </a:lnTo>
                <a:lnTo>
                  <a:pt x="2569" y="1938"/>
                </a:lnTo>
                <a:lnTo>
                  <a:pt x="2585" y="1955"/>
                </a:lnTo>
                <a:lnTo>
                  <a:pt x="2599" y="1975"/>
                </a:lnTo>
                <a:lnTo>
                  <a:pt x="2606" y="1984"/>
                </a:lnTo>
                <a:lnTo>
                  <a:pt x="2611" y="1994"/>
                </a:lnTo>
                <a:lnTo>
                  <a:pt x="2616" y="2006"/>
                </a:lnTo>
                <a:lnTo>
                  <a:pt x="2619" y="2017"/>
                </a:lnTo>
                <a:lnTo>
                  <a:pt x="2626" y="2037"/>
                </a:lnTo>
                <a:lnTo>
                  <a:pt x="2631" y="2056"/>
                </a:lnTo>
                <a:lnTo>
                  <a:pt x="2633" y="2075"/>
                </a:lnTo>
                <a:lnTo>
                  <a:pt x="2635" y="2095"/>
                </a:lnTo>
                <a:lnTo>
                  <a:pt x="2635" y="2111"/>
                </a:lnTo>
                <a:lnTo>
                  <a:pt x="2632" y="2128"/>
                </a:lnTo>
                <a:lnTo>
                  <a:pt x="2630" y="2143"/>
                </a:lnTo>
                <a:lnTo>
                  <a:pt x="2623" y="2158"/>
                </a:lnTo>
                <a:lnTo>
                  <a:pt x="2618" y="2171"/>
                </a:lnTo>
                <a:lnTo>
                  <a:pt x="2609" y="2183"/>
                </a:lnTo>
                <a:lnTo>
                  <a:pt x="2602" y="2195"/>
                </a:lnTo>
                <a:lnTo>
                  <a:pt x="2592" y="2204"/>
                </a:lnTo>
                <a:lnTo>
                  <a:pt x="2581" y="2213"/>
                </a:lnTo>
                <a:lnTo>
                  <a:pt x="2569" y="2220"/>
                </a:lnTo>
                <a:lnTo>
                  <a:pt x="2556" y="2227"/>
                </a:lnTo>
                <a:lnTo>
                  <a:pt x="2542" y="2233"/>
                </a:lnTo>
                <a:lnTo>
                  <a:pt x="2562" y="2243"/>
                </a:lnTo>
                <a:lnTo>
                  <a:pt x="2581" y="2252"/>
                </a:lnTo>
                <a:lnTo>
                  <a:pt x="2602" y="2260"/>
                </a:lnTo>
                <a:lnTo>
                  <a:pt x="2619" y="2265"/>
                </a:lnTo>
                <a:lnTo>
                  <a:pt x="2639" y="2268"/>
                </a:lnTo>
                <a:lnTo>
                  <a:pt x="2658" y="2271"/>
                </a:lnTo>
                <a:lnTo>
                  <a:pt x="2675" y="2272"/>
                </a:lnTo>
                <a:lnTo>
                  <a:pt x="2694" y="2272"/>
                </a:lnTo>
                <a:lnTo>
                  <a:pt x="2713" y="2270"/>
                </a:lnTo>
                <a:lnTo>
                  <a:pt x="2734" y="2267"/>
                </a:lnTo>
                <a:lnTo>
                  <a:pt x="2757" y="2263"/>
                </a:lnTo>
                <a:lnTo>
                  <a:pt x="2779" y="2260"/>
                </a:lnTo>
                <a:lnTo>
                  <a:pt x="2832" y="2248"/>
                </a:lnTo>
                <a:lnTo>
                  <a:pt x="2890" y="2234"/>
                </a:lnTo>
                <a:close/>
                <a:moveTo>
                  <a:pt x="1751" y="538"/>
                </a:moveTo>
                <a:lnTo>
                  <a:pt x="1774" y="539"/>
                </a:lnTo>
                <a:lnTo>
                  <a:pt x="1798" y="539"/>
                </a:lnTo>
                <a:lnTo>
                  <a:pt x="1821" y="542"/>
                </a:lnTo>
                <a:lnTo>
                  <a:pt x="1842" y="544"/>
                </a:lnTo>
                <a:lnTo>
                  <a:pt x="1864" y="547"/>
                </a:lnTo>
                <a:lnTo>
                  <a:pt x="1884" y="553"/>
                </a:lnTo>
                <a:lnTo>
                  <a:pt x="1906" y="560"/>
                </a:lnTo>
                <a:lnTo>
                  <a:pt x="1926" y="570"/>
                </a:lnTo>
                <a:lnTo>
                  <a:pt x="1897" y="595"/>
                </a:lnTo>
                <a:lnTo>
                  <a:pt x="1867" y="620"/>
                </a:lnTo>
                <a:lnTo>
                  <a:pt x="1839" y="647"/>
                </a:lnTo>
                <a:lnTo>
                  <a:pt x="1811" y="674"/>
                </a:lnTo>
                <a:lnTo>
                  <a:pt x="1783" y="704"/>
                </a:lnTo>
                <a:lnTo>
                  <a:pt x="1756" y="737"/>
                </a:lnTo>
                <a:lnTo>
                  <a:pt x="1727" y="772"/>
                </a:lnTo>
                <a:lnTo>
                  <a:pt x="1696" y="810"/>
                </a:lnTo>
                <a:lnTo>
                  <a:pt x="1713" y="819"/>
                </a:lnTo>
                <a:lnTo>
                  <a:pt x="1729" y="829"/>
                </a:lnTo>
                <a:lnTo>
                  <a:pt x="1745" y="839"/>
                </a:lnTo>
                <a:lnTo>
                  <a:pt x="1762" y="850"/>
                </a:lnTo>
                <a:lnTo>
                  <a:pt x="1794" y="876"/>
                </a:lnTo>
                <a:lnTo>
                  <a:pt x="1822" y="901"/>
                </a:lnTo>
                <a:lnTo>
                  <a:pt x="1808" y="929"/>
                </a:lnTo>
                <a:lnTo>
                  <a:pt x="1792" y="958"/>
                </a:lnTo>
                <a:lnTo>
                  <a:pt x="1776" y="986"/>
                </a:lnTo>
                <a:lnTo>
                  <a:pt x="1760" y="1018"/>
                </a:lnTo>
                <a:lnTo>
                  <a:pt x="1743" y="1055"/>
                </a:lnTo>
                <a:lnTo>
                  <a:pt x="1724" y="1098"/>
                </a:lnTo>
                <a:lnTo>
                  <a:pt x="1707" y="1151"/>
                </a:lnTo>
                <a:lnTo>
                  <a:pt x="1684" y="1216"/>
                </a:lnTo>
                <a:lnTo>
                  <a:pt x="1704" y="1206"/>
                </a:lnTo>
                <a:lnTo>
                  <a:pt x="1724" y="1193"/>
                </a:lnTo>
                <a:lnTo>
                  <a:pt x="1748" y="1183"/>
                </a:lnTo>
                <a:lnTo>
                  <a:pt x="1774" y="1173"/>
                </a:lnTo>
                <a:lnTo>
                  <a:pt x="1801" y="1164"/>
                </a:lnTo>
                <a:lnTo>
                  <a:pt x="1827" y="1155"/>
                </a:lnTo>
                <a:lnTo>
                  <a:pt x="1855" y="1150"/>
                </a:lnTo>
                <a:lnTo>
                  <a:pt x="1883" y="1145"/>
                </a:lnTo>
                <a:lnTo>
                  <a:pt x="1896" y="1145"/>
                </a:lnTo>
                <a:lnTo>
                  <a:pt x="1908" y="1145"/>
                </a:lnTo>
                <a:lnTo>
                  <a:pt x="1921" y="1145"/>
                </a:lnTo>
                <a:lnTo>
                  <a:pt x="1934" y="1146"/>
                </a:lnTo>
                <a:lnTo>
                  <a:pt x="1945" y="1149"/>
                </a:lnTo>
                <a:lnTo>
                  <a:pt x="1957" y="1152"/>
                </a:lnTo>
                <a:lnTo>
                  <a:pt x="1967" y="1156"/>
                </a:lnTo>
                <a:lnTo>
                  <a:pt x="1976" y="1163"/>
                </a:lnTo>
                <a:lnTo>
                  <a:pt x="1986" y="1168"/>
                </a:lnTo>
                <a:lnTo>
                  <a:pt x="1995" y="1177"/>
                </a:lnTo>
                <a:lnTo>
                  <a:pt x="2001" y="1184"/>
                </a:lnTo>
                <a:lnTo>
                  <a:pt x="2009" y="1194"/>
                </a:lnTo>
                <a:lnTo>
                  <a:pt x="2014" y="1206"/>
                </a:lnTo>
                <a:lnTo>
                  <a:pt x="2018" y="1218"/>
                </a:lnTo>
                <a:lnTo>
                  <a:pt x="2021" y="1234"/>
                </a:lnTo>
                <a:lnTo>
                  <a:pt x="2024" y="1249"/>
                </a:lnTo>
                <a:lnTo>
                  <a:pt x="2010" y="1260"/>
                </a:lnTo>
                <a:lnTo>
                  <a:pt x="1996" y="1272"/>
                </a:lnTo>
                <a:lnTo>
                  <a:pt x="1981" y="1282"/>
                </a:lnTo>
                <a:lnTo>
                  <a:pt x="1964" y="1292"/>
                </a:lnTo>
                <a:lnTo>
                  <a:pt x="1949" y="1301"/>
                </a:lnTo>
                <a:lnTo>
                  <a:pt x="1933" y="1310"/>
                </a:lnTo>
                <a:lnTo>
                  <a:pt x="1916" y="1318"/>
                </a:lnTo>
                <a:lnTo>
                  <a:pt x="1898" y="1324"/>
                </a:lnTo>
                <a:lnTo>
                  <a:pt x="1882" y="1331"/>
                </a:lnTo>
                <a:lnTo>
                  <a:pt x="1864" y="1337"/>
                </a:lnTo>
                <a:lnTo>
                  <a:pt x="1846" y="1342"/>
                </a:lnTo>
                <a:lnTo>
                  <a:pt x="1827" y="1345"/>
                </a:lnTo>
                <a:lnTo>
                  <a:pt x="1808" y="1348"/>
                </a:lnTo>
                <a:lnTo>
                  <a:pt x="1789" y="1349"/>
                </a:lnTo>
                <a:lnTo>
                  <a:pt x="1770" y="1352"/>
                </a:lnTo>
                <a:lnTo>
                  <a:pt x="1751" y="1352"/>
                </a:lnTo>
                <a:lnTo>
                  <a:pt x="1729" y="1352"/>
                </a:lnTo>
                <a:lnTo>
                  <a:pt x="1708" y="1349"/>
                </a:lnTo>
                <a:lnTo>
                  <a:pt x="1687" y="1347"/>
                </a:lnTo>
                <a:lnTo>
                  <a:pt x="1668" y="1344"/>
                </a:lnTo>
                <a:lnTo>
                  <a:pt x="1648" y="1339"/>
                </a:lnTo>
                <a:lnTo>
                  <a:pt x="1629" y="1333"/>
                </a:lnTo>
                <a:lnTo>
                  <a:pt x="1609" y="1328"/>
                </a:lnTo>
                <a:lnTo>
                  <a:pt x="1591" y="1320"/>
                </a:lnTo>
                <a:lnTo>
                  <a:pt x="1572" y="1311"/>
                </a:lnTo>
                <a:lnTo>
                  <a:pt x="1554" y="1302"/>
                </a:lnTo>
                <a:lnTo>
                  <a:pt x="1538" y="1293"/>
                </a:lnTo>
                <a:lnTo>
                  <a:pt x="1520" y="1282"/>
                </a:lnTo>
                <a:lnTo>
                  <a:pt x="1503" y="1271"/>
                </a:lnTo>
                <a:lnTo>
                  <a:pt x="1489" y="1258"/>
                </a:lnTo>
                <a:lnTo>
                  <a:pt x="1474" y="1245"/>
                </a:lnTo>
                <a:lnTo>
                  <a:pt x="1459" y="1232"/>
                </a:lnTo>
                <a:lnTo>
                  <a:pt x="1445" y="1218"/>
                </a:lnTo>
                <a:lnTo>
                  <a:pt x="1432" y="1205"/>
                </a:lnTo>
                <a:lnTo>
                  <a:pt x="1420" y="1188"/>
                </a:lnTo>
                <a:lnTo>
                  <a:pt x="1408" y="1171"/>
                </a:lnTo>
                <a:lnTo>
                  <a:pt x="1398" y="1155"/>
                </a:lnTo>
                <a:lnTo>
                  <a:pt x="1389" y="1138"/>
                </a:lnTo>
                <a:lnTo>
                  <a:pt x="1379" y="1121"/>
                </a:lnTo>
                <a:lnTo>
                  <a:pt x="1370" y="1104"/>
                </a:lnTo>
                <a:lnTo>
                  <a:pt x="1364" y="1085"/>
                </a:lnTo>
                <a:lnTo>
                  <a:pt x="1356" y="1066"/>
                </a:lnTo>
                <a:lnTo>
                  <a:pt x="1351" y="1047"/>
                </a:lnTo>
                <a:lnTo>
                  <a:pt x="1347" y="1028"/>
                </a:lnTo>
                <a:lnTo>
                  <a:pt x="1342" y="1006"/>
                </a:lnTo>
                <a:lnTo>
                  <a:pt x="1340" y="987"/>
                </a:lnTo>
                <a:lnTo>
                  <a:pt x="1338" y="966"/>
                </a:lnTo>
                <a:lnTo>
                  <a:pt x="1338" y="946"/>
                </a:lnTo>
                <a:lnTo>
                  <a:pt x="1338" y="925"/>
                </a:lnTo>
                <a:lnTo>
                  <a:pt x="1340" y="904"/>
                </a:lnTo>
                <a:lnTo>
                  <a:pt x="1342" y="883"/>
                </a:lnTo>
                <a:lnTo>
                  <a:pt x="1347" y="863"/>
                </a:lnTo>
                <a:lnTo>
                  <a:pt x="1351" y="844"/>
                </a:lnTo>
                <a:lnTo>
                  <a:pt x="1356" y="825"/>
                </a:lnTo>
                <a:lnTo>
                  <a:pt x="1364" y="806"/>
                </a:lnTo>
                <a:lnTo>
                  <a:pt x="1370" y="788"/>
                </a:lnTo>
                <a:lnTo>
                  <a:pt x="1379" y="769"/>
                </a:lnTo>
                <a:lnTo>
                  <a:pt x="1389" y="751"/>
                </a:lnTo>
                <a:lnTo>
                  <a:pt x="1398" y="735"/>
                </a:lnTo>
                <a:lnTo>
                  <a:pt x="1408" y="718"/>
                </a:lnTo>
                <a:lnTo>
                  <a:pt x="1420" y="702"/>
                </a:lnTo>
                <a:lnTo>
                  <a:pt x="1432" y="686"/>
                </a:lnTo>
                <a:lnTo>
                  <a:pt x="1445" y="673"/>
                </a:lnTo>
                <a:lnTo>
                  <a:pt x="1459" y="659"/>
                </a:lnTo>
                <a:lnTo>
                  <a:pt x="1474" y="645"/>
                </a:lnTo>
                <a:lnTo>
                  <a:pt x="1489" y="632"/>
                </a:lnTo>
                <a:lnTo>
                  <a:pt x="1503" y="619"/>
                </a:lnTo>
                <a:lnTo>
                  <a:pt x="1520" y="609"/>
                </a:lnTo>
                <a:lnTo>
                  <a:pt x="1538" y="598"/>
                </a:lnTo>
                <a:lnTo>
                  <a:pt x="1554" y="587"/>
                </a:lnTo>
                <a:lnTo>
                  <a:pt x="1572" y="579"/>
                </a:lnTo>
                <a:lnTo>
                  <a:pt x="1591" y="571"/>
                </a:lnTo>
                <a:lnTo>
                  <a:pt x="1609" y="563"/>
                </a:lnTo>
                <a:lnTo>
                  <a:pt x="1629" y="557"/>
                </a:lnTo>
                <a:lnTo>
                  <a:pt x="1648" y="551"/>
                </a:lnTo>
                <a:lnTo>
                  <a:pt x="1668" y="547"/>
                </a:lnTo>
                <a:lnTo>
                  <a:pt x="1687" y="543"/>
                </a:lnTo>
                <a:lnTo>
                  <a:pt x="1708" y="540"/>
                </a:lnTo>
                <a:lnTo>
                  <a:pt x="1729" y="539"/>
                </a:lnTo>
                <a:lnTo>
                  <a:pt x="1751" y="538"/>
                </a:lnTo>
                <a:close/>
                <a:moveTo>
                  <a:pt x="1710" y="2154"/>
                </a:moveTo>
                <a:lnTo>
                  <a:pt x="1724" y="2213"/>
                </a:lnTo>
                <a:lnTo>
                  <a:pt x="1737" y="2272"/>
                </a:lnTo>
                <a:lnTo>
                  <a:pt x="1750" y="2332"/>
                </a:lnTo>
                <a:lnTo>
                  <a:pt x="1762" y="2390"/>
                </a:lnTo>
                <a:lnTo>
                  <a:pt x="1775" y="2450"/>
                </a:lnTo>
                <a:lnTo>
                  <a:pt x="1788" y="2510"/>
                </a:lnTo>
                <a:lnTo>
                  <a:pt x="1801" y="2568"/>
                </a:lnTo>
                <a:lnTo>
                  <a:pt x="1814" y="2628"/>
                </a:lnTo>
                <a:lnTo>
                  <a:pt x="1803" y="2643"/>
                </a:lnTo>
                <a:lnTo>
                  <a:pt x="1789" y="2661"/>
                </a:lnTo>
                <a:lnTo>
                  <a:pt x="1774" y="2679"/>
                </a:lnTo>
                <a:lnTo>
                  <a:pt x="1757" y="2698"/>
                </a:lnTo>
                <a:lnTo>
                  <a:pt x="1792" y="2707"/>
                </a:lnTo>
                <a:lnTo>
                  <a:pt x="1822" y="2717"/>
                </a:lnTo>
                <a:lnTo>
                  <a:pt x="1837" y="2724"/>
                </a:lnTo>
                <a:lnTo>
                  <a:pt x="1853" y="2729"/>
                </a:lnTo>
                <a:lnTo>
                  <a:pt x="1867" y="2738"/>
                </a:lnTo>
                <a:lnTo>
                  <a:pt x="1879" y="2745"/>
                </a:lnTo>
                <a:lnTo>
                  <a:pt x="1859" y="2765"/>
                </a:lnTo>
                <a:lnTo>
                  <a:pt x="1834" y="2789"/>
                </a:lnTo>
                <a:lnTo>
                  <a:pt x="1808" y="2817"/>
                </a:lnTo>
                <a:lnTo>
                  <a:pt x="1780" y="2847"/>
                </a:lnTo>
                <a:lnTo>
                  <a:pt x="1751" y="2880"/>
                </a:lnTo>
                <a:lnTo>
                  <a:pt x="1723" y="2912"/>
                </a:lnTo>
                <a:lnTo>
                  <a:pt x="1696" y="2944"/>
                </a:lnTo>
                <a:lnTo>
                  <a:pt x="1672" y="2974"/>
                </a:lnTo>
                <a:lnTo>
                  <a:pt x="1703" y="2974"/>
                </a:lnTo>
                <a:lnTo>
                  <a:pt x="1732" y="2977"/>
                </a:lnTo>
                <a:lnTo>
                  <a:pt x="1757" y="2981"/>
                </a:lnTo>
                <a:lnTo>
                  <a:pt x="1783" y="2986"/>
                </a:lnTo>
                <a:lnTo>
                  <a:pt x="1807" y="2992"/>
                </a:lnTo>
                <a:lnTo>
                  <a:pt x="1828" y="3000"/>
                </a:lnTo>
                <a:lnTo>
                  <a:pt x="1849" y="3007"/>
                </a:lnTo>
                <a:lnTo>
                  <a:pt x="1870" y="3016"/>
                </a:lnTo>
                <a:lnTo>
                  <a:pt x="1861" y="3035"/>
                </a:lnTo>
                <a:lnTo>
                  <a:pt x="1855" y="3057"/>
                </a:lnTo>
                <a:lnTo>
                  <a:pt x="1847" y="3080"/>
                </a:lnTo>
                <a:lnTo>
                  <a:pt x="1841" y="3105"/>
                </a:lnTo>
                <a:lnTo>
                  <a:pt x="1835" y="3132"/>
                </a:lnTo>
                <a:lnTo>
                  <a:pt x="1830" y="3160"/>
                </a:lnTo>
                <a:lnTo>
                  <a:pt x="1823" y="3186"/>
                </a:lnTo>
                <a:lnTo>
                  <a:pt x="1820" y="3216"/>
                </a:lnTo>
                <a:lnTo>
                  <a:pt x="1814" y="3245"/>
                </a:lnTo>
                <a:lnTo>
                  <a:pt x="1811" y="3273"/>
                </a:lnTo>
                <a:lnTo>
                  <a:pt x="1808" y="3299"/>
                </a:lnTo>
                <a:lnTo>
                  <a:pt x="1806" y="3325"/>
                </a:lnTo>
                <a:lnTo>
                  <a:pt x="1804" y="3350"/>
                </a:lnTo>
                <a:lnTo>
                  <a:pt x="1804" y="3374"/>
                </a:lnTo>
                <a:lnTo>
                  <a:pt x="1804" y="3396"/>
                </a:lnTo>
                <a:lnTo>
                  <a:pt x="1806" y="3414"/>
                </a:lnTo>
                <a:lnTo>
                  <a:pt x="1820" y="3388"/>
                </a:lnTo>
                <a:lnTo>
                  <a:pt x="1834" y="3364"/>
                </a:lnTo>
                <a:lnTo>
                  <a:pt x="1841" y="3353"/>
                </a:lnTo>
                <a:lnTo>
                  <a:pt x="1847" y="3343"/>
                </a:lnTo>
                <a:lnTo>
                  <a:pt x="1858" y="3332"/>
                </a:lnTo>
                <a:lnTo>
                  <a:pt x="1865" y="3324"/>
                </a:lnTo>
                <a:lnTo>
                  <a:pt x="1874" y="3315"/>
                </a:lnTo>
                <a:lnTo>
                  <a:pt x="1884" y="3308"/>
                </a:lnTo>
                <a:lnTo>
                  <a:pt x="1894" y="3301"/>
                </a:lnTo>
                <a:lnTo>
                  <a:pt x="1906" y="3296"/>
                </a:lnTo>
                <a:lnTo>
                  <a:pt x="1917" y="3291"/>
                </a:lnTo>
                <a:lnTo>
                  <a:pt x="1929" y="3287"/>
                </a:lnTo>
                <a:lnTo>
                  <a:pt x="1943" y="3287"/>
                </a:lnTo>
                <a:lnTo>
                  <a:pt x="1955" y="3285"/>
                </a:lnTo>
                <a:lnTo>
                  <a:pt x="2048" y="3739"/>
                </a:lnTo>
                <a:lnTo>
                  <a:pt x="2339" y="3938"/>
                </a:lnTo>
                <a:lnTo>
                  <a:pt x="2366" y="4079"/>
                </a:lnTo>
                <a:lnTo>
                  <a:pt x="2393" y="4219"/>
                </a:lnTo>
                <a:lnTo>
                  <a:pt x="2421" y="4360"/>
                </a:lnTo>
                <a:lnTo>
                  <a:pt x="2449" y="4499"/>
                </a:lnTo>
                <a:lnTo>
                  <a:pt x="2479" y="4640"/>
                </a:lnTo>
                <a:lnTo>
                  <a:pt x="2505" y="4781"/>
                </a:lnTo>
                <a:lnTo>
                  <a:pt x="2533" y="4921"/>
                </a:lnTo>
                <a:lnTo>
                  <a:pt x="2561" y="5062"/>
                </a:lnTo>
                <a:lnTo>
                  <a:pt x="2589" y="5203"/>
                </a:lnTo>
                <a:lnTo>
                  <a:pt x="2618" y="5342"/>
                </a:lnTo>
                <a:lnTo>
                  <a:pt x="2645" y="5482"/>
                </a:lnTo>
                <a:lnTo>
                  <a:pt x="2673" y="5623"/>
                </a:lnTo>
                <a:lnTo>
                  <a:pt x="2701" y="5763"/>
                </a:lnTo>
                <a:lnTo>
                  <a:pt x="2729" y="5903"/>
                </a:lnTo>
                <a:lnTo>
                  <a:pt x="2757" y="6044"/>
                </a:lnTo>
                <a:lnTo>
                  <a:pt x="2785" y="6184"/>
                </a:lnTo>
                <a:lnTo>
                  <a:pt x="2842" y="6242"/>
                </a:lnTo>
                <a:lnTo>
                  <a:pt x="2899" y="6301"/>
                </a:lnTo>
                <a:lnTo>
                  <a:pt x="2956" y="6358"/>
                </a:lnTo>
                <a:lnTo>
                  <a:pt x="3013" y="6416"/>
                </a:lnTo>
                <a:lnTo>
                  <a:pt x="3069" y="6474"/>
                </a:lnTo>
                <a:lnTo>
                  <a:pt x="3127" y="6533"/>
                </a:lnTo>
                <a:lnTo>
                  <a:pt x="3183" y="6590"/>
                </a:lnTo>
                <a:lnTo>
                  <a:pt x="3240" y="6649"/>
                </a:lnTo>
                <a:lnTo>
                  <a:pt x="3226" y="6574"/>
                </a:lnTo>
                <a:lnTo>
                  <a:pt x="3212" y="6500"/>
                </a:lnTo>
                <a:lnTo>
                  <a:pt x="3199" y="6427"/>
                </a:lnTo>
                <a:lnTo>
                  <a:pt x="3185" y="6352"/>
                </a:lnTo>
                <a:lnTo>
                  <a:pt x="3171" y="6278"/>
                </a:lnTo>
                <a:lnTo>
                  <a:pt x="3157" y="6204"/>
                </a:lnTo>
                <a:lnTo>
                  <a:pt x="3141" y="6129"/>
                </a:lnTo>
                <a:lnTo>
                  <a:pt x="3127" y="6056"/>
                </a:lnTo>
                <a:lnTo>
                  <a:pt x="3148" y="6044"/>
                </a:lnTo>
                <a:lnTo>
                  <a:pt x="3167" y="6034"/>
                </a:lnTo>
                <a:lnTo>
                  <a:pt x="3185" y="6027"/>
                </a:lnTo>
                <a:lnTo>
                  <a:pt x="3202" y="6019"/>
                </a:lnTo>
                <a:lnTo>
                  <a:pt x="3218" y="6014"/>
                </a:lnTo>
                <a:lnTo>
                  <a:pt x="3234" y="6011"/>
                </a:lnTo>
                <a:lnTo>
                  <a:pt x="3249" y="6009"/>
                </a:lnTo>
                <a:lnTo>
                  <a:pt x="3263" y="6009"/>
                </a:lnTo>
                <a:lnTo>
                  <a:pt x="3277" y="6009"/>
                </a:lnTo>
                <a:lnTo>
                  <a:pt x="3290" y="6011"/>
                </a:lnTo>
                <a:lnTo>
                  <a:pt x="3303" y="6014"/>
                </a:lnTo>
                <a:lnTo>
                  <a:pt x="3314" y="6018"/>
                </a:lnTo>
                <a:lnTo>
                  <a:pt x="3325" y="6023"/>
                </a:lnTo>
                <a:lnTo>
                  <a:pt x="3337" y="6029"/>
                </a:lnTo>
                <a:lnTo>
                  <a:pt x="3347" y="6037"/>
                </a:lnTo>
                <a:lnTo>
                  <a:pt x="3357" y="6043"/>
                </a:lnTo>
                <a:lnTo>
                  <a:pt x="3369" y="6052"/>
                </a:lnTo>
                <a:lnTo>
                  <a:pt x="3378" y="6062"/>
                </a:lnTo>
                <a:lnTo>
                  <a:pt x="3388" y="6071"/>
                </a:lnTo>
                <a:lnTo>
                  <a:pt x="3397" y="6081"/>
                </a:lnTo>
                <a:lnTo>
                  <a:pt x="3416" y="6104"/>
                </a:lnTo>
                <a:lnTo>
                  <a:pt x="3433" y="6128"/>
                </a:lnTo>
                <a:lnTo>
                  <a:pt x="3452" y="6152"/>
                </a:lnTo>
                <a:lnTo>
                  <a:pt x="3471" y="6178"/>
                </a:lnTo>
                <a:lnTo>
                  <a:pt x="3492" y="6202"/>
                </a:lnTo>
                <a:lnTo>
                  <a:pt x="3512" y="6226"/>
                </a:lnTo>
                <a:lnTo>
                  <a:pt x="3532" y="6245"/>
                </a:lnTo>
                <a:lnTo>
                  <a:pt x="3553" y="6267"/>
                </a:lnTo>
                <a:lnTo>
                  <a:pt x="3574" y="6286"/>
                </a:lnTo>
                <a:lnTo>
                  <a:pt x="3597" y="6305"/>
                </a:lnTo>
                <a:lnTo>
                  <a:pt x="3621" y="6324"/>
                </a:lnTo>
                <a:lnTo>
                  <a:pt x="3645" y="6343"/>
                </a:lnTo>
                <a:lnTo>
                  <a:pt x="3671" y="6359"/>
                </a:lnTo>
                <a:lnTo>
                  <a:pt x="3696" y="6377"/>
                </a:lnTo>
                <a:lnTo>
                  <a:pt x="3723" y="6394"/>
                </a:lnTo>
                <a:lnTo>
                  <a:pt x="3750" y="6408"/>
                </a:lnTo>
                <a:lnTo>
                  <a:pt x="3778" y="6423"/>
                </a:lnTo>
                <a:lnTo>
                  <a:pt x="3807" y="6437"/>
                </a:lnTo>
                <a:lnTo>
                  <a:pt x="3835" y="6449"/>
                </a:lnTo>
                <a:lnTo>
                  <a:pt x="3864" y="6461"/>
                </a:lnTo>
                <a:lnTo>
                  <a:pt x="3893" y="6471"/>
                </a:lnTo>
                <a:lnTo>
                  <a:pt x="3922" y="6481"/>
                </a:lnTo>
                <a:lnTo>
                  <a:pt x="3951" y="6488"/>
                </a:lnTo>
                <a:lnTo>
                  <a:pt x="3981" y="6495"/>
                </a:lnTo>
                <a:lnTo>
                  <a:pt x="4010" y="6499"/>
                </a:lnTo>
                <a:lnTo>
                  <a:pt x="4039" y="6501"/>
                </a:lnTo>
                <a:lnTo>
                  <a:pt x="4067" y="6504"/>
                </a:lnTo>
                <a:lnTo>
                  <a:pt x="4096" y="6503"/>
                </a:lnTo>
                <a:lnTo>
                  <a:pt x="4124" y="6500"/>
                </a:lnTo>
                <a:lnTo>
                  <a:pt x="4152" y="6496"/>
                </a:lnTo>
                <a:lnTo>
                  <a:pt x="4180" y="6490"/>
                </a:lnTo>
                <a:lnTo>
                  <a:pt x="4205" y="6482"/>
                </a:lnTo>
                <a:lnTo>
                  <a:pt x="4232" y="6471"/>
                </a:lnTo>
                <a:lnTo>
                  <a:pt x="4257" y="6458"/>
                </a:lnTo>
                <a:lnTo>
                  <a:pt x="4282" y="6444"/>
                </a:lnTo>
                <a:lnTo>
                  <a:pt x="4306" y="6427"/>
                </a:lnTo>
                <a:lnTo>
                  <a:pt x="4329" y="6408"/>
                </a:lnTo>
                <a:lnTo>
                  <a:pt x="4349" y="6385"/>
                </a:lnTo>
                <a:lnTo>
                  <a:pt x="4368" y="6366"/>
                </a:lnTo>
                <a:lnTo>
                  <a:pt x="4384" y="6347"/>
                </a:lnTo>
                <a:lnTo>
                  <a:pt x="4402" y="6331"/>
                </a:lnTo>
                <a:lnTo>
                  <a:pt x="4421" y="6316"/>
                </a:lnTo>
                <a:lnTo>
                  <a:pt x="4433" y="6308"/>
                </a:lnTo>
                <a:lnTo>
                  <a:pt x="4443" y="6303"/>
                </a:lnTo>
                <a:lnTo>
                  <a:pt x="4454" y="6298"/>
                </a:lnTo>
                <a:lnTo>
                  <a:pt x="4466" y="6293"/>
                </a:lnTo>
                <a:lnTo>
                  <a:pt x="4478" y="6291"/>
                </a:lnTo>
                <a:lnTo>
                  <a:pt x="4491" y="6288"/>
                </a:lnTo>
                <a:lnTo>
                  <a:pt x="4506" y="6286"/>
                </a:lnTo>
                <a:lnTo>
                  <a:pt x="4522" y="6286"/>
                </a:lnTo>
                <a:lnTo>
                  <a:pt x="4530" y="6286"/>
                </a:lnTo>
                <a:lnTo>
                  <a:pt x="4539" y="6286"/>
                </a:lnTo>
                <a:lnTo>
                  <a:pt x="4548" y="6288"/>
                </a:lnTo>
                <a:lnTo>
                  <a:pt x="4556" y="6289"/>
                </a:lnTo>
                <a:lnTo>
                  <a:pt x="4563" y="6292"/>
                </a:lnTo>
                <a:lnTo>
                  <a:pt x="4572" y="6295"/>
                </a:lnTo>
                <a:lnTo>
                  <a:pt x="4579" y="6298"/>
                </a:lnTo>
                <a:lnTo>
                  <a:pt x="4586" y="6303"/>
                </a:lnTo>
                <a:lnTo>
                  <a:pt x="4591" y="6307"/>
                </a:lnTo>
                <a:lnTo>
                  <a:pt x="4598" y="6312"/>
                </a:lnTo>
                <a:lnTo>
                  <a:pt x="4603" y="6319"/>
                </a:lnTo>
                <a:lnTo>
                  <a:pt x="4608" y="6325"/>
                </a:lnTo>
                <a:lnTo>
                  <a:pt x="4612" y="6331"/>
                </a:lnTo>
                <a:lnTo>
                  <a:pt x="4614" y="6338"/>
                </a:lnTo>
                <a:lnTo>
                  <a:pt x="4617" y="6345"/>
                </a:lnTo>
                <a:lnTo>
                  <a:pt x="4619" y="6353"/>
                </a:lnTo>
                <a:lnTo>
                  <a:pt x="4622" y="6362"/>
                </a:lnTo>
                <a:lnTo>
                  <a:pt x="4622" y="6369"/>
                </a:lnTo>
                <a:lnTo>
                  <a:pt x="4622" y="6380"/>
                </a:lnTo>
                <a:lnTo>
                  <a:pt x="4622" y="6388"/>
                </a:lnTo>
                <a:lnTo>
                  <a:pt x="4619" y="6397"/>
                </a:lnTo>
                <a:lnTo>
                  <a:pt x="4618" y="6408"/>
                </a:lnTo>
                <a:lnTo>
                  <a:pt x="4614" y="6418"/>
                </a:lnTo>
                <a:lnTo>
                  <a:pt x="4610" y="6428"/>
                </a:lnTo>
                <a:lnTo>
                  <a:pt x="4605" y="6439"/>
                </a:lnTo>
                <a:lnTo>
                  <a:pt x="4599" y="6449"/>
                </a:lnTo>
                <a:lnTo>
                  <a:pt x="4594" y="6461"/>
                </a:lnTo>
                <a:lnTo>
                  <a:pt x="4586" y="6472"/>
                </a:lnTo>
                <a:lnTo>
                  <a:pt x="4577" y="6484"/>
                </a:lnTo>
                <a:lnTo>
                  <a:pt x="4569" y="6496"/>
                </a:lnTo>
                <a:lnTo>
                  <a:pt x="4557" y="6508"/>
                </a:lnTo>
                <a:lnTo>
                  <a:pt x="4546" y="6519"/>
                </a:lnTo>
                <a:lnTo>
                  <a:pt x="4594" y="6515"/>
                </a:lnTo>
                <a:lnTo>
                  <a:pt x="4638" y="6509"/>
                </a:lnTo>
                <a:lnTo>
                  <a:pt x="4682" y="6501"/>
                </a:lnTo>
                <a:lnTo>
                  <a:pt x="4722" y="6494"/>
                </a:lnTo>
                <a:lnTo>
                  <a:pt x="4759" y="6484"/>
                </a:lnTo>
                <a:lnTo>
                  <a:pt x="4795" y="6471"/>
                </a:lnTo>
                <a:lnTo>
                  <a:pt x="4828" y="6460"/>
                </a:lnTo>
                <a:lnTo>
                  <a:pt x="4858" y="6446"/>
                </a:lnTo>
                <a:lnTo>
                  <a:pt x="4887" y="6432"/>
                </a:lnTo>
                <a:lnTo>
                  <a:pt x="4914" y="6416"/>
                </a:lnTo>
                <a:lnTo>
                  <a:pt x="4938" y="6399"/>
                </a:lnTo>
                <a:lnTo>
                  <a:pt x="4961" y="6382"/>
                </a:lnTo>
                <a:lnTo>
                  <a:pt x="4981" y="6363"/>
                </a:lnTo>
                <a:lnTo>
                  <a:pt x="5000" y="6344"/>
                </a:lnTo>
                <a:lnTo>
                  <a:pt x="5018" y="6324"/>
                </a:lnTo>
                <a:lnTo>
                  <a:pt x="5033" y="6302"/>
                </a:lnTo>
                <a:lnTo>
                  <a:pt x="5049" y="6281"/>
                </a:lnTo>
                <a:lnTo>
                  <a:pt x="5061" y="6259"/>
                </a:lnTo>
                <a:lnTo>
                  <a:pt x="5073" y="6236"/>
                </a:lnTo>
                <a:lnTo>
                  <a:pt x="5083" y="6213"/>
                </a:lnTo>
                <a:lnTo>
                  <a:pt x="5092" y="6189"/>
                </a:lnTo>
                <a:lnTo>
                  <a:pt x="5099" y="6166"/>
                </a:lnTo>
                <a:lnTo>
                  <a:pt x="5107" y="6141"/>
                </a:lnTo>
                <a:lnTo>
                  <a:pt x="5112" y="6116"/>
                </a:lnTo>
                <a:lnTo>
                  <a:pt x="5118" y="6091"/>
                </a:lnTo>
                <a:lnTo>
                  <a:pt x="5122" y="6066"/>
                </a:lnTo>
                <a:lnTo>
                  <a:pt x="5126" y="6041"/>
                </a:lnTo>
                <a:lnTo>
                  <a:pt x="5129" y="6015"/>
                </a:lnTo>
                <a:lnTo>
                  <a:pt x="5132" y="5964"/>
                </a:lnTo>
                <a:lnTo>
                  <a:pt x="5135" y="5915"/>
                </a:lnTo>
                <a:lnTo>
                  <a:pt x="5169" y="5081"/>
                </a:lnTo>
                <a:lnTo>
                  <a:pt x="5224" y="5039"/>
                </a:lnTo>
                <a:lnTo>
                  <a:pt x="5280" y="4997"/>
                </a:lnTo>
                <a:lnTo>
                  <a:pt x="5306" y="4974"/>
                </a:lnTo>
                <a:lnTo>
                  <a:pt x="5333" y="4950"/>
                </a:lnTo>
                <a:lnTo>
                  <a:pt x="5358" y="4927"/>
                </a:lnTo>
                <a:lnTo>
                  <a:pt x="5382" y="4902"/>
                </a:lnTo>
                <a:lnTo>
                  <a:pt x="5407" y="4875"/>
                </a:lnTo>
                <a:lnTo>
                  <a:pt x="5429" y="4847"/>
                </a:lnTo>
                <a:lnTo>
                  <a:pt x="5450" y="4818"/>
                </a:lnTo>
                <a:lnTo>
                  <a:pt x="5471" y="4786"/>
                </a:lnTo>
                <a:lnTo>
                  <a:pt x="5489" y="4754"/>
                </a:lnTo>
                <a:lnTo>
                  <a:pt x="5508" y="4719"/>
                </a:lnTo>
                <a:lnTo>
                  <a:pt x="5516" y="4701"/>
                </a:lnTo>
                <a:lnTo>
                  <a:pt x="5525" y="4682"/>
                </a:lnTo>
                <a:lnTo>
                  <a:pt x="5531" y="4662"/>
                </a:lnTo>
                <a:lnTo>
                  <a:pt x="5537" y="4643"/>
                </a:lnTo>
                <a:lnTo>
                  <a:pt x="5507" y="4649"/>
                </a:lnTo>
                <a:lnTo>
                  <a:pt x="5475" y="4655"/>
                </a:lnTo>
                <a:lnTo>
                  <a:pt x="5445" y="4659"/>
                </a:lnTo>
                <a:lnTo>
                  <a:pt x="5414" y="4663"/>
                </a:lnTo>
                <a:lnTo>
                  <a:pt x="5385" y="4666"/>
                </a:lnTo>
                <a:lnTo>
                  <a:pt x="5353" y="4668"/>
                </a:lnTo>
                <a:lnTo>
                  <a:pt x="5323" y="4669"/>
                </a:lnTo>
                <a:lnTo>
                  <a:pt x="5295" y="4669"/>
                </a:lnTo>
                <a:lnTo>
                  <a:pt x="5264" y="4669"/>
                </a:lnTo>
                <a:lnTo>
                  <a:pt x="5234" y="4668"/>
                </a:lnTo>
                <a:lnTo>
                  <a:pt x="5206" y="4667"/>
                </a:lnTo>
                <a:lnTo>
                  <a:pt x="5177" y="4663"/>
                </a:lnTo>
                <a:lnTo>
                  <a:pt x="5148" y="4660"/>
                </a:lnTo>
                <a:lnTo>
                  <a:pt x="5120" y="4657"/>
                </a:lnTo>
                <a:lnTo>
                  <a:pt x="5090" y="4652"/>
                </a:lnTo>
                <a:lnTo>
                  <a:pt x="5061" y="4647"/>
                </a:lnTo>
                <a:lnTo>
                  <a:pt x="5045" y="4640"/>
                </a:lnTo>
                <a:lnTo>
                  <a:pt x="5031" y="4631"/>
                </a:lnTo>
                <a:lnTo>
                  <a:pt x="5018" y="4622"/>
                </a:lnTo>
                <a:lnTo>
                  <a:pt x="5005" y="4614"/>
                </a:lnTo>
                <a:lnTo>
                  <a:pt x="4995" y="4603"/>
                </a:lnTo>
                <a:lnTo>
                  <a:pt x="4986" y="4593"/>
                </a:lnTo>
                <a:lnTo>
                  <a:pt x="4979" y="4581"/>
                </a:lnTo>
                <a:lnTo>
                  <a:pt x="4972" y="4569"/>
                </a:lnTo>
                <a:lnTo>
                  <a:pt x="4967" y="4556"/>
                </a:lnTo>
                <a:lnTo>
                  <a:pt x="4966" y="4545"/>
                </a:lnTo>
                <a:lnTo>
                  <a:pt x="4966" y="4532"/>
                </a:lnTo>
                <a:lnTo>
                  <a:pt x="4967" y="4520"/>
                </a:lnTo>
                <a:lnTo>
                  <a:pt x="4970" y="4507"/>
                </a:lnTo>
                <a:lnTo>
                  <a:pt x="4975" y="4494"/>
                </a:lnTo>
                <a:lnTo>
                  <a:pt x="4982" y="4483"/>
                </a:lnTo>
                <a:lnTo>
                  <a:pt x="4993" y="4470"/>
                </a:lnTo>
                <a:lnTo>
                  <a:pt x="5005" y="4457"/>
                </a:lnTo>
                <a:lnTo>
                  <a:pt x="5018" y="4446"/>
                </a:lnTo>
                <a:lnTo>
                  <a:pt x="5032" y="4436"/>
                </a:lnTo>
                <a:lnTo>
                  <a:pt x="5046" y="4427"/>
                </a:lnTo>
                <a:lnTo>
                  <a:pt x="5060" y="4418"/>
                </a:lnTo>
                <a:lnTo>
                  <a:pt x="5075" y="4412"/>
                </a:lnTo>
                <a:lnTo>
                  <a:pt x="5090" y="4405"/>
                </a:lnTo>
                <a:lnTo>
                  <a:pt x="5106" y="4400"/>
                </a:lnTo>
                <a:lnTo>
                  <a:pt x="5120" y="4395"/>
                </a:lnTo>
                <a:lnTo>
                  <a:pt x="5136" y="4393"/>
                </a:lnTo>
                <a:lnTo>
                  <a:pt x="5151" y="4390"/>
                </a:lnTo>
                <a:lnTo>
                  <a:pt x="5168" y="4389"/>
                </a:lnTo>
                <a:lnTo>
                  <a:pt x="5183" y="4388"/>
                </a:lnTo>
                <a:lnTo>
                  <a:pt x="5201" y="4386"/>
                </a:lnTo>
                <a:lnTo>
                  <a:pt x="5217" y="4388"/>
                </a:lnTo>
                <a:lnTo>
                  <a:pt x="5234" y="4388"/>
                </a:lnTo>
                <a:lnTo>
                  <a:pt x="5269" y="4390"/>
                </a:lnTo>
                <a:lnTo>
                  <a:pt x="5304" y="4396"/>
                </a:lnTo>
                <a:lnTo>
                  <a:pt x="5339" y="4403"/>
                </a:lnTo>
                <a:lnTo>
                  <a:pt x="5375" y="4410"/>
                </a:lnTo>
                <a:lnTo>
                  <a:pt x="5450" y="4428"/>
                </a:lnTo>
                <a:lnTo>
                  <a:pt x="5523" y="4445"/>
                </a:lnTo>
                <a:lnTo>
                  <a:pt x="5611" y="4464"/>
                </a:lnTo>
                <a:lnTo>
                  <a:pt x="5701" y="4483"/>
                </a:lnTo>
                <a:lnTo>
                  <a:pt x="5793" y="4501"/>
                </a:lnTo>
                <a:lnTo>
                  <a:pt x="5887" y="4517"/>
                </a:lnTo>
                <a:lnTo>
                  <a:pt x="5934" y="4523"/>
                </a:lnTo>
                <a:lnTo>
                  <a:pt x="5982" y="4530"/>
                </a:lnTo>
                <a:lnTo>
                  <a:pt x="6028" y="4536"/>
                </a:lnTo>
                <a:lnTo>
                  <a:pt x="6073" y="4542"/>
                </a:lnTo>
                <a:lnTo>
                  <a:pt x="6120" y="4546"/>
                </a:lnTo>
                <a:lnTo>
                  <a:pt x="6166" y="4551"/>
                </a:lnTo>
                <a:lnTo>
                  <a:pt x="6210" y="4555"/>
                </a:lnTo>
                <a:lnTo>
                  <a:pt x="6256" y="4556"/>
                </a:lnTo>
                <a:lnTo>
                  <a:pt x="6521" y="5016"/>
                </a:lnTo>
                <a:lnTo>
                  <a:pt x="6537" y="5045"/>
                </a:lnTo>
                <a:lnTo>
                  <a:pt x="6552" y="5073"/>
                </a:lnTo>
                <a:lnTo>
                  <a:pt x="6566" y="5097"/>
                </a:lnTo>
                <a:lnTo>
                  <a:pt x="6582" y="5120"/>
                </a:lnTo>
                <a:lnTo>
                  <a:pt x="6598" y="5142"/>
                </a:lnTo>
                <a:lnTo>
                  <a:pt x="6615" y="5162"/>
                </a:lnTo>
                <a:lnTo>
                  <a:pt x="6631" y="5179"/>
                </a:lnTo>
                <a:lnTo>
                  <a:pt x="6648" y="5195"/>
                </a:lnTo>
                <a:lnTo>
                  <a:pt x="6667" y="5209"/>
                </a:lnTo>
                <a:lnTo>
                  <a:pt x="6684" y="5223"/>
                </a:lnTo>
                <a:lnTo>
                  <a:pt x="6703" y="5234"/>
                </a:lnTo>
                <a:lnTo>
                  <a:pt x="6722" y="5243"/>
                </a:lnTo>
                <a:lnTo>
                  <a:pt x="6742" y="5253"/>
                </a:lnTo>
                <a:lnTo>
                  <a:pt x="6761" y="5260"/>
                </a:lnTo>
                <a:lnTo>
                  <a:pt x="6782" y="5266"/>
                </a:lnTo>
                <a:lnTo>
                  <a:pt x="6802" y="5270"/>
                </a:lnTo>
                <a:lnTo>
                  <a:pt x="6822" y="5275"/>
                </a:lnTo>
                <a:lnTo>
                  <a:pt x="6845" y="5278"/>
                </a:lnTo>
                <a:lnTo>
                  <a:pt x="6866" y="5279"/>
                </a:lnTo>
                <a:lnTo>
                  <a:pt x="6888" y="5279"/>
                </a:lnTo>
                <a:lnTo>
                  <a:pt x="6910" y="5279"/>
                </a:lnTo>
                <a:lnTo>
                  <a:pt x="6934" y="5279"/>
                </a:lnTo>
                <a:lnTo>
                  <a:pt x="6957" y="5278"/>
                </a:lnTo>
                <a:lnTo>
                  <a:pt x="6981" y="5275"/>
                </a:lnTo>
                <a:lnTo>
                  <a:pt x="7029" y="5267"/>
                </a:lnTo>
                <a:lnTo>
                  <a:pt x="7079" y="5258"/>
                </a:lnTo>
                <a:lnTo>
                  <a:pt x="7131" y="5250"/>
                </a:lnTo>
                <a:lnTo>
                  <a:pt x="7184" y="5238"/>
                </a:lnTo>
                <a:lnTo>
                  <a:pt x="7210" y="5233"/>
                </a:lnTo>
                <a:lnTo>
                  <a:pt x="7234" y="5228"/>
                </a:lnTo>
                <a:lnTo>
                  <a:pt x="7257" y="5225"/>
                </a:lnTo>
                <a:lnTo>
                  <a:pt x="7278" y="5223"/>
                </a:lnTo>
                <a:lnTo>
                  <a:pt x="7301" y="5222"/>
                </a:lnTo>
                <a:lnTo>
                  <a:pt x="7321" y="5222"/>
                </a:lnTo>
                <a:lnTo>
                  <a:pt x="7340" y="5223"/>
                </a:lnTo>
                <a:lnTo>
                  <a:pt x="7359" y="5224"/>
                </a:lnTo>
                <a:lnTo>
                  <a:pt x="7377" y="5227"/>
                </a:lnTo>
                <a:lnTo>
                  <a:pt x="7395" y="5229"/>
                </a:lnTo>
                <a:lnTo>
                  <a:pt x="7412" y="5234"/>
                </a:lnTo>
                <a:lnTo>
                  <a:pt x="7427" y="5239"/>
                </a:lnTo>
                <a:lnTo>
                  <a:pt x="7441" y="5245"/>
                </a:lnTo>
                <a:lnTo>
                  <a:pt x="7455" y="5252"/>
                </a:lnTo>
                <a:lnTo>
                  <a:pt x="7467" y="5260"/>
                </a:lnTo>
                <a:lnTo>
                  <a:pt x="7480" y="5267"/>
                </a:lnTo>
                <a:lnTo>
                  <a:pt x="7492" y="5279"/>
                </a:lnTo>
                <a:lnTo>
                  <a:pt x="7503" y="5289"/>
                </a:lnTo>
                <a:lnTo>
                  <a:pt x="7513" y="5299"/>
                </a:lnTo>
                <a:lnTo>
                  <a:pt x="7522" y="5312"/>
                </a:lnTo>
                <a:lnTo>
                  <a:pt x="7530" y="5325"/>
                </a:lnTo>
                <a:lnTo>
                  <a:pt x="7537" y="5338"/>
                </a:lnTo>
                <a:lnTo>
                  <a:pt x="7544" y="5352"/>
                </a:lnTo>
                <a:lnTo>
                  <a:pt x="7550" y="5368"/>
                </a:lnTo>
                <a:lnTo>
                  <a:pt x="7555" y="5383"/>
                </a:lnTo>
                <a:lnTo>
                  <a:pt x="7559" y="5401"/>
                </a:lnTo>
                <a:lnTo>
                  <a:pt x="7563" y="5418"/>
                </a:lnTo>
                <a:lnTo>
                  <a:pt x="7566" y="5438"/>
                </a:lnTo>
                <a:lnTo>
                  <a:pt x="7568" y="5457"/>
                </a:lnTo>
                <a:lnTo>
                  <a:pt x="7569" y="5477"/>
                </a:lnTo>
                <a:lnTo>
                  <a:pt x="7569" y="5497"/>
                </a:lnTo>
                <a:lnTo>
                  <a:pt x="7569" y="5519"/>
                </a:lnTo>
                <a:lnTo>
                  <a:pt x="7568" y="5539"/>
                </a:lnTo>
                <a:lnTo>
                  <a:pt x="7568" y="5559"/>
                </a:lnTo>
                <a:lnTo>
                  <a:pt x="7565" y="5578"/>
                </a:lnTo>
                <a:lnTo>
                  <a:pt x="7561" y="5597"/>
                </a:lnTo>
                <a:lnTo>
                  <a:pt x="7556" y="5615"/>
                </a:lnTo>
                <a:lnTo>
                  <a:pt x="7551" y="5633"/>
                </a:lnTo>
                <a:lnTo>
                  <a:pt x="7545" y="5650"/>
                </a:lnTo>
                <a:lnTo>
                  <a:pt x="7539" y="5666"/>
                </a:lnTo>
                <a:lnTo>
                  <a:pt x="7530" y="5681"/>
                </a:lnTo>
                <a:lnTo>
                  <a:pt x="7521" y="5697"/>
                </a:lnTo>
                <a:lnTo>
                  <a:pt x="7512" y="5709"/>
                </a:lnTo>
                <a:lnTo>
                  <a:pt x="7502" y="5722"/>
                </a:lnTo>
                <a:lnTo>
                  <a:pt x="7492" y="5735"/>
                </a:lnTo>
                <a:lnTo>
                  <a:pt x="7479" y="5747"/>
                </a:lnTo>
                <a:lnTo>
                  <a:pt x="7466" y="5759"/>
                </a:lnTo>
                <a:lnTo>
                  <a:pt x="7453" y="5768"/>
                </a:lnTo>
                <a:lnTo>
                  <a:pt x="7438" y="5777"/>
                </a:lnTo>
                <a:lnTo>
                  <a:pt x="7423" y="5785"/>
                </a:lnTo>
                <a:lnTo>
                  <a:pt x="7406" y="5793"/>
                </a:lnTo>
                <a:lnTo>
                  <a:pt x="7390" y="5799"/>
                </a:lnTo>
                <a:lnTo>
                  <a:pt x="7373" y="5806"/>
                </a:lnTo>
                <a:lnTo>
                  <a:pt x="7354" y="5811"/>
                </a:lnTo>
                <a:lnTo>
                  <a:pt x="7335" y="5815"/>
                </a:lnTo>
                <a:lnTo>
                  <a:pt x="7315" y="5818"/>
                </a:lnTo>
                <a:lnTo>
                  <a:pt x="7296" y="5821"/>
                </a:lnTo>
                <a:lnTo>
                  <a:pt x="7274" y="5822"/>
                </a:lnTo>
                <a:lnTo>
                  <a:pt x="7252" y="5822"/>
                </a:lnTo>
                <a:lnTo>
                  <a:pt x="7230" y="5821"/>
                </a:lnTo>
                <a:lnTo>
                  <a:pt x="7206" y="5820"/>
                </a:lnTo>
                <a:lnTo>
                  <a:pt x="7182" y="5817"/>
                </a:lnTo>
                <a:lnTo>
                  <a:pt x="7158" y="5812"/>
                </a:lnTo>
                <a:lnTo>
                  <a:pt x="7132" y="5808"/>
                </a:lnTo>
                <a:lnTo>
                  <a:pt x="7099" y="5801"/>
                </a:lnTo>
                <a:lnTo>
                  <a:pt x="7069" y="5793"/>
                </a:lnTo>
                <a:lnTo>
                  <a:pt x="7038" y="5783"/>
                </a:lnTo>
                <a:lnTo>
                  <a:pt x="7008" y="5771"/>
                </a:lnTo>
                <a:lnTo>
                  <a:pt x="6977" y="5759"/>
                </a:lnTo>
                <a:lnTo>
                  <a:pt x="6947" y="5745"/>
                </a:lnTo>
                <a:lnTo>
                  <a:pt x="6918" y="5730"/>
                </a:lnTo>
                <a:lnTo>
                  <a:pt x="6887" y="5712"/>
                </a:lnTo>
                <a:lnTo>
                  <a:pt x="6858" y="5694"/>
                </a:lnTo>
                <a:lnTo>
                  <a:pt x="6827" y="5674"/>
                </a:lnTo>
                <a:lnTo>
                  <a:pt x="6797" y="5653"/>
                </a:lnTo>
                <a:lnTo>
                  <a:pt x="6768" y="5630"/>
                </a:lnTo>
                <a:lnTo>
                  <a:pt x="6737" y="5608"/>
                </a:lnTo>
                <a:lnTo>
                  <a:pt x="6707" y="5582"/>
                </a:lnTo>
                <a:lnTo>
                  <a:pt x="6678" y="5556"/>
                </a:lnTo>
                <a:lnTo>
                  <a:pt x="6646" y="5528"/>
                </a:lnTo>
                <a:lnTo>
                  <a:pt x="6610" y="5496"/>
                </a:lnTo>
                <a:lnTo>
                  <a:pt x="6576" y="5469"/>
                </a:lnTo>
                <a:lnTo>
                  <a:pt x="6540" y="5449"/>
                </a:lnTo>
                <a:lnTo>
                  <a:pt x="6506" y="5431"/>
                </a:lnTo>
                <a:lnTo>
                  <a:pt x="6473" y="5418"/>
                </a:lnTo>
                <a:lnTo>
                  <a:pt x="6439" y="5410"/>
                </a:lnTo>
                <a:lnTo>
                  <a:pt x="6407" y="5406"/>
                </a:lnTo>
                <a:lnTo>
                  <a:pt x="6375" y="5405"/>
                </a:lnTo>
                <a:lnTo>
                  <a:pt x="6344" y="5406"/>
                </a:lnTo>
                <a:lnTo>
                  <a:pt x="6313" y="5412"/>
                </a:lnTo>
                <a:lnTo>
                  <a:pt x="6284" y="5421"/>
                </a:lnTo>
                <a:lnTo>
                  <a:pt x="6255" y="5432"/>
                </a:lnTo>
                <a:lnTo>
                  <a:pt x="6226" y="5448"/>
                </a:lnTo>
                <a:lnTo>
                  <a:pt x="6199" y="5465"/>
                </a:lnTo>
                <a:lnTo>
                  <a:pt x="6172" y="5484"/>
                </a:lnTo>
                <a:lnTo>
                  <a:pt x="6147" y="5507"/>
                </a:lnTo>
                <a:lnTo>
                  <a:pt x="6123" y="5531"/>
                </a:lnTo>
                <a:lnTo>
                  <a:pt x="6100" y="5558"/>
                </a:lnTo>
                <a:lnTo>
                  <a:pt x="6078" y="5585"/>
                </a:lnTo>
                <a:lnTo>
                  <a:pt x="6057" y="5614"/>
                </a:lnTo>
                <a:lnTo>
                  <a:pt x="6036" y="5646"/>
                </a:lnTo>
                <a:lnTo>
                  <a:pt x="6019" y="5676"/>
                </a:lnTo>
                <a:lnTo>
                  <a:pt x="6001" y="5709"/>
                </a:lnTo>
                <a:lnTo>
                  <a:pt x="5983" y="5743"/>
                </a:lnTo>
                <a:lnTo>
                  <a:pt x="5969" y="5778"/>
                </a:lnTo>
                <a:lnTo>
                  <a:pt x="5956" y="5812"/>
                </a:lnTo>
                <a:lnTo>
                  <a:pt x="5944" y="5848"/>
                </a:lnTo>
                <a:lnTo>
                  <a:pt x="5932" y="5883"/>
                </a:lnTo>
                <a:lnTo>
                  <a:pt x="5922" y="5917"/>
                </a:lnTo>
                <a:lnTo>
                  <a:pt x="5916" y="5953"/>
                </a:lnTo>
                <a:lnTo>
                  <a:pt x="5908" y="5989"/>
                </a:lnTo>
                <a:lnTo>
                  <a:pt x="5904" y="6022"/>
                </a:lnTo>
                <a:lnTo>
                  <a:pt x="6080" y="6039"/>
                </a:lnTo>
                <a:lnTo>
                  <a:pt x="6073" y="6069"/>
                </a:lnTo>
                <a:lnTo>
                  <a:pt x="6069" y="6103"/>
                </a:lnTo>
                <a:lnTo>
                  <a:pt x="6064" y="6141"/>
                </a:lnTo>
                <a:lnTo>
                  <a:pt x="6061" y="6183"/>
                </a:lnTo>
                <a:lnTo>
                  <a:pt x="6058" y="6226"/>
                </a:lnTo>
                <a:lnTo>
                  <a:pt x="6054" y="6269"/>
                </a:lnTo>
                <a:lnTo>
                  <a:pt x="6052" y="6315"/>
                </a:lnTo>
                <a:lnTo>
                  <a:pt x="6049" y="6359"/>
                </a:lnTo>
                <a:lnTo>
                  <a:pt x="6096" y="6349"/>
                </a:lnTo>
                <a:lnTo>
                  <a:pt x="6134" y="6342"/>
                </a:lnTo>
                <a:lnTo>
                  <a:pt x="6171" y="6335"/>
                </a:lnTo>
                <a:lnTo>
                  <a:pt x="6203" y="6330"/>
                </a:lnTo>
                <a:lnTo>
                  <a:pt x="6233" y="6326"/>
                </a:lnTo>
                <a:lnTo>
                  <a:pt x="6261" y="6322"/>
                </a:lnTo>
                <a:lnTo>
                  <a:pt x="6288" y="6319"/>
                </a:lnTo>
                <a:lnTo>
                  <a:pt x="6317" y="6316"/>
                </a:lnTo>
                <a:lnTo>
                  <a:pt x="6321" y="6338"/>
                </a:lnTo>
                <a:lnTo>
                  <a:pt x="6325" y="6364"/>
                </a:lnTo>
                <a:lnTo>
                  <a:pt x="6331" y="6394"/>
                </a:lnTo>
                <a:lnTo>
                  <a:pt x="6336" y="6425"/>
                </a:lnTo>
                <a:lnTo>
                  <a:pt x="6341" y="6460"/>
                </a:lnTo>
                <a:lnTo>
                  <a:pt x="6346" y="6495"/>
                </a:lnTo>
                <a:lnTo>
                  <a:pt x="6350" y="6529"/>
                </a:lnTo>
                <a:lnTo>
                  <a:pt x="6354" y="6564"/>
                </a:lnTo>
                <a:lnTo>
                  <a:pt x="6365" y="6537"/>
                </a:lnTo>
                <a:lnTo>
                  <a:pt x="6378" y="6512"/>
                </a:lnTo>
                <a:lnTo>
                  <a:pt x="6392" y="6485"/>
                </a:lnTo>
                <a:lnTo>
                  <a:pt x="6408" y="6460"/>
                </a:lnTo>
                <a:lnTo>
                  <a:pt x="6425" y="6435"/>
                </a:lnTo>
                <a:lnTo>
                  <a:pt x="6441" y="6413"/>
                </a:lnTo>
                <a:lnTo>
                  <a:pt x="6450" y="6402"/>
                </a:lnTo>
                <a:lnTo>
                  <a:pt x="6459" y="6392"/>
                </a:lnTo>
                <a:lnTo>
                  <a:pt x="6469" y="6382"/>
                </a:lnTo>
                <a:lnTo>
                  <a:pt x="6478" y="6373"/>
                </a:lnTo>
                <a:lnTo>
                  <a:pt x="6490" y="6366"/>
                </a:lnTo>
                <a:lnTo>
                  <a:pt x="6500" y="6357"/>
                </a:lnTo>
                <a:lnTo>
                  <a:pt x="6510" y="6350"/>
                </a:lnTo>
                <a:lnTo>
                  <a:pt x="6520" y="6344"/>
                </a:lnTo>
                <a:lnTo>
                  <a:pt x="6532" y="6340"/>
                </a:lnTo>
                <a:lnTo>
                  <a:pt x="6543" y="6335"/>
                </a:lnTo>
                <a:lnTo>
                  <a:pt x="6554" y="6333"/>
                </a:lnTo>
                <a:lnTo>
                  <a:pt x="6566" y="6331"/>
                </a:lnTo>
                <a:lnTo>
                  <a:pt x="6579" y="6330"/>
                </a:lnTo>
                <a:lnTo>
                  <a:pt x="6591" y="6331"/>
                </a:lnTo>
                <a:lnTo>
                  <a:pt x="6604" y="6331"/>
                </a:lnTo>
                <a:lnTo>
                  <a:pt x="6617" y="6334"/>
                </a:lnTo>
                <a:lnTo>
                  <a:pt x="6629" y="6339"/>
                </a:lnTo>
                <a:lnTo>
                  <a:pt x="6642" y="6344"/>
                </a:lnTo>
                <a:lnTo>
                  <a:pt x="6655" y="6352"/>
                </a:lnTo>
                <a:lnTo>
                  <a:pt x="6669" y="6361"/>
                </a:lnTo>
                <a:lnTo>
                  <a:pt x="6723" y="6397"/>
                </a:lnTo>
                <a:lnTo>
                  <a:pt x="6782" y="6434"/>
                </a:lnTo>
                <a:lnTo>
                  <a:pt x="6812" y="6455"/>
                </a:lnTo>
                <a:lnTo>
                  <a:pt x="6843" y="6472"/>
                </a:lnTo>
                <a:lnTo>
                  <a:pt x="6873" y="6490"/>
                </a:lnTo>
                <a:lnTo>
                  <a:pt x="6906" y="6508"/>
                </a:lnTo>
                <a:lnTo>
                  <a:pt x="6938" y="6524"/>
                </a:lnTo>
                <a:lnTo>
                  <a:pt x="6971" y="6541"/>
                </a:lnTo>
                <a:lnTo>
                  <a:pt x="7004" y="6556"/>
                </a:lnTo>
                <a:lnTo>
                  <a:pt x="7037" y="6570"/>
                </a:lnTo>
                <a:lnTo>
                  <a:pt x="7071" y="6583"/>
                </a:lnTo>
                <a:lnTo>
                  <a:pt x="7104" y="6594"/>
                </a:lnTo>
                <a:lnTo>
                  <a:pt x="7137" y="6604"/>
                </a:lnTo>
                <a:lnTo>
                  <a:pt x="7172" y="6612"/>
                </a:lnTo>
                <a:lnTo>
                  <a:pt x="7205" y="6618"/>
                </a:lnTo>
                <a:lnTo>
                  <a:pt x="7238" y="6623"/>
                </a:lnTo>
                <a:lnTo>
                  <a:pt x="7272" y="6625"/>
                </a:lnTo>
                <a:lnTo>
                  <a:pt x="7304" y="6625"/>
                </a:lnTo>
                <a:lnTo>
                  <a:pt x="7337" y="6623"/>
                </a:lnTo>
                <a:lnTo>
                  <a:pt x="7368" y="6617"/>
                </a:lnTo>
                <a:lnTo>
                  <a:pt x="7400" y="6611"/>
                </a:lnTo>
                <a:lnTo>
                  <a:pt x="7431" y="6598"/>
                </a:lnTo>
                <a:lnTo>
                  <a:pt x="7461" y="6585"/>
                </a:lnTo>
                <a:lnTo>
                  <a:pt x="7490" y="6569"/>
                </a:lnTo>
                <a:lnTo>
                  <a:pt x="7518" y="6548"/>
                </a:lnTo>
                <a:lnTo>
                  <a:pt x="7546" y="6526"/>
                </a:lnTo>
                <a:lnTo>
                  <a:pt x="7573" y="6498"/>
                </a:lnTo>
                <a:lnTo>
                  <a:pt x="7598" y="6468"/>
                </a:lnTo>
                <a:lnTo>
                  <a:pt x="7624" y="6433"/>
                </a:lnTo>
                <a:lnTo>
                  <a:pt x="7646" y="6395"/>
                </a:lnTo>
                <a:lnTo>
                  <a:pt x="7662" y="6371"/>
                </a:lnTo>
                <a:lnTo>
                  <a:pt x="7676" y="6350"/>
                </a:lnTo>
                <a:lnTo>
                  <a:pt x="7691" y="6331"/>
                </a:lnTo>
                <a:lnTo>
                  <a:pt x="7706" y="6317"/>
                </a:lnTo>
                <a:lnTo>
                  <a:pt x="7720" y="6303"/>
                </a:lnTo>
                <a:lnTo>
                  <a:pt x="7737" y="6293"/>
                </a:lnTo>
                <a:lnTo>
                  <a:pt x="7752" y="6284"/>
                </a:lnTo>
                <a:lnTo>
                  <a:pt x="7766" y="6278"/>
                </a:lnTo>
                <a:lnTo>
                  <a:pt x="7781" y="6274"/>
                </a:lnTo>
                <a:lnTo>
                  <a:pt x="7795" y="6272"/>
                </a:lnTo>
                <a:lnTo>
                  <a:pt x="7809" y="6272"/>
                </a:lnTo>
                <a:lnTo>
                  <a:pt x="7822" y="6274"/>
                </a:lnTo>
                <a:lnTo>
                  <a:pt x="7834" y="6279"/>
                </a:lnTo>
                <a:lnTo>
                  <a:pt x="7847" y="6283"/>
                </a:lnTo>
                <a:lnTo>
                  <a:pt x="7860" y="6292"/>
                </a:lnTo>
                <a:lnTo>
                  <a:pt x="7870" y="6300"/>
                </a:lnTo>
                <a:lnTo>
                  <a:pt x="7879" y="6310"/>
                </a:lnTo>
                <a:lnTo>
                  <a:pt x="7888" y="6321"/>
                </a:lnTo>
                <a:lnTo>
                  <a:pt x="7897" y="6335"/>
                </a:lnTo>
                <a:lnTo>
                  <a:pt x="7903" y="6349"/>
                </a:lnTo>
                <a:lnTo>
                  <a:pt x="7909" y="6364"/>
                </a:lnTo>
                <a:lnTo>
                  <a:pt x="7912" y="6382"/>
                </a:lnTo>
                <a:lnTo>
                  <a:pt x="7916" y="6399"/>
                </a:lnTo>
                <a:lnTo>
                  <a:pt x="7917" y="6416"/>
                </a:lnTo>
                <a:lnTo>
                  <a:pt x="7917" y="6435"/>
                </a:lnTo>
                <a:lnTo>
                  <a:pt x="7916" y="6456"/>
                </a:lnTo>
                <a:lnTo>
                  <a:pt x="7913" y="6476"/>
                </a:lnTo>
                <a:lnTo>
                  <a:pt x="7908" y="6496"/>
                </a:lnTo>
                <a:lnTo>
                  <a:pt x="7902" y="6518"/>
                </a:lnTo>
                <a:lnTo>
                  <a:pt x="7893" y="6540"/>
                </a:lnTo>
                <a:lnTo>
                  <a:pt x="7883" y="6561"/>
                </a:lnTo>
                <a:lnTo>
                  <a:pt x="7871" y="6584"/>
                </a:lnTo>
                <a:lnTo>
                  <a:pt x="7891" y="6584"/>
                </a:lnTo>
                <a:lnTo>
                  <a:pt x="7912" y="6583"/>
                </a:lnTo>
                <a:lnTo>
                  <a:pt x="7932" y="6580"/>
                </a:lnTo>
                <a:lnTo>
                  <a:pt x="7952" y="6576"/>
                </a:lnTo>
                <a:lnTo>
                  <a:pt x="7973" y="6573"/>
                </a:lnTo>
                <a:lnTo>
                  <a:pt x="7993" y="6566"/>
                </a:lnTo>
                <a:lnTo>
                  <a:pt x="8012" y="6560"/>
                </a:lnTo>
                <a:lnTo>
                  <a:pt x="8032" y="6552"/>
                </a:lnTo>
                <a:lnTo>
                  <a:pt x="8053" y="6545"/>
                </a:lnTo>
                <a:lnTo>
                  <a:pt x="8073" y="6534"/>
                </a:lnTo>
                <a:lnTo>
                  <a:pt x="8092" y="6523"/>
                </a:lnTo>
                <a:lnTo>
                  <a:pt x="8112" y="6512"/>
                </a:lnTo>
                <a:lnTo>
                  <a:pt x="8133" y="6498"/>
                </a:lnTo>
                <a:lnTo>
                  <a:pt x="8152" y="6484"/>
                </a:lnTo>
                <a:lnTo>
                  <a:pt x="8172" y="6468"/>
                </a:lnTo>
                <a:lnTo>
                  <a:pt x="8192" y="6451"/>
                </a:lnTo>
                <a:lnTo>
                  <a:pt x="8206" y="6437"/>
                </a:lnTo>
                <a:lnTo>
                  <a:pt x="8220" y="6423"/>
                </a:lnTo>
                <a:lnTo>
                  <a:pt x="8233" y="6408"/>
                </a:lnTo>
                <a:lnTo>
                  <a:pt x="8246" y="6392"/>
                </a:lnTo>
                <a:lnTo>
                  <a:pt x="8257" y="6376"/>
                </a:lnTo>
                <a:lnTo>
                  <a:pt x="8267" y="6358"/>
                </a:lnTo>
                <a:lnTo>
                  <a:pt x="8279" y="6340"/>
                </a:lnTo>
                <a:lnTo>
                  <a:pt x="8288" y="6320"/>
                </a:lnTo>
                <a:lnTo>
                  <a:pt x="8295" y="6301"/>
                </a:lnTo>
                <a:lnTo>
                  <a:pt x="8304" y="6281"/>
                </a:lnTo>
                <a:lnTo>
                  <a:pt x="8311" y="6258"/>
                </a:lnTo>
                <a:lnTo>
                  <a:pt x="8317" y="6235"/>
                </a:lnTo>
                <a:lnTo>
                  <a:pt x="8322" y="6212"/>
                </a:lnTo>
                <a:lnTo>
                  <a:pt x="8327" y="6188"/>
                </a:lnTo>
                <a:lnTo>
                  <a:pt x="8331" y="6162"/>
                </a:lnTo>
                <a:lnTo>
                  <a:pt x="8335" y="6137"/>
                </a:lnTo>
                <a:lnTo>
                  <a:pt x="8337" y="6110"/>
                </a:lnTo>
                <a:lnTo>
                  <a:pt x="8338" y="6082"/>
                </a:lnTo>
                <a:lnTo>
                  <a:pt x="8340" y="6053"/>
                </a:lnTo>
                <a:lnTo>
                  <a:pt x="8340" y="6024"/>
                </a:lnTo>
                <a:lnTo>
                  <a:pt x="8340" y="5994"/>
                </a:lnTo>
                <a:lnTo>
                  <a:pt x="8338" y="5963"/>
                </a:lnTo>
                <a:lnTo>
                  <a:pt x="8336" y="5930"/>
                </a:lnTo>
                <a:lnTo>
                  <a:pt x="8332" y="5897"/>
                </a:lnTo>
                <a:lnTo>
                  <a:pt x="8330" y="5863"/>
                </a:lnTo>
                <a:lnTo>
                  <a:pt x="8326" y="5829"/>
                </a:lnTo>
                <a:lnTo>
                  <a:pt x="8319" y="5793"/>
                </a:lnTo>
                <a:lnTo>
                  <a:pt x="8314" y="5756"/>
                </a:lnTo>
                <a:lnTo>
                  <a:pt x="8300" y="5680"/>
                </a:lnTo>
                <a:lnTo>
                  <a:pt x="8283" y="5600"/>
                </a:lnTo>
                <a:lnTo>
                  <a:pt x="8274" y="5558"/>
                </a:lnTo>
                <a:lnTo>
                  <a:pt x="8266" y="5515"/>
                </a:lnTo>
                <a:lnTo>
                  <a:pt x="8257" y="5472"/>
                </a:lnTo>
                <a:lnTo>
                  <a:pt x="8251" y="5429"/>
                </a:lnTo>
                <a:lnTo>
                  <a:pt x="8244" y="5384"/>
                </a:lnTo>
                <a:lnTo>
                  <a:pt x="8241" y="5340"/>
                </a:lnTo>
                <a:lnTo>
                  <a:pt x="8236" y="5294"/>
                </a:lnTo>
                <a:lnTo>
                  <a:pt x="8233" y="5250"/>
                </a:lnTo>
                <a:lnTo>
                  <a:pt x="8231" y="5203"/>
                </a:lnTo>
                <a:lnTo>
                  <a:pt x="8228" y="5157"/>
                </a:lnTo>
                <a:lnTo>
                  <a:pt x="8228" y="5111"/>
                </a:lnTo>
                <a:lnTo>
                  <a:pt x="8228" y="5063"/>
                </a:lnTo>
                <a:lnTo>
                  <a:pt x="8229" y="5016"/>
                </a:lnTo>
                <a:lnTo>
                  <a:pt x="8232" y="4968"/>
                </a:lnTo>
                <a:lnTo>
                  <a:pt x="8236" y="4919"/>
                </a:lnTo>
                <a:lnTo>
                  <a:pt x="8241" y="4870"/>
                </a:lnTo>
                <a:lnTo>
                  <a:pt x="8265" y="4852"/>
                </a:lnTo>
                <a:lnTo>
                  <a:pt x="8288" y="4833"/>
                </a:lnTo>
                <a:lnTo>
                  <a:pt x="8311" y="4812"/>
                </a:lnTo>
                <a:lnTo>
                  <a:pt x="8332" y="4791"/>
                </a:lnTo>
                <a:lnTo>
                  <a:pt x="8354" y="4768"/>
                </a:lnTo>
                <a:lnTo>
                  <a:pt x="8373" y="4746"/>
                </a:lnTo>
                <a:lnTo>
                  <a:pt x="8392" y="4720"/>
                </a:lnTo>
                <a:lnTo>
                  <a:pt x="8408" y="4692"/>
                </a:lnTo>
                <a:lnTo>
                  <a:pt x="8425" y="4664"/>
                </a:lnTo>
                <a:lnTo>
                  <a:pt x="8440" y="4633"/>
                </a:lnTo>
                <a:lnTo>
                  <a:pt x="8453" y="4601"/>
                </a:lnTo>
                <a:lnTo>
                  <a:pt x="8464" y="4568"/>
                </a:lnTo>
                <a:lnTo>
                  <a:pt x="8474" y="4530"/>
                </a:lnTo>
                <a:lnTo>
                  <a:pt x="8482" y="4492"/>
                </a:lnTo>
                <a:lnTo>
                  <a:pt x="8490" y="4450"/>
                </a:lnTo>
                <a:lnTo>
                  <a:pt x="8493" y="4405"/>
                </a:lnTo>
                <a:lnTo>
                  <a:pt x="8429" y="4421"/>
                </a:lnTo>
                <a:lnTo>
                  <a:pt x="8364" y="4433"/>
                </a:lnTo>
                <a:lnTo>
                  <a:pt x="8298" y="4446"/>
                </a:lnTo>
                <a:lnTo>
                  <a:pt x="8232" y="4457"/>
                </a:lnTo>
                <a:lnTo>
                  <a:pt x="8164" y="4468"/>
                </a:lnTo>
                <a:lnTo>
                  <a:pt x="8098" y="4478"/>
                </a:lnTo>
                <a:lnTo>
                  <a:pt x="8030" y="4485"/>
                </a:lnTo>
                <a:lnTo>
                  <a:pt x="7961" y="4493"/>
                </a:lnTo>
                <a:lnTo>
                  <a:pt x="7893" y="4499"/>
                </a:lnTo>
                <a:lnTo>
                  <a:pt x="7823" y="4504"/>
                </a:lnTo>
                <a:lnTo>
                  <a:pt x="7753" y="4507"/>
                </a:lnTo>
                <a:lnTo>
                  <a:pt x="7682" y="4509"/>
                </a:lnTo>
                <a:lnTo>
                  <a:pt x="7611" y="4511"/>
                </a:lnTo>
                <a:lnTo>
                  <a:pt x="7540" y="4511"/>
                </a:lnTo>
                <a:lnTo>
                  <a:pt x="7466" y="4508"/>
                </a:lnTo>
                <a:lnTo>
                  <a:pt x="7394" y="4504"/>
                </a:lnTo>
                <a:lnTo>
                  <a:pt x="7357" y="4503"/>
                </a:lnTo>
                <a:lnTo>
                  <a:pt x="7320" y="4498"/>
                </a:lnTo>
                <a:lnTo>
                  <a:pt x="7302" y="4494"/>
                </a:lnTo>
                <a:lnTo>
                  <a:pt x="7286" y="4492"/>
                </a:lnTo>
                <a:lnTo>
                  <a:pt x="7269" y="4488"/>
                </a:lnTo>
                <a:lnTo>
                  <a:pt x="7252" y="4483"/>
                </a:lnTo>
                <a:lnTo>
                  <a:pt x="7236" y="4479"/>
                </a:lnTo>
                <a:lnTo>
                  <a:pt x="7221" y="4473"/>
                </a:lnTo>
                <a:lnTo>
                  <a:pt x="7206" y="4466"/>
                </a:lnTo>
                <a:lnTo>
                  <a:pt x="7191" y="4459"/>
                </a:lnTo>
                <a:lnTo>
                  <a:pt x="7177" y="4452"/>
                </a:lnTo>
                <a:lnTo>
                  <a:pt x="7163" y="4442"/>
                </a:lnTo>
                <a:lnTo>
                  <a:pt x="7150" y="4433"/>
                </a:lnTo>
                <a:lnTo>
                  <a:pt x="7139" y="4423"/>
                </a:lnTo>
                <a:lnTo>
                  <a:pt x="7126" y="4412"/>
                </a:lnTo>
                <a:lnTo>
                  <a:pt x="7116" y="4400"/>
                </a:lnTo>
                <a:lnTo>
                  <a:pt x="7106" y="4386"/>
                </a:lnTo>
                <a:lnTo>
                  <a:pt x="7097" y="4372"/>
                </a:lnTo>
                <a:lnTo>
                  <a:pt x="7086" y="4356"/>
                </a:lnTo>
                <a:lnTo>
                  <a:pt x="7079" y="4339"/>
                </a:lnTo>
                <a:lnTo>
                  <a:pt x="7073" y="4323"/>
                </a:lnTo>
                <a:lnTo>
                  <a:pt x="7065" y="4302"/>
                </a:lnTo>
                <a:lnTo>
                  <a:pt x="7060" y="4283"/>
                </a:lnTo>
                <a:lnTo>
                  <a:pt x="7055" y="4263"/>
                </a:lnTo>
                <a:lnTo>
                  <a:pt x="7051" y="4239"/>
                </a:lnTo>
                <a:lnTo>
                  <a:pt x="7047" y="4215"/>
                </a:lnTo>
                <a:lnTo>
                  <a:pt x="7046" y="4189"/>
                </a:lnTo>
                <a:lnTo>
                  <a:pt x="7045" y="4163"/>
                </a:lnTo>
                <a:lnTo>
                  <a:pt x="7045" y="4136"/>
                </a:lnTo>
                <a:lnTo>
                  <a:pt x="7046" y="4106"/>
                </a:lnTo>
                <a:lnTo>
                  <a:pt x="7047" y="4087"/>
                </a:lnTo>
                <a:lnTo>
                  <a:pt x="7046" y="4068"/>
                </a:lnTo>
                <a:lnTo>
                  <a:pt x="7046" y="4047"/>
                </a:lnTo>
                <a:lnTo>
                  <a:pt x="7043" y="4029"/>
                </a:lnTo>
                <a:lnTo>
                  <a:pt x="7041" y="4009"/>
                </a:lnTo>
                <a:lnTo>
                  <a:pt x="7037" y="3991"/>
                </a:lnTo>
                <a:lnTo>
                  <a:pt x="7033" y="3972"/>
                </a:lnTo>
                <a:lnTo>
                  <a:pt x="7028" y="3953"/>
                </a:lnTo>
                <a:lnTo>
                  <a:pt x="7023" y="3934"/>
                </a:lnTo>
                <a:lnTo>
                  <a:pt x="7017" y="3915"/>
                </a:lnTo>
                <a:lnTo>
                  <a:pt x="7010" y="3896"/>
                </a:lnTo>
                <a:lnTo>
                  <a:pt x="7003" y="3877"/>
                </a:lnTo>
                <a:lnTo>
                  <a:pt x="6986" y="3839"/>
                </a:lnTo>
                <a:lnTo>
                  <a:pt x="6968" y="3801"/>
                </a:lnTo>
                <a:lnTo>
                  <a:pt x="7032" y="3796"/>
                </a:lnTo>
                <a:lnTo>
                  <a:pt x="7097" y="3790"/>
                </a:lnTo>
                <a:lnTo>
                  <a:pt x="7164" y="3782"/>
                </a:lnTo>
                <a:lnTo>
                  <a:pt x="7234" y="3770"/>
                </a:lnTo>
                <a:lnTo>
                  <a:pt x="7304" y="3759"/>
                </a:lnTo>
                <a:lnTo>
                  <a:pt x="7377" y="3745"/>
                </a:lnTo>
                <a:lnTo>
                  <a:pt x="7450" y="3730"/>
                </a:lnTo>
                <a:lnTo>
                  <a:pt x="7523" y="3711"/>
                </a:lnTo>
                <a:lnTo>
                  <a:pt x="7597" y="3692"/>
                </a:lnTo>
                <a:lnTo>
                  <a:pt x="7671" y="3669"/>
                </a:lnTo>
                <a:lnTo>
                  <a:pt x="7745" y="3646"/>
                </a:lnTo>
                <a:lnTo>
                  <a:pt x="7819" y="3621"/>
                </a:lnTo>
                <a:lnTo>
                  <a:pt x="7891" y="3593"/>
                </a:lnTo>
                <a:lnTo>
                  <a:pt x="7963" y="3564"/>
                </a:lnTo>
                <a:lnTo>
                  <a:pt x="8034" y="3531"/>
                </a:lnTo>
                <a:lnTo>
                  <a:pt x="8102" y="3497"/>
                </a:lnTo>
                <a:lnTo>
                  <a:pt x="8170" y="3462"/>
                </a:lnTo>
                <a:lnTo>
                  <a:pt x="8234" y="3424"/>
                </a:lnTo>
                <a:lnTo>
                  <a:pt x="8297" y="3383"/>
                </a:lnTo>
                <a:lnTo>
                  <a:pt x="8355" y="3341"/>
                </a:lnTo>
                <a:lnTo>
                  <a:pt x="8412" y="3297"/>
                </a:lnTo>
                <a:lnTo>
                  <a:pt x="8465" y="3250"/>
                </a:lnTo>
                <a:lnTo>
                  <a:pt x="8515" y="3202"/>
                </a:lnTo>
                <a:lnTo>
                  <a:pt x="8561" y="3151"/>
                </a:lnTo>
                <a:lnTo>
                  <a:pt x="8603" y="3098"/>
                </a:lnTo>
                <a:lnTo>
                  <a:pt x="8639" y="3044"/>
                </a:lnTo>
                <a:lnTo>
                  <a:pt x="8671" y="2986"/>
                </a:lnTo>
                <a:lnTo>
                  <a:pt x="8698" y="2927"/>
                </a:lnTo>
                <a:lnTo>
                  <a:pt x="8721" y="2865"/>
                </a:lnTo>
                <a:lnTo>
                  <a:pt x="8736" y="2802"/>
                </a:lnTo>
                <a:lnTo>
                  <a:pt x="8747" y="2736"/>
                </a:lnTo>
                <a:lnTo>
                  <a:pt x="8751" y="2666"/>
                </a:lnTo>
                <a:lnTo>
                  <a:pt x="8750" y="2621"/>
                </a:lnTo>
                <a:lnTo>
                  <a:pt x="8747" y="2576"/>
                </a:lnTo>
                <a:lnTo>
                  <a:pt x="8743" y="2533"/>
                </a:lnTo>
                <a:lnTo>
                  <a:pt x="8737" y="2488"/>
                </a:lnTo>
                <a:lnTo>
                  <a:pt x="8730" y="2447"/>
                </a:lnTo>
                <a:lnTo>
                  <a:pt x="8721" y="2407"/>
                </a:lnTo>
                <a:lnTo>
                  <a:pt x="8709" y="2366"/>
                </a:lnTo>
                <a:lnTo>
                  <a:pt x="8695" y="2327"/>
                </a:lnTo>
                <a:lnTo>
                  <a:pt x="8681" y="2289"/>
                </a:lnTo>
                <a:lnTo>
                  <a:pt x="8665" y="2251"/>
                </a:lnTo>
                <a:lnTo>
                  <a:pt x="8647" y="2214"/>
                </a:lnTo>
                <a:lnTo>
                  <a:pt x="8629" y="2178"/>
                </a:lnTo>
                <a:lnTo>
                  <a:pt x="8609" y="2144"/>
                </a:lnTo>
                <a:lnTo>
                  <a:pt x="8589" y="2108"/>
                </a:lnTo>
                <a:lnTo>
                  <a:pt x="8567" y="2075"/>
                </a:lnTo>
                <a:lnTo>
                  <a:pt x="8544" y="2042"/>
                </a:lnTo>
                <a:lnTo>
                  <a:pt x="8520" y="2009"/>
                </a:lnTo>
                <a:lnTo>
                  <a:pt x="8495" y="1979"/>
                </a:lnTo>
                <a:lnTo>
                  <a:pt x="8469" y="1947"/>
                </a:lnTo>
                <a:lnTo>
                  <a:pt x="8444" y="1917"/>
                </a:lnTo>
                <a:lnTo>
                  <a:pt x="8417" y="1888"/>
                </a:lnTo>
                <a:lnTo>
                  <a:pt x="8389" y="1858"/>
                </a:lnTo>
                <a:lnTo>
                  <a:pt x="8361" y="1829"/>
                </a:lnTo>
                <a:lnTo>
                  <a:pt x="8333" y="1803"/>
                </a:lnTo>
                <a:lnTo>
                  <a:pt x="8278" y="1748"/>
                </a:lnTo>
                <a:lnTo>
                  <a:pt x="8219" y="1695"/>
                </a:lnTo>
                <a:lnTo>
                  <a:pt x="8162" y="1644"/>
                </a:lnTo>
                <a:lnTo>
                  <a:pt x="8104" y="1594"/>
                </a:lnTo>
                <a:lnTo>
                  <a:pt x="8142" y="1563"/>
                </a:lnTo>
                <a:lnTo>
                  <a:pt x="8180" y="1532"/>
                </a:lnTo>
                <a:lnTo>
                  <a:pt x="8215" y="1499"/>
                </a:lnTo>
                <a:lnTo>
                  <a:pt x="8251" y="1467"/>
                </a:lnTo>
                <a:lnTo>
                  <a:pt x="8284" y="1434"/>
                </a:lnTo>
                <a:lnTo>
                  <a:pt x="8316" y="1400"/>
                </a:lnTo>
                <a:lnTo>
                  <a:pt x="8346" y="1366"/>
                </a:lnTo>
                <a:lnTo>
                  <a:pt x="8375" y="1330"/>
                </a:lnTo>
                <a:lnTo>
                  <a:pt x="8402" y="1295"/>
                </a:lnTo>
                <a:lnTo>
                  <a:pt x="8429" y="1257"/>
                </a:lnTo>
                <a:lnTo>
                  <a:pt x="8451" y="1218"/>
                </a:lnTo>
                <a:lnTo>
                  <a:pt x="8474" y="1178"/>
                </a:lnTo>
                <a:lnTo>
                  <a:pt x="8495" y="1136"/>
                </a:lnTo>
                <a:lnTo>
                  <a:pt x="8512" y="1094"/>
                </a:lnTo>
                <a:lnTo>
                  <a:pt x="8520" y="1072"/>
                </a:lnTo>
                <a:lnTo>
                  <a:pt x="8529" y="1050"/>
                </a:lnTo>
                <a:lnTo>
                  <a:pt x="8537" y="1028"/>
                </a:lnTo>
                <a:lnTo>
                  <a:pt x="8544" y="1004"/>
                </a:lnTo>
                <a:lnTo>
                  <a:pt x="8559" y="1003"/>
                </a:lnTo>
                <a:lnTo>
                  <a:pt x="8575" y="999"/>
                </a:lnTo>
                <a:lnTo>
                  <a:pt x="8590" y="995"/>
                </a:lnTo>
                <a:lnTo>
                  <a:pt x="8604" y="990"/>
                </a:lnTo>
                <a:lnTo>
                  <a:pt x="8617" y="986"/>
                </a:lnTo>
                <a:lnTo>
                  <a:pt x="8628" y="979"/>
                </a:lnTo>
                <a:lnTo>
                  <a:pt x="8639" y="972"/>
                </a:lnTo>
                <a:lnTo>
                  <a:pt x="8650" y="965"/>
                </a:lnTo>
                <a:lnTo>
                  <a:pt x="8658" y="956"/>
                </a:lnTo>
                <a:lnTo>
                  <a:pt x="8669" y="948"/>
                </a:lnTo>
                <a:lnTo>
                  <a:pt x="8676" y="939"/>
                </a:lnTo>
                <a:lnTo>
                  <a:pt x="8684" y="928"/>
                </a:lnTo>
                <a:lnTo>
                  <a:pt x="8690" y="918"/>
                </a:lnTo>
                <a:lnTo>
                  <a:pt x="8697" y="906"/>
                </a:lnTo>
                <a:lnTo>
                  <a:pt x="8700" y="895"/>
                </a:lnTo>
                <a:lnTo>
                  <a:pt x="8705" y="883"/>
                </a:lnTo>
                <a:lnTo>
                  <a:pt x="8709" y="872"/>
                </a:lnTo>
                <a:lnTo>
                  <a:pt x="8712" y="859"/>
                </a:lnTo>
                <a:lnTo>
                  <a:pt x="8713" y="846"/>
                </a:lnTo>
                <a:lnTo>
                  <a:pt x="8714" y="834"/>
                </a:lnTo>
                <a:lnTo>
                  <a:pt x="8716" y="821"/>
                </a:lnTo>
                <a:lnTo>
                  <a:pt x="8716" y="807"/>
                </a:lnTo>
                <a:lnTo>
                  <a:pt x="8714" y="794"/>
                </a:lnTo>
                <a:lnTo>
                  <a:pt x="8713" y="780"/>
                </a:lnTo>
                <a:lnTo>
                  <a:pt x="8710" y="768"/>
                </a:lnTo>
                <a:lnTo>
                  <a:pt x="8708" y="754"/>
                </a:lnTo>
                <a:lnTo>
                  <a:pt x="8704" y="741"/>
                </a:lnTo>
                <a:lnTo>
                  <a:pt x="8699" y="727"/>
                </a:lnTo>
                <a:lnTo>
                  <a:pt x="8694" y="714"/>
                </a:lnTo>
                <a:lnTo>
                  <a:pt x="8688" y="702"/>
                </a:lnTo>
                <a:lnTo>
                  <a:pt x="8683" y="689"/>
                </a:lnTo>
                <a:lnTo>
                  <a:pt x="8674" y="676"/>
                </a:lnTo>
                <a:lnTo>
                  <a:pt x="8664" y="661"/>
                </a:lnTo>
                <a:lnTo>
                  <a:pt x="8652" y="645"/>
                </a:lnTo>
                <a:lnTo>
                  <a:pt x="8639" y="629"/>
                </a:lnTo>
                <a:lnTo>
                  <a:pt x="8625" y="614"/>
                </a:lnTo>
                <a:lnTo>
                  <a:pt x="8611" y="600"/>
                </a:lnTo>
                <a:lnTo>
                  <a:pt x="8596" y="586"/>
                </a:lnTo>
                <a:lnTo>
                  <a:pt x="8581" y="573"/>
                </a:lnTo>
                <a:lnTo>
                  <a:pt x="8564" y="561"/>
                </a:lnTo>
                <a:lnTo>
                  <a:pt x="8547" y="549"/>
                </a:lnTo>
                <a:lnTo>
                  <a:pt x="8530" y="538"/>
                </a:lnTo>
                <a:lnTo>
                  <a:pt x="8511" y="528"/>
                </a:lnTo>
                <a:lnTo>
                  <a:pt x="8493" y="518"/>
                </a:lnTo>
                <a:lnTo>
                  <a:pt x="8474" y="509"/>
                </a:lnTo>
                <a:lnTo>
                  <a:pt x="8455" y="499"/>
                </a:lnTo>
                <a:lnTo>
                  <a:pt x="8435" y="491"/>
                </a:lnTo>
                <a:lnTo>
                  <a:pt x="8415" y="483"/>
                </a:lnTo>
                <a:lnTo>
                  <a:pt x="8374" y="469"/>
                </a:lnTo>
                <a:lnTo>
                  <a:pt x="8332" y="458"/>
                </a:lnTo>
                <a:lnTo>
                  <a:pt x="8290" y="448"/>
                </a:lnTo>
                <a:lnTo>
                  <a:pt x="8248" y="441"/>
                </a:lnTo>
                <a:lnTo>
                  <a:pt x="8206" y="435"/>
                </a:lnTo>
                <a:lnTo>
                  <a:pt x="8166" y="433"/>
                </a:lnTo>
                <a:lnTo>
                  <a:pt x="8126" y="433"/>
                </a:lnTo>
                <a:lnTo>
                  <a:pt x="8090" y="433"/>
                </a:lnTo>
                <a:lnTo>
                  <a:pt x="8123" y="468"/>
                </a:lnTo>
                <a:lnTo>
                  <a:pt x="8152" y="502"/>
                </a:lnTo>
                <a:lnTo>
                  <a:pt x="8178" y="535"/>
                </a:lnTo>
                <a:lnTo>
                  <a:pt x="8203" y="570"/>
                </a:lnTo>
                <a:lnTo>
                  <a:pt x="8225" y="603"/>
                </a:lnTo>
                <a:lnTo>
                  <a:pt x="8244" y="636"/>
                </a:lnTo>
                <a:lnTo>
                  <a:pt x="8261" y="667"/>
                </a:lnTo>
                <a:lnTo>
                  <a:pt x="8275" y="699"/>
                </a:lnTo>
                <a:lnTo>
                  <a:pt x="8286" y="731"/>
                </a:lnTo>
                <a:lnTo>
                  <a:pt x="8295" y="761"/>
                </a:lnTo>
                <a:lnTo>
                  <a:pt x="8303" y="792"/>
                </a:lnTo>
                <a:lnTo>
                  <a:pt x="8308" y="822"/>
                </a:lnTo>
                <a:lnTo>
                  <a:pt x="8311" y="850"/>
                </a:lnTo>
                <a:lnTo>
                  <a:pt x="8312" y="879"/>
                </a:lnTo>
                <a:lnTo>
                  <a:pt x="8311" y="909"/>
                </a:lnTo>
                <a:lnTo>
                  <a:pt x="8307" y="937"/>
                </a:lnTo>
                <a:lnTo>
                  <a:pt x="8303" y="965"/>
                </a:lnTo>
                <a:lnTo>
                  <a:pt x="8297" y="990"/>
                </a:lnTo>
                <a:lnTo>
                  <a:pt x="8289" y="1017"/>
                </a:lnTo>
                <a:lnTo>
                  <a:pt x="8279" y="1042"/>
                </a:lnTo>
                <a:lnTo>
                  <a:pt x="8267" y="1067"/>
                </a:lnTo>
                <a:lnTo>
                  <a:pt x="8255" y="1092"/>
                </a:lnTo>
                <a:lnTo>
                  <a:pt x="8241" y="1117"/>
                </a:lnTo>
                <a:lnTo>
                  <a:pt x="8227" y="1140"/>
                </a:lnTo>
                <a:lnTo>
                  <a:pt x="8210" y="1163"/>
                </a:lnTo>
                <a:lnTo>
                  <a:pt x="8192" y="1184"/>
                </a:lnTo>
                <a:lnTo>
                  <a:pt x="8175" y="1206"/>
                </a:lnTo>
                <a:lnTo>
                  <a:pt x="8154" y="1227"/>
                </a:lnTo>
                <a:lnTo>
                  <a:pt x="8135" y="1246"/>
                </a:lnTo>
                <a:lnTo>
                  <a:pt x="8114" y="1267"/>
                </a:lnTo>
                <a:lnTo>
                  <a:pt x="8092" y="1286"/>
                </a:lnTo>
                <a:lnTo>
                  <a:pt x="8071" y="1305"/>
                </a:lnTo>
                <a:lnTo>
                  <a:pt x="7938" y="1409"/>
                </a:lnTo>
                <a:lnTo>
                  <a:pt x="7912" y="1384"/>
                </a:lnTo>
                <a:lnTo>
                  <a:pt x="7886" y="1357"/>
                </a:lnTo>
                <a:lnTo>
                  <a:pt x="7861" y="1331"/>
                </a:lnTo>
                <a:lnTo>
                  <a:pt x="7838" y="1305"/>
                </a:lnTo>
                <a:lnTo>
                  <a:pt x="7817" y="1278"/>
                </a:lnTo>
                <a:lnTo>
                  <a:pt x="7796" y="1250"/>
                </a:lnTo>
                <a:lnTo>
                  <a:pt x="7776" y="1224"/>
                </a:lnTo>
                <a:lnTo>
                  <a:pt x="7758" y="1196"/>
                </a:lnTo>
                <a:lnTo>
                  <a:pt x="7740" y="1168"/>
                </a:lnTo>
                <a:lnTo>
                  <a:pt x="7725" y="1140"/>
                </a:lnTo>
                <a:lnTo>
                  <a:pt x="7711" y="1111"/>
                </a:lnTo>
                <a:lnTo>
                  <a:pt x="7698" y="1081"/>
                </a:lnTo>
                <a:lnTo>
                  <a:pt x="7688" y="1053"/>
                </a:lnTo>
                <a:lnTo>
                  <a:pt x="7679" y="1024"/>
                </a:lnTo>
                <a:lnTo>
                  <a:pt x="7671" y="994"/>
                </a:lnTo>
                <a:lnTo>
                  <a:pt x="7665" y="963"/>
                </a:lnTo>
                <a:lnTo>
                  <a:pt x="7660" y="933"/>
                </a:lnTo>
                <a:lnTo>
                  <a:pt x="7658" y="901"/>
                </a:lnTo>
                <a:lnTo>
                  <a:pt x="7658" y="871"/>
                </a:lnTo>
                <a:lnTo>
                  <a:pt x="7659" y="839"/>
                </a:lnTo>
                <a:lnTo>
                  <a:pt x="7662" y="806"/>
                </a:lnTo>
                <a:lnTo>
                  <a:pt x="7668" y="774"/>
                </a:lnTo>
                <a:lnTo>
                  <a:pt x="7674" y="740"/>
                </a:lnTo>
                <a:lnTo>
                  <a:pt x="7683" y="707"/>
                </a:lnTo>
                <a:lnTo>
                  <a:pt x="7695" y="673"/>
                </a:lnTo>
                <a:lnTo>
                  <a:pt x="7707" y="637"/>
                </a:lnTo>
                <a:lnTo>
                  <a:pt x="7723" y="603"/>
                </a:lnTo>
                <a:lnTo>
                  <a:pt x="7740" y="567"/>
                </a:lnTo>
                <a:lnTo>
                  <a:pt x="7759" y="532"/>
                </a:lnTo>
                <a:lnTo>
                  <a:pt x="7782" y="495"/>
                </a:lnTo>
                <a:lnTo>
                  <a:pt x="7805" y="458"/>
                </a:lnTo>
                <a:lnTo>
                  <a:pt x="7832" y="420"/>
                </a:lnTo>
                <a:lnTo>
                  <a:pt x="7792" y="424"/>
                </a:lnTo>
                <a:lnTo>
                  <a:pt x="7753" y="427"/>
                </a:lnTo>
                <a:lnTo>
                  <a:pt x="7714" y="433"/>
                </a:lnTo>
                <a:lnTo>
                  <a:pt x="7677" y="440"/>
                </a:lnTo>
                <a:lnTo>
                  <a:pt x="7640" y="448"/>
                </a:lnTo>
                <a:lnTo>
                  <a:pt x="7603" y="458"/>
                </a:lnTo>
                <a:lnTo>
                  <a:pt x="7568" y="469"/>
                </a:lnTo>
                <a:lnTo>
                  <a:pt x="7533" y="482"/>
                </a:lnTo>
                <a:lnTo>
                  <a:pt x="7502" y="496"/>
                </a:lnTo>
                <a:lnTo>
                  <a:pt x="7469" y="510"/>
                </a:lnTo>
                <a:lnTo>
                  <a:pt x="7438" y="528"/>
                </a:lnTo>
                <a:lnTo>
                  <a:pt x="7408" y="547"/>
                </a:lnTo>
                <a:lnTo>
                  <a:pt x="7379" y="567"/>
                </a:lnTo>
                <a:lnTo>
                  <a:pt x="7352" y="590"/>
                </a:lnTo>
                <a:lnTo>
                  <a:pt x="7325" y="613"/>
                </a:lnTo>
                <a:lnTo>
                  <a:pt x="7300" y="640"/>
                </a:lnTo>
                <a:lnTo>
                  <a:pt x="7286" y="655"/>
                </a:lnTo>
                <a:lnTo>
                  <a:pt x="7273" y="671"/>
                </a:lnTo>
                <a:lnTo>
                  <a:pt x="7260" y="686"/>
                </a:lnTo>
                <a:lnTo>
                  <a:pt x="7250" y="702"/>
                </a:lnTo>
                <a:lnTo>
                  <a:pt x="7240" y="717"/>
                </a:lnTo>
                <a:lnTo>
                  <a:pt x="7232" y="731"/>
                </a:lnTo>
                <a:lnTo>
                  <a:pt x="7225" y="746"/>
                </a:lnTo>
                <a:lnTo>
                  <a:pt x="7220" y="760"/>
                </a:lnTo>
                <a:lnTo>
                  <a:pt x="7216" y="774"/>
                </a:lnTo>
                <a:lnTo>
                  <a:pt x="7212" y="788"/>
                </a:lnTo>
                <a:lnTo>
                  <a:pt x="7211" y="801"/>
                </a:lnTo>
                <a:lnTo>
                  <a:pt x="7210" y="815"/>
                </a:lnTo>
                <a:lnTo>
                  <a:pt x="7210" y="827"/>
                </a:lnTo>
                <a:lnTo>
                  <a:pt x="7211" y="840"/>
                </a:lnTo>
                <a:lnTo>
                  <a:pt x="7212" y="853"/>
                </a:lnTo>
                <a:lnTo>
                  <a:pt x="7216" y="866"/>
                </a:lnTo>
                <a:lnTo>
                  <a:pt x="7221" y="877"/>
                </a:lnTo>
                <a:lnTo>
                  <a:pt x="7226" y="888"/>
                </a:lnTo>
                <a:lnTo>
                  <a:pt x="7232" y="901"/>
                </a:lnTo>
                <a:lnTo>
                  <a:pt x="7240" y="912"/>
                </a:lnTo>
                <a:lnTo>
                  <a:pt x="7250" y="923"/>
                </a:lnTo>
                <a:lnTo>
                  <a:pt x="7260" y="934"/>
                </a:lnTo>
                <a:lnTo>
                  <a:pt x="7271" y="943"/>
                </a:lnTo>
                <a:lnTo>
                  <a:pt x="7283" y="953"/>
                </a:lnTo>
                <a:lnTo>
                  <a:pt x="7297" y="963"/>
                </a:lnTo>
                <a:lnTo>
                  <a:pt x="7311" y="973"/>
                </a:lnTo>
                <a:lnTo>
                  <a:pt x="7326" y="981"/>
                </a:lnTo>
                <a:lnTo>
                  <a:pt x="7343" y="990"/>
                </a:lnTo>
                <a:lnTo>
                  <a:pt x="7361" y="999"/>
                </a:lnTo>
                <a:lnTo>
                  <a:pt x="7379" y="1006"/>
                </a:lnTo>
                <a:lnTo>
                  <a:pt x="7399" y="1015"/>
                </a:lnTo>
                <a:lnTo>
                  <a:pt x="7419" y="1022"/>
                </a:lnTo>
                <a:lnTo>
                  <a:pt x="7431" y="1067"/>
                </a:lnTo>
                <a:lnTo>
                  <a:pt x="7442" y="1112"/>
                </a:lnTo>
                <a:lnTo>
                  <a:pt x="7455" y="1154"/>
                </a:lnTo>
                <a:lnTo>
                  <a:pt x="7467" y="1194"/>
                </a:lnTo>
                <a:lnTo>
                  <a:pt x="7480" y="1232"/>
                </a:lnTo>
                <a:lnTo>
                  <a:pt x="7495" y="1271"/>
                </a:lnTo>
                <a:lnTo>
                  <a:pt x="7511" y="1307"/>
                </a:lnTo>
                <a:lnTo>
                  <a:pt x="7526" y="1342"/>
                </a:lnTo>
                <a:lnTo>
                  <a:pt x="7542" y="1376"/>
                </a:lnTo>
                <a:lnTo>
                  <a:pt x="7560" y="1409"/>
                </a:lnTo>
                <a:lnTo>
                  <a:pt x="7579" y="1441"/>
                </a:lnTo>
                <a:lnTo>
                  <a:pt x="7598" y="1472"/>
                </a:lnTo>
                <a:lnTo>
                  <a:pt x="7619" y="1504"/>
                </a:lnTo>
                <a:lnTo>
                  <a:pt x="7641" y="1535"/>
                </a:lnTo>
                <a:lnTo>
                  <a:pt x="7664" y="1565"/>
                </a:lnTo>
                <a:lnTo>
                  <a:pt x="7688" y="1596"/>
                </a:lnTo>
                <a:lnTo>
                  <a:pt x="7391" y="1853"/>
                </a:lnTo>
                <a:lnTo>
                  <a:pt x="7365" y="1877"/>
                </a:lnTo>
                <a:lnTo>
                  <a:pt x="7338" y="1902"/>
                </a:lnTo>
                <a:lnTo>
                  <a:pt x="7312" y="1926"/>
                </a:lnTo>
                <a:lnTo>
                  <a:pt x="7288" y="1950"/>
                </a:lnTo>
                <a:lnTo>
                  <a:pt x="7264" y="1974"/>
                </a:lnTo>
                <a:lnTo>
                  <a:pt x="7241" y="1998"/>
                </a:lnTo>
                <a:lnTo>
                  <a:pt x="7221" y="2021"/>
                </a:lnTo>
                <a:lnTo>
                  <a:pt x="7201" y="2045"/>
                </a:lnTo>
                <a:lnTo>
                  <a:pt x="7182" y="2069"/>
                </a:lnTo>
                <a:lnTo>
                  <a:pt x="7164" y="2093"/>
                </a:lnTo>
                <a:lnTo>
                  <a:pt x="7147" y="2117"/>
                </a:lnTo>
                <a:lnTo>
                  <a:pt x="7131" y="2140"/>
                </a:lnTo>
                <a:lnTo>
                  <a:pt x="7116" y="2163"/>
                </a:lnTo>
                <a:lnTo>
                  <a:pt x="7102" y="2186"/>
                </a:lnTo>
                <a:lnTo>
                  <a:pt x="7089" y="2210"/>
                </a:lnTo>
                <a:lnTo>
                  <a:pt x="7076" y="2234"/>
                </a:lnTo>
                <a:lnTo>
                  <a:pt x="7065" y="2257"/>
                </a:lnTo>
                <a:lnTo>
                  <a:pt x="7055" y="2280"/>
                </a:lnTo>
                <a:lnTo>
                  <a:pt x="7046" y="2303"/>
                </a:lnTo>
                <a:lnTo>
                  <a:pt x="7036" y="2326"/>
                </a:lnTo>
                <a:lnTo>
                  <a:pt x="7028" y="2348"/>
                </a:lnTo>
                <a:lnTo>
                  <a:pt x="7022" y="2371"/>
                </a:lnTo>
                <a:lnTo>
                  <a:pt x="7014" y="2394"/>
                </a:lnTo>
                <a:lnTo>
                  <a:pt x="7009" y="2417"/>
                </a:lnTo>
                <a:lnTo>
                  <a:pt x="7004" y="2440"/>
                </a:lnTo>
                <a:lnTo>
                  <a:pt x="6999" y="2461"/>
                </a:lnTo>
                <a:lnTo>
                  <a:pt x="6996" y="2486"/>
                </a:lnTo>
                <a:lnTo>
                  <a:pt x="6993" y="2507"/>
                </a:lnTo>
                <a:lnTo>
                  <a:pt x="6990" y="2530"/>
                </a:lnTo>
                <a:lnTo>
                  <a:pt x="6989" y="2553"/>
                </a:lnTo>
                <a:lnTo>
                  <a:pt x="6987" y="2576"/>
                </a:lnTo>
                <a:lnTo>
                  <a:pt x="6986" y="2599"/>
                </a:lnTo>
                <a:lnTo>
                  <a:pt x="6986" y="2640"/>
                </a:lnTo>
                <a:lnTo>
                  <a:pt x="6989" y="2684"/>
                </a:lnTo>
                <a:lnTo>
                  <a:pt x="6991" y="2724"/>
                </a:lnTo>
                <a:lnTo>
                  <a:pt x="6996" y="2764"/>
                </a:lnTo>
                <a:lnTo>
                  <a:pt x="7000" y="2800"/>
                </a:lnTo>
                <a:lnTo>
                  <a:pt x="7008" y="2837"/>
                </a:lnTo>
                <a:lnTo>
                  <a:pt x="7014" y="2872"/>
                </a:lnTo>
                <a:lnTo>
                  <a:pt x="7023" y="2906"/>
                </a:lnTo>
                <a:lnTo>
                  <a:pt x="7034" y="2939"/>
                </a:lnTo>
                <a:lnTo>
                  <a:pt x="7045" y="2969"/>
                </a:lnTo>
                <a:lnTo>
                  <a:pt x="7057" y="3000"/>
                </a:lnTo>
                <a:lnTo>
                  <a:pt x="7070" y="3030"/>
                </a:lnTo>
                <a:lnTo>
                  <a:pt x="7085" y="3058"/>
                </a:lnTo>
                <a:lnTo>
                  <a:pt x="7099" y="3084"/>
                </a:lnTo>
                <a:lnTo>
                  <a:pt x="7116" y="3109"/>
                </a:lnTo>
                <a:lnTo>
                  <a:pt x="7133" y="3134"/>
                </a:lnTo>
                <a:lnTo>
                  <a:pt x="7151" y="3158"/>
                </a:lnTo>
                <a:lnTo>
                  <a:pt x="7170" y="3181"/>
                </a:lnTo>
                <a:lnTo>
                  <a:pt x="7191" y="3202"/>
                </a:lnTo>
                <a:lnTo>
                  <a:pt x="7212" y="3223"/>
                </a:lnTo>
                <a:lnTo>
                  <a:pt x="7232" y="3242"/>
                </a:lnTo>
                <a:lnTo>
                  <a:pt x="7255" y="3261"/>
                </a:lnTo>
                <a:lnTo>
                  <a:pt x="7278" y="3279"/>
                </a:lnTo>
                <a:lnTo>
                  <a:pt x="7302" y="3297"/>
                </a:lnTo>
                <a:lnTo>
                  <a:pt x="7326" y="3312"/>
                </a:lnTo>
                <a:lnTo>
                  <a:pt x="7352" y="3327"/>
                </a:lnTo>
                <a:lnTo>
                  <a:pt x="7379" y="3343"/>
                </a:lnTo>
                <a:lnTo>
                  <a:pt x="7405" y="3357"/>
                </a:lnTo>
                <a:lnTo>
                  <a:pt x="7432" y="3371"/>
                </a:lnTo>
                <a:lnTo>
                  <a:pt x="7461" y="3382"/>
                </a:lnTo>
                <a:lnTo>
                  <a:pt x="7489" y="3395"/>
                </a:lnTo>
                <a:lnTo>
                  <a:pt x="7518" y="3405"/>
                </a:lnTo>
                <a:lnTo>
                  <a:pt x="7494" y="3419"/>
                </a:lnTo>
                <a:lnTo>
                  <a:pt x="7471" y="3431"/>
                </a:lnTo>
                <a:lnTo>
                  <a:pt x="7446" y="3444"/>
                </a:lnTo>
                <a:lnTo>
                  <a:pt x="7420" y="3456"/>
                </a:lnTo>
                <a:lnTo>
                  <a:pt x="7394" y="3466"/>
                </a:lnTo>
                <a:lnTo>
                  <a:pt x="7366" y="3476"/>
                </a:lnTo>
                <a:lnTo>
                  <a:pt x="7338" y="3485"/>
                </a:lnTo>
                <a:lnTo>
                  <a:pt x="7309" y="3492"/>
                </a:lnTo>
                <a:lnTo>
                  <a:pt x="7278" y="3500"/>
                </a:lnTo>
                <a:lnTo>
                  <a:pt x="7249" y="3505"/>
                </a:lnTo>
                <a:lnTo>
                  <a:pt x="7217" y="3511"/>
                </a:lnTo>
                <a:lnTo>
                  <a:pt x="7186" y="3515"/>
                </a:lnTo>
                <a:lnTo>
                  <a:pt x="7151" y="3519"/>
                </a:lnTo>
                <a:lnTo>
                  <a:pt x="7119" y="3523"/>
                </a:lnTo>
                <a:lnTo>
                  <a:pt x="7085" y="3525"/>
                </a:lnTo>
                <a:lnTo>
                  <a:pt x="7050" y="3527"/>
                </a:lnTo>
                <a:lnTo>
                  <a:pt x="7018" y="3527"/>
                </a:lnTo>
                <a:lnTo>
                  <a:pt x="6985" y="3525"/>
                </a:lnTo>
                <a:lnTo>
                  <a:pt x="6953" y="3524"/>
                </a:lnTo>
                <a:lnTo>
                  <a:pt x="6921" y="3523"/>
                </a:lnTo>
                <a:lnTo>
                  <a:pt x="6892" y="3519"/>
                </a:lnTo>
                <a:lnTo>
                  <a:pt x="6862" y="3515"/>
                </a:lnTo>
                <a:lnTo>
                  <a:pt x="6833" y="3513"/>
                </a:lnTo>
                <a:lnTo>
                  <a:pt x="6805" y="3506"/>
                </a:lnTo>
                <a:lnTo>
                  <a:pt x="6777" y="3501"/>
                </a:lnTo>
                <a:lnTo>
                  <a:pt x="6749" y="3494"/>
                </a:lnTo>
                <a:lnTo>
                  <a:pt x="6723" y="3486"/>
                </a:lnTo>
                <a:lnTo>
                  <a:pt x="6698" y="3477"/>
                </a:lnTo>
                <a:lnTo>
                  <a:pt x="6674" y="3467"/>
                </a:lnTo>
                <a:lnTo>
                  <a:pt x="6651" y="3456"/>
                </a:lnTo>
                <a:lnTo>
                  <a:pt x="6629" y="3444"/>
                </a:lnTo>
                <a:lnTo>
                  <a:pt x="6608" y="3431"/>
                </a:lnTo>
                <a:lnTo>
                  <a:pt x="6589" y="3416"/>
                </a:lnTo>
                <a:lnTo>
                  <a:pt x="6570" y="3401"/>
                </a:lnTo>
                <a:lnTo>
                  <a:pt x="6552" y="3386"/>
                </a:lnTo>
                <a:lnTo>
                  <a:pt x="6535" y="3368"/>
                </a:lnTo>
                <a:lnTo>
                  <a:pt x="6520" y="3349"/>
                </a:lnTo>
                <a:lnTo>
                  <a:pt x="6507" y="3329"/>
                </a:lnTo>
                <a:lnTo>
                  <a:pt x="6495" y="3308"/>
                </a:lnTo>
                <a:lnTo>
                  <a:pt x="6485" y="3285"/>
                </a:lnTo>
                <a:lnTo>
                  <a:pt x="6474" y="3261"/>
                </a:lnTo>
                <a:lnTo>
                  <a:pt x="6467" y="3236"/>
                </a:lnTo>
                <a:lnTo>
                  <a:pt x="6460" y="3209"/>
                </a:lnTo>
                <a:lnTo>
                  <a:pt x="6455" y="3181"/>
                </a:lnTo>
                <a:lnTo>
                  <a:pt x="6452" y="3151"/>
                </a:lnTo>
                <a:lnTo>
                  <a:pt x="6452" y="3120"/>
                </a:lnTo>
                <a:lnTo>
                  <a:pt x="6452" y="3087"/>
                </a:lnTo>
                <a:lnTo>
                  <a:pt x="6453" y="3053"/>
                </a:lnTo>
                <a:lnTo>
                  <a:pt x="6454" y="3038"/>
                </a:lnTo>
                <a:lnTo>
                  <a:pt x="6457" y="3021"/>
                </a:lnTo>
                <a:lnTo>
                  <a:pt x="6460" y="3007"/>
                </a:lnTo>
                <a:lnTo>
                  <a:pt x="6464" y="2992"/>
                </a:lnTo>
                <a:lnTo>
                  <a:pt x="6472" y="2960"/>
                </a:lnTo>
                <a:lnTo>
                  <a:pt x="6483" y="2931"/>
                </a:lnTo>
                <a:lnTo>
                  <a:pt x="6497" y="2901"/>
                </a:lnTo>
                <a:lnTo>
                  <a:pt x="6513" y="2869"/>
                </a:lnTo>
                <a:lnTo>
                  <a:pt x="6530" y="2840"/>
                </a:lnTo>
                <a:lnTo>
                  <a:pt x="6551" y="2808"/>
                </a:lnTo>
                <a:lnTo>
                  <a:pt x="6572" y="2776"/>
                </a:lnTo>
                <a:lnTo>
                  <a:pt x="6596" y="2743"/>
                </a:lnTo>
                <a:lnTo>
                  <a:pt x="6622" y="2710"/>
                </a:lnTo>
                <a:lnTo>
                  <a:pt x="6650" y="2676"/>
                </a:lnTo>
                <a:lnTo>
                  <a:pt x="6709" y="2602"/>
                </a:lnTo>
                <a:lnTo>
                  <a:pt x="6775" y="2525"/>
                </a:lnTo>
                <a:lnTo>
                  <a:pt x="6826" y="2461"/>
                </a:lnTo>
                <a:lnTo>
                  <a:pt x="6874" y="2397"/>
                </a:lnTo>
                <a:lnTo>
                  <a:pt x="6921" y="2329"/>
                </a:lnTo>
                <a:lnTo>
                  <a:pt x="6965" y="2260"/>
                </a:lnTo>
                <a:lnTo>
                  <a:pt x="7005" y="2186"/>
                </a:lnTo>
                <a:lnTo>
                  <a:pt x="7043" y="2112"/>
                </a:lnTo>
                <a:lnTo>
                  <a:pt x="7079" y="2037"/>
                </a:lnTo>
                <a:lnTo>
                  <a:pt x="7111" y="1961"/>
                </a:lnTo>
                <a:lnTo>
                  <a:pt x="7140" y="1883"/>
                </a:lnTo>
                <a:lnTo>
                  <a:pt x="7165" y="1804"/>
                </a:lnTo>
                <a:lnTo>
                  <a:pt x="7187" y="1726"/>
                </a:lnTo>
                <a:lnTo>
                  <a:pt x="7205" y="1646"/>
                </a:lnTo>
                <a:lnTo>
                  <a:pt x="7219" y="1566"/>
                </a:lnTo>
                <a:lnTo>
                  <a:pt x="7229" y="1486"/>
                </a:lnTo>
                <a:lnTo>
                  <a:pt x="7235" y="1408"/>
                </a:lnTo>
                <a:lnTo>
                  <a:pt x="7236" y="1329"/>
                </a:lnTo>
                <a:lnTo>
                  <a:pt x="7232" y="1251"/>
                </a:lnTo>
                <a:lnTo>
                  <a:pt x="7225" y="1175"/>
                </a:lnTo>
                <a:lnTo>
                  <a:pt x="7212" y="1099"/>
                </a:lnTo>
                <a:lnTo>
                  <a:pt x="7194" y="1025"/>
                </a:lnTo>
                <a:lnTo>
                  <a:pt x="7172" y="953"/>
                </a:lnTo>
                <a:lnTo>
                  <a:pt x="7144" y="883"/>
                </a:lnTo>
                <a:lnTo>
                  <a:pt x="7111" y="815"/>
                </a:lnTo>
                <a:lnTo>
                  <a:pt x="7071" y="750"/>
                </a:lnTo>
                <a:lnTo>
                  <a:pt x="7026" y="686"/>
                </a:lnTo>
                <a:lnTo>
                  <a:pt x="6973" y="627"/>
                </a:lnTo>
                <a:lnTo>
                  <a:pt x="6918" y="571"/>
                </a:lnTo>
                <a:lnTo>
                  <a:pt x="6854" y="518"/>
                </a:lnTo>
                <a:lnTo>
                  <a:pt x="6783" y="468"/>
                </a:lnTo>
                <a:lnTo>
                  <a:pt x="6707" y="421"/>
                </a:lnTo>
                <a:lnTo>
                  <a:pt x="6624" y="381"/>
                </a:lnTo>
                <a:lnTo>
                  <a:pt x="6534" y="344"/>
                </a:lnTo>
                <a:lnTo>
                  <a:pt x="6548" y="306"/>
                </a:lnTo>
                <a:lnTo>
                  <a:pt x="6561" y="269"/>
                </a:lnTo>
                <a:lnTo>
                  <a:pt x="6573" y="232"/>
                </a:lnTo>
                <a:lnTo>
                  <a:pt x="6586" y="195"/>
                </a:lnTo>
                <a:lnTo>
                  <a:pt x="6599" y="157"/>
                </a:lnTo>
                <a:lnTo>
                  <a:pt x="6612" y="120"/>
                </a:lnTo>
                <a:lnTo>
                  <a:pt x="6626" y="83"/>
                </a:lnTo>
                <a:lnTo>
                  <a:pt x="6638" y="47"/>
                </a:lnTo>
                <a:lnTo>
                  <a:pt x="6596" y="47"/>
                </a:lnTo>
                <a:lnTo>
                  <a:pt x="6556" y="45"/>
                </a:lnTo>
                <a:lnTo>
                  <a:pt x="6515" y="45"/>
                </a:lnTo>
                <a:lnTo>
                  <a:pt x="6474" y="44"/>
                </a:lnTo>
                <a:lnTo>
                  <a:pt x="6434" y="44"/>
                </a:lnTo>
                <a:lnTo>
                  <a:pt x="6393" y="43"/>
                </a:lnTo>
                <a:lnTo>
                  <a:pt x="6351" y="43"/>
                </a:lnTo>
                <a:lnTo>
                  <a:pt x="6312" y="42"/>
                </a:lnTo>
                <a:lnTo>
                  <a:pt x="6311" y="63"/>
                </a:lnTo>
                <a:lnTo>
                  <a:pt x="6309" y="81"/>
                </a:lnTo>
                <a:lnTo>
                  <a:pt x="6307" y="97"/>
                </a:lnTo>
                <a:lnTo>
                  <a:pt x="6303" y="113"/>
                </a:lnTo>
                <a:lnTo>
                  <a:pt x="6299" y="127"/>
                </a:lnTo>
                <a:lnTo>
                  <a:pt x="6293" y="138"/>
                </a:lnTo>
                <a:lnTo>
                  <a:pt x="6287" y="148"/>
                </a:lnTo>
                <a:lnTo>
                  <a:pt x="6280" y="157"/>
                </a:lnTo>
                <a:lnTo>
                  <a:pt x="6273" y="166"/>
                </a:lnTo>
                <a:lnTo>
                  <a:pt x="6264" y="171"/>
                </a:lnTo>
                <a:lnTo>
                  <a:pt x="6256" y="176"/>
                </a:lnTo>
                <a:lnTo>
                  <a:pt x="6247" y="180"/>
                </a:lnTo>
                <a:lnTo>
                  <a:pt x="6238" y="182"/>
                </a:lnTo>
                <a:lnTo>
                  <a:pt x="6229" y="184"/>
                </a:lnTo>
                <a:lnTo>
                  <a:pt x="6219" y="184"/>
                </a:lnTo>
                <a:lnTo>
                  <a:pt x="6210" y="182"/>
                </a:lnTo>
                <a:lnTo>
                  <a:pt x="6200" y="180"/>
                </a:lnTo>
                <a:lnTo>
                  <a:pt x="6191" y="177"/>
                </a:lnTo>
                <a:lnTo>
                  <a:pt x="6182" y="172"/>
                </a:lnTo>
                <a:lnTo>
                  <a:pt x="6172" y="166"/>
                </a:lnTo>
                <a:lnTo>
                  <a:pt x="6163" y="161"/>
                </a:lnTo>
                <a:lnTo>
                  <a:pt x="6156" y="153"/>
                </a:lnTo>
                <a:lnTo>
                  <a:pt x="6147" y="146"/>
                </a:lnTo>
                <a:lnTo>
                  <a:pt x="6141" y="137"/>
                </a:lnTo>
                <a:lnTo>
                  <a:pt x="6134" y="127"/>
                </a:lnTo>
                <a:lnTo>
                  <a:pt x="6128" y="115"/>
                </a:lnTo>
                <a:lnTo>
                  <a:pt x="6121" y="104"/>
                </a:lnTo>
                <a:lnTo>
                  <a:pt x="6118" y="92"/>
                </a:lnTo>
                <a:lnTo>
                  <a:pt x="6114" y="80"/>
                </a:lnTo>
                <a:lnTo>
                  <a:pt x="6111" y="66"/>
                </a:lnTo>
                <a:lnTo>
                  <a:pt x="6109" y="52"/>
                </a:lnTo>
                <a:lnTo>
                  <a:pt x="6109" y="39"/>
                </a:lnTo>
                <a:lnTo>
                  <a:pt x="6074" y="36"/>
                </a:lnTo>
                <a:lnTo>
                  <a:pt x="6040" y="34"/>
                </a:lnTo>
                <a:lnTo>
                  <a:pt x="6005" y="31"/>
                </a:lnTo>
                <a:lnTo>
                  <a:pt x="5969" y="29"/>
                </a:lnTo>
                <a:lnTo>
                  <a:pt x="5935" y="26"/>
                </a:lnTo>
                <a:lnTo>
                  <a:pt x="5901" y="26"/>
                </a:lnTo>
                <a:lnTo>
                  <a:pt x="5865" y="24"/>
                </a:lnTo>
                <a:lnTo>
                  <a:pt x="5829" y="21"/>
                </a:lnTo>
                <a:lnTo>
                  <a:pt x="5829" y="42"/>
                </a:lnTo>
                <a:lnTo>
                  <a:pt x="5827" y="62"/>
                </a:lnTo>
                <a:lnTo>
                  <a:pt x="5822" y="80"/>
                </a:lnTo>
                <a:lnTo>
                  <a:pt x="5817" y="96"/>
                </a:lnTo>
                <a:lnTo>
                  <a:pt x="5810" y="111"/>
                </a:lnTo>
                <a:lnTo>
                  <a:pt x="5804" y="124"/>
                </a:lnTo>
                <a:lnTo>
                  <a:pt x="5795" y="135"/>
                </a:lnTo>
                <a:lnTo>
                  <a:pt x="5786" y="146"/>
                </a:lnTo>
                <a:lnTo>
                  <a:pt x="5776" y="153"/>
                </a:lnTo>
                <a:lnTo>
                  <a:pt x="5766" y="161"/>
                </a:lnTo>
                <a:lnTo>
                  <a:pt x="5755" y="166"/>
                </a:lnTo>
                <a:lnTo>
                  <a:pt x="5743" y="171"/>
                </a:lnTo>
                <a:lnTo>
                  <a:pt x="5732" y="174"/>
                </a:lnTo>
                <a:lnTo>
                  <a:pt x="5720" y="175"/>
                </a:lnTo>
                <a:lnTo>
                  <a:pt x="5708" y="175"/>
                </a:lnTo>
                <a:lnTo>
                  <a:pt x="5696" y="174"/>
                </a:lnTo>
                <a:lnTo>
                  <a:pt x="5685" y="171"/>
                </a:lnTo>
                <a:lnTo>
                  <a:pt x="5673" y="167"/>
                </a:lnTo>
                <a:lnTo>
                  <a:pt x="5662" y="163"/>
                </a:lnTo>
                <a:lnTo>
                  <a:pt x="5652" y="156"/>
                </a:lnTo>
                <a:lnTo>
                  <a:pt x="5640" y="149"/>
                </a:lnTo>
                <a:lnTo>
                  <a:pt x="5631" y="141"/>
                </a:lnTo>
                <a:lnTo>
                  <a:pt x="5622" y="130"/>
                </a:lnTo>
                <a:lnTo>
                  <a:pt x="5614" y="120"/>
                </a:lnTo>
                <a:lnTo>
                  <a:pt x="5606" y="109"/>
                </a:lnTo>
                <a:lnTo>
                  <a:pt x="5601" y="96"/>
                </a:lnTo>
                <a:lnTo>
                  <a:pt x="5595" y="82"/>
                </a:lnTo>
                <a:lnTo>
                  <a:pt x="5591" y="67"/>
                </a:lnTo>
                <a:lnTo>
                  <a:pt x="5588" y="52"/>
                </a:lnTo>
                <a:lnTo>
                  <a:pt x="5588" y="35"/>
                </a:lnTo>
                <a:lnTo>
                  <a:pt x="5588" y="17"/>
                </a:lnTo>
                <a:lnTo>
                  <a:pt x="5589" y="0"/>
                </a:lnTo>
                <a:lnTo>
                  <a:pt x="5549" y="1"/>
                </a:lnTo>
                <a:lnTo>
                  <a:pt x="5508" y="1"/>
                </a:lnTo>
                <a:lnTo>
                  <a:pt x="5468" y="1"/>
                </a:lnTo>
                <a:lnTo>
                  <a:pt x="5426" y="1"/>
                </a:lnTo>
                <a:lnTo>
                  <a:pt x="5386" y="2"/>
                </a:lnTo>
                <a:lnTo>
                  <a:pt x="5346" y="2"/>
                </a:lnTo>
                <a:lnTo>
                  <a:pt x="5304" y="3"/>
                </a:lnTo>
                <a:lnTo>
                  <a:pt x="5263" y="3"/>
                </a:lnTo>
                <a:lnTo>
                  <a:pt x="5272" y="44"/>
                </a:lnTo>
                <a:lnTo>
                  <a:pt x="5282" y="85"/>
                </a:lnTo>
                <a:lnTo>
                  <a:pt x="5291" y="125"/>
                </a:lnTo>
                <a:lnTo>
                  <a:pt x="5300" y="166"/>
                </a:lnTo>
                <a:lnTo>
                  <a:pt x="5309" y="204"/>
                </a:lnTo>
                <a:lnTo>
                  <a:pt x="5318" y="245"/>
                </a:lnTo>
                <a:lnTo>
                  <a:pt x="5327" y="285"/>
                </a:lnTo>
                <a:lnTo>
                  <a:pt x="5335" y="326"/>
                </a:lnTo>
                <a:lnTo>
                  <a:pt x="5289" y="328"/>
                </a:lnTo>
                <a:lnTo>
                  <a:pt x="5229" y="331"/>
                </a:lnTo>
                <a:lnTo>
                  <a:pt x="5158" y="334"/>
                </a:lnTo>
                <a:lnTo>
                  <a:pt x="5084" y="336"/>
                </a:lnTo>
                <a:lnTo>
                  <a:pt x="5009" y="339"/>
                </a:lnTo>
                <a:lnTo>
                  <a:pt x="4941" y="340"/>
                </a:lnTo>
                <a:lnTo>
                  <a:pt x="4881" y="341"/>
                </a:lnTo>
                <a:lnTo>
                  <a:pt x="4835" y="340"/>
                </a:lnTo>
                <a:lnTo>
                  <a:pt x="4852" y="405"/>
                </a:lnTo>
                <a:lnTo>
                  <a:pt x="4867" y="474"/>
                </a:lnTo>
                <a:lnTo>
                  <a:pt x="4883" y="549"/>
                </a:lnTo>
                <a:lnTo>
                  <a:pt x="4900" y="626"/>
                </a:lnTo>
                <a:lnTo>
                  <a:pt x="4916" y="703"/>
                </a:lnTo>
                <a:lnTo>
                  <a:pt x="4930" y="778"/>
                </a:lnTo>
                <a:lnTo>
                  <a:pt x="4944" y="849"/>
                </a:lnTo>
                <a:lnTo>
                  <a:pt x="4958" y="914"/>
                </a:lnTo>
                <a:lnTo>
                  <a:pt x="4976" y="886"/>
                </a:lnTo>
                <a:lnTo>
                  <a:pt x="4994" y="860"/>
                </a:lnTo>
                <a:lnTo>
                  <a:pt x="5013" y="836"/>
                </a:lnTo>
                <a:lnTo>
                  <a:pt x="5032" y="813"/>
                </a:lnTo>
                <a:lnTo>
                  <a:pt x="5054" y="794"/>
                </a:lnTo>
                <a:lnTo>
                  <a:pt x="5074" y="777"/>
                </a:lnTo>
                <a:lnTo>
                  <a:pt x="5096" y="761"/>
                </a:lnTo>
                <a:lnTo>
                  <a:pt x="5118" y="749"/>
                </a:lnTo>
                <a:lnTo>
                  <a:pt x="5140" y="737"/>
                </a:lnTo>
                <a:lnTo>
                  <a:pt x="5163" y="726"/>
                </a:lnTo>
                <a:lnTo>
                  <a:pt x="5184" y="720"/>
                </a:lnTo>
                <a:lnTo>
                  <a:pt x="5209" y="713"/>
                </a:lnTo>
                <a:lnTo>
                  <a:pt x="5230" y="709"/>
                </a:lnTo>
                <a:lnTo>
                  <a:pt x="5252" y="707"/>
                </a:lnTo>
                <a:lnTo>
                  <a:pt x="5273" y="706"/>
                </a:lnTo>
                <a:lnTo>
                  <a:pt x="5296" y="706"/>
                </a:lnTo>
                <a:lnTo>
                  <a:pt x="5316" y="708"/>
                </a:lnTo>
                <a:lnTo>
                  <a:pt x="5337" y="712"/>
                </a:lnTo>
                <a:lnTo>
                  <a:pt x="5357" y="717"/>
                </a:lnTo>
                <a:lnTo>
                  <a:pt x="5375" y="723"/>
                </a:lnTo>
                <a:lnTo>
                  <a:pt x="5394" y="731"/>
                </a:lnTo>
                <a:lnTo>
                  <a:pt x="5412" y="740"/>
                </a:lnTo>
                <a:lnTo>
                  <a:pt x="5427" y="750"/>
                </a:lnTo>
                <a:lnTo>
                  <a:pt x="5442" y="763"/>
                </a:lnTo>
                <a:lnTo>
                  <a:pt x="5455" y="774"/>
                </a:lnTo>
                <a:lnTo>
                  <a:pt x="5468" y="788"/>
                </a:lnTo>
                <a:lnTo>
                  <a:pt x="5478" y="802"/>
                </a:lnTo>
                <a:lnTo>
                  <a:pt x="5488" y="817"/>
                </a:lnTo>
                <a:lnTo>
                  <a:pt x="5495" y="835"/>
                </a:lnTo>
                <a:lnTo>
                  <a:pt x="5501" y="852"/>
                </a:lnTo>
                <a:lnTo>
                  <a:pt x="5506" y="869"/>
                </a:lnTo>
                <a:lnTo>
                  <a:pt x="5508" y="888"/>
                </a:lnTo>
                <a:lnTo>
                  <a:pt x="5478" y="885"/>
                </a:lnTo>
                <a:lnTo>
                  <a:pt x="5448" y="879"/>
                </a:lnTo>
                <a:lnTo>
                  <a:pt x="5418" y="877"/>
                </a:lnTo>
                <a:lnTo>
                  <a:pt x="5388" y="876"/>
                </a:lnTo>
                <a:lnTo>
                  <a:pt x="5357" y="874"/>
                </a:lnTo>
                <a:lnTo>
                  <a:pt x="5327" y="873"/>
                </a:lnTo>
                <a:lnTo>
                  <a:pt x="5297" y="874"/>
                </a:lnTo>
                <a:lnTo>
                  <a:pt x="5267" y="876"/>
                </a:lnTo>
                <a:lnTo>
                  <a:pt x="5236" y="877"/>
                </a:lnTo>
                <a:lnTo>
                  <a:pt x="5207" y="881"/>
                </a:lnTo>
                <a:lnTo>
                  <a:pt x="5177" y="886"/>
                </a:lnTo>
                <a:lnTo>
                  <a:pt x="5146" y="890"/>
                </a:lnTo>
                <a:lnTo>
                  <a:pt x="5117" y="897"/>
                </a:lnTo>
                <a:lnTo>
                  <a:pt x="5087" y="904"/>
                </a:lnTo>
                <a:lnTo>
                  <a:pt x="5056" y="914"/>
                </a:lnTo>
                <a:lnTo>
                  <a:pt x="5027" y="923"/>
                </a:lnTo>
                <a:lnTo>
                  <a:pt x="4989" y="937"/>
                </a:lnTo>
                <a:lnTo>
                  <a:pt x="4951" y="948"/>
                </a:lnTo>
                <a:lnTo>
                  <a:pt x="4911" y="958"/>
                </a:lnTo>
                <a:lnTo>
                  <a:pt x="4873" y="968"/>
                </a:lnTo>
                <a:lnTo>
                  <a:pt x="4835" y="977"/>
                </a:lnTo>
                <a:lnTo>
                  <a:pt x="4797" y="984"/>
                </a:lnTo>
                <a:lnTo>
                  <a:pt x="4760" y="990"/>
                </a:lnTo>
                <a:lnTo>
                  <a:pt x="4722" y="996"/>
                </a:lnTo>
                <a:lnTo>
                  <a:pt x="4684" y="1000"/>
                </a:lnTo>
                <a:lnTo>
                  <a:pt x="4646" y="1003"/>
                </a:lnTo>
                <a:lnTo>
                  <a:pt x="4608" y="1004"/>
                </a:lnTo>
                <a:lnTo>
                  <a:pt x="4570" y="1005"/>
                </a:lnTo>
                <a:lnTo>
                  <a:pt x="4532" y="1004"/>
                </a:lnTo>
                <a:lnTo>
                  <a:pt x="4494" y="1003"/>
                </a:lnTo>
                <a:lnTo>
                  <a:pt x="4456" y="1000"/>
                </a:lnTo>
                <a:lnTo>
                  <a:pt x="4417" y="996"/>
                </a:lnTo>
                <a:lnTo>
                  <a:pt x="4391" y="991"/>
                </a:lnTo>
                <a:lnTo>
                  <a:pt x="4365" y="989"/>
                </a:lnTo>
                <a:lnTo>
                  <a:pt x="4341" y="982"/>
                </a:lnTo>
                <a:lnTo>
                  <a:pt x="4320" y="977"/>
                </a:lnTo>
                <a:lnTo>
                  <a:pt x="4298" y="971"/>
                </a:lnTo>
                <a:lnTo>
                  <a:pt x="4279" y="965"/>
                </a:lnTo>
                <a:lnTo>
                  <a:pt x="4260" y="957"/>
                </a:lnTo>
                <a:lnTo>
                  <a:pt x="4244" y="951"/>
                </a:lnTo>
                <a:lnTo>
                  <a:pt x="4227" y="942"/>
                </a:lnTo>
                <a:lnTo>
                  <a:pt x="4212" y="933"/>
                </a:lnTo>
                <a:lnTo>
                  <a:pt x="4198" y="924"/>
                </a:lnTo>
                <a:lnTo>
                  <a:pt x="4185" y="914"/>
                </a:lnTo>
                <a:lnTo>
                  <a:pt x="4174" y="904"/>
                </a:lnTo>
                <a:lnTo>
                  <a:pt x="4164" y="893"/>
                </a:lnTo>
                <a:lnTo>
                  <a:pt x="4153" y="883"/>
                </a:lnTo>
                <a:lnTo>
                  <a:pt x="4144" y="873"/>
                </a:lnTo>
                <a:lnTo>
                  <a:pt x="4137" y="862"/>
                </a:lnTo>
                <a:lnTo>
                  <a:pt x="4129" y="849"/>
                </a:lnTo>
                <a:lnTo>
                  <a:pt x="4123" y="838"/>
                </a:lnTo>
                <a:lnTo>
                  <a:pt x="4117" y="825"/>
                </a:lnTo>
                <a:lnTo>
                  <a:pt x="4111" y="812"/>
                </a:lnTo>
                <a:lnTo>
                  <a:pt x="4106" y="799"/>
                </a:lnTo>
                <a:lnTo>
                  <a:pt x="4104" y="786"/>
                </a:lnTo>
                <a:lnTo>
                  <a:pt x="4100" y="772"/>
                </a:lnTo>
                <a:lnTo>
                  <a:pt x="4094" y="744"/>
                </a:lnTo>
                <a:lnTo>
                  <a:pt x="4091" y="716"/>
                </a:lnTo>
                <a:lnTo>
                  <a:pt x="4089" y="686"/>
                </a:lnTo>
                <a:lnTo>
                  <a:pt x="4086" y="657"/>
                </a:lnTo>
                <a:lnTo>
                  <a:pt x="4072" y="675"/>
                </a:lnTo>
                <a:lnTo>
                  <a:pt x="4059" y="695"/>
                </a:lnTo>
                <a:lnTo>
                  <a:pt x="4048" y="714"/>
                </a:lnTo>
                <a:lnTo>
                  <a:pt x="4039" y="735"/>
                </a:lnTo>
                <a:lnTo>
                  <a:pt x="4030" y="754"/>
                </a:lnTo>
                <a:lnTo>
                  <a:pt x="4025" y="774"/>
                </a:lnTo>
                <a:lnTo>
                  <a:pt x="4019" y="792"/>
                </a:lnTo>
                <a:lnTo>
                  <a:pt x="4015" y="812"/>
                </a:lnTo>
                <a:lnTo>
                  <a:pt x="4012" y="831"/>
                </a:lnTo>
                <a:lnTo>
                  <a:pt x="4011" y="850"/>
                </a:lnTo>
                <a:lnTo>
                  <a:pt x="4011" y="871"/>
                </a:lnTo>
                <a:lnTo>
                  <a:pt x="4012" y="888"/>
                </a:lnTo>
                <a:lnTo>
                  <a:pt x="4015" y="909"/>
                </a:lnTo>
                <a:lnTo>
                  <a:pt x="4016" y="928"/>
                </a:lnTo>
                <a:lnTo>
                  <a:pt x="4021" y="947"/>
                </a:lnTo>
                <a:lnTo>
                  <a:pt x="4026" y="966"/>
                </a:lnTo>
                <a:lnTo>
                  <a:pt x="4029" y="977"/>
                </a:lnTo>
                <a:lnTo>
                  <a:pt x="4034" y="989"/>
                </a:lnTo>
                <a:lnTo>
                  <a:pt x="4040" y="1000"/>
                </a:lnTo>
                <a:lnTo>
                  <a:pt x="4045" y="1010"/>
                </a:lnTo>
                <a:lnTo>
                  <a:pt x="4052" y="1020"/>
                </a:lnTo>
                <a:lnTo>
                  <a:pt x="4059" y="1031"/>
                </a:lnTo>
                <a:lnTo>
                  <a:pt x="4066" y="1041"/>
                </a:lnTo>
                <a:lnTo>
                  <a:pt x="4075" y="1050"/>
                </a:lnTo>
                <a:lnTo>
                  <a:pt x="4084" y="1057"/>
                </a:lnTo>
                <a:lnTo>
                  <a:pt x="4094" y="1066"/>
                </a:lnTo>
                <a:lnTo>
                  <a:pt x="4104" y="1074"/>
                </a:lnTo>
                <a:lnTo>
                  <a:pt x="4115" y="1081"/>
                </a:lnTo>
                <a:lnTo>
                  <a:pt x="4127" y="1089"/>
                </a:lnTo>
                <a:lnTo>
                  <a:pt x="4138" y="1095"/>
                </a:lnTo>
                <a:lnTo>
                  <a:pt x="4151" y="1103"/>
                </a:lnTo>
                <a:lnTo>
                  <a:pt x="4165" y="1108"/>
                </a:lnTo>
                <a:lnTo>
                  <a:pt x="4179" y="1113"/>
                </a:lnTo>
                <a:lnTo>
                  <a:pt x="4193" y="1118"/>
                </a:lnTo>
                <a:lnTo>
                  <a:pt x="4207" y="1123"/>
                </a:lnTo>
                <a:lnTo>
                  <a:pt x="4223" y="1128"/>
                </a:lnTo>
                <a:lnTo>
                  <a:pt x="4256" y="1135"/>
                </a:lnTo>
                <a:lnTo>
                  <a:pt x="4292" y="1140"/>
                </a:lnTo>
                <a:lnTo>
                  <a:pt x="4329" y="1142"/>
                </a:lnTo>
                <a:lnTo>
                  <a:pt x="4368" y="1145"/>
                </a:lnTo>
                <a:lnTo>
                  <a:pt x="4409" y="1144"/>
                </a:lnTo>
                <a:lnTo>
                  <a:pt x="4452" y="1142"/>
                </a:lnTo>
                <a:lnTo>
                  <a:pt x="4486" y="1138"/>
                </a:lnTo>
                <a:lnTo>
                  <a:pt x="4522" y="1135"/>
                </a:lnTo>
                <a:lnTo>
                  <a:pt x="4556" y="1130"/>
                </a:lnTo>
                <a:lnTo>
                  <a:pt x="4590" y="1123"/>
                </a:lnTo>
                <a:lnTo>
                  <a:pt x="4626" y="1117"/>
                </a:lnTo>
                <a:lnTo>
                  <a:pt x="4661" y="1108"/>
                </a:lnTo>
                <a:lnTo>
                  <a:pt x="4697" y="1100"/>
                </a:lnTo>
                <a:lnTo>
                  <a:pt x="4732" y="1092"/>
                </a:lnTo>
                <a:lnTo>
                  <a:pt x="4803" y="1070"/>
                </a:lnTo>
                <a:lnTo>
                  <a:pt x="4877" y="1047"/>
                </a:lnTo>
                <a:lnTo>
                  <a:pt x="4952" y="1022"/>
                </a:lnTo>
                <a:lnTo>
                  <a:pt x="5027" y="995"/>
                </a:lnTo>
                <a:lnTo>
                  <a:pt x="5079" y="977"/>
                </a:lnTo>
                <a:lnTo>
                  <a:pt x="5129" y="963"/>
                </a:lnTo>
                <a:lnTo>
                  <a:pt x="5174" y="952"/>
                </a:lnTo>
                <a:lnTo>
                  <a:pt x="5219" y="942"/>
                </a:lnTo>
                <a:lnTo>
                  <a:pt x="5259" y="935"/>
                </a:lnTo>
                <a:lnTo>
                  <a:pt x="5297" y="932"/>
                </a:lnTo>
                <a:lnTo>
                  <a:pt x="5330" y="930"/>
                </a:lnTo>
                <a:lnTo>
                  <a:pt x="5361" y="930"/>
                </a:lnTo>
                <a:lnTo>
                  <a:pt x="5390" y="933"/>
                </a:lnTo>
                <a:lnTo>
                  <a:pt x="5414" y="938"/>
                </a:lnTo>
                <a:lnTo>
                  <a:pt x="5424" y="939"/>
                </a:lnTo>
                <a:lnTo>
                  <a:pt x="5436" y="943"/>
                </a:lnTo>
                <a:lnTo>
                  <a:pt x="5445" y="947"/>
                </a:lnTo>
                <a:lnTo>
                  <a:pt x="5452" y="952"/>
                </a:lnTo>
                <a:lnTo>
                  <a:pt x="5461" y="954"/>
                </a:lnTo>
                <a:lnTo>
                  <a:pt x="5466" y="959"/>
                </a:lnTo>
                <a:lnTo>
                  <a:pt x="5473" y="965"/>
                </a:lnTo>
                <a:lnTo>
                  <a:pt x="5476" y="970"/>
                </a:lnTo>
                <a:lnTo>
                  <a:pt x="5480" y="976"/>
                </a:lnTo>
                <a:lnTo>
                  <a:pt x="5483" y="981"/>
                </a:lnTo>
                <a:lnTo>
                  <a:pt x="5485" y="987"/>
                </a:lnTo>
                <a:lnTo>
                  <a:pt x="5485" y="992"/>
                </a:lnTo>
                <a:lnTo>
                  <a:pt x="5485" y="1000"/>
                </a:lnTo>
                <a:lnTo>
                  <a:pt x="5483" y="1008"/>
                </a:lnTo>
                <a:lnTo>
                  <a:pt x="5479" y="1015"/>
                </a:lnTo>
                <a:lnTo>
                  <a:pt x="5474" y="1023"/>
                </a:lnTo>
                <a:lnTo>
                  <a:pt x="5468" y="1029"/>
                </a:lnTo>
                <a:lnTo>
                  <a:pt x="5460" y="1038"/>
                </a:lnTo>
                <a:lnTo>
                  <a:pt x="5450" y="1045"/>
                </a:lnTo>
                <a:lnTo>
                  <a:pt x="5440" y="1053"/>
                </a:lnTo>
                <a:lnTo>
                  <a:pt x="5428" y="1060"/>
                </a:lnTo>
                <a:lnTo>
                  <a:pt x="5415" y="1066"/>
                </a:lnTo>
                <a:lnTo>
                  <a:pt x="5402" y="1072"/>
                </a:lnTo>
                <a:lnTo>
                  <a:pt x="5386" y="1079"/>
                </a:lnTo>
                <a:lnTo>
                  <a:pt x="5371" y="1084"/>
                </a:lnTo>
                <a:lnTo>
                  <a:pt x="5355" y="1090"/>
                </a:lnTo>
                <a:lnTo>
                  <a:pt x="5335" y="1094"/>
                </a:lnTo>
                <a:lnTo>
                  <a:pt x="5319" y="1098"/>
                </a:lnTo>
                <a:lnTo>
                  <a:pt x="5299" y="1102"/>
                </a:lnTo>
                <a:lnTo>
                  <a:pt x="5280" y="1104"/>
                </a:lnTo>
                <a:lnTo>
                  <a:pt x="5259" y="1105"/>
                </a:lnTo>
                <a:lnTo>
                  <a:pt x="5238" y="1107"/>
                </a:lnTo>
                <a:lnTo>
                  <a:pt x="5216" y="1108"/>
                </a:lnTo>
                <a:lnTo>
                  <a:pt x="5195" y="1107"/>
                </a:lnTo>
                <a:lnTo>
                  <a:pt x="5172" y="1105"/>
                </a:lnTo>
                <a:lnTo>
                  <a:pt x="5149" y="1103"/>
                </a:lnTo>
                <a:lnTo>
                  <a:pt x="5126" y="1099"/>
                </a:lnTo>
                <a:lnTo>
                  <a:pt x="5103" y="1094"/>
                </a:lnTo>
                <a:lnTo>
                  <a:pt x="5080" y="1088"/>
                </a:lnTo>
                <a:lnTo>
                  <a:pt x="5056" y="1080"/>
                </a:lnTo>
                <a:lnTo>
                  <a:pt x="5032" y="1072"/>
                </a:lnTo>
                <a:lnTo>
                  <a:pt x="5009" y="1062"/>
                </a:lnTo>
                <a:lnTo>
                  <a:pt x="4986" y="1051"/>
                </a:lnTo>
                <a:lnTo>
                  <a:pt x="4962" y="1038"/>
                </a:lnTo>
                <a:lnTo>
                  <a:pt x="4962" y="1093"/>
                </a:lnTo>
                <a:lnTo>
                  <a:pt x="4962" y="1147"/>
                </a:lnTo>
                <a:lnTo>
                  <a:pt x="4962" y="1203"/>
                </a:lnTo>
                <a:lnTo>
                  <a:pt x="4962" y="1257"/>
                </a:lnTo>
                <a:lnTo>
                  <a:pt x="4962" y="1312"/>
                </a:lnTo>
                <a:lnTo>
                  <a:pt x="4962" y="1367"/>
                </a:lnTo>
                <a:lnTo>
                  <a:pt x="4962" y="1422"/>
                </a:lnTo>
                <a:lnTo>
                  <a:pt x="4962" y="1476"/>
                </a:lnTo>
                <a:lnTo>
                  <a:pt x="4986" y="1461"/>
                </a:lnTo>
                <a:lnTo>
                  <a:pt x="5009" y="1447"/>
                </a:lnTo>
                <a:lnTo>
                  <a:pt x="5031" y="1434"/>
                </a:lnTo>
                <a:lnTo>
                  <a:pt x="5054" y="1422"/>
                </a:lnTo>
                <a:lnTo>
                  <a:pt x="5074" y="1410"/>
                </a:lnTo>
                <a:lnTo>
                  <a:pt x="5094" y="1400"/>
                </a:lnTo>
                <a:lnTo>
                  <a:pt x="5115" y="1392"/>
                </a:lnTo>
                <a:lnTo>
                  <a:pt x="5134" y="1384"/>
                </a:lnTo>
                <a:lnTo>
                  <a:pt x="5154" y="1377"/>
                </a:lnTo>
                <a:lnTo>
                  <a:pt x="5172" y="1371"/>
                </a:lnTo>
                <a:lnTo>
                  <a:pt x="5191" y="1367"/>
                </a:lnTo>
                <a:lnTo>
                  <a:pt x="5209" y="1363"/>
                </a:lnTo>
                <a:lnTo>
                  <a:pt x="5226" y="1359"/>
                </a:lnTo>
                <a:lnTo>
                  <a:pt x="5244" y="1358"/>
                </a:lnTo>
                <a:lnTo>
                  <a:pt x="5261" y="1357"/>
                </a:lnTo>
                <a:lnTo>
                  <a:pt x="5277" y="1356"/>
                </a:lnTo>
                <a:lnTo>
                  <a:pt x="5310" y="1356"/>
                </a:lnTo>
                <a:lnTo>
                  <a:pt x="5342" y="1357"/>
                </a:lnTo>
                <a:lnTo>
                  <a:pt x="5374" y="1359"/>
                </a:lnTo>
                <a:lnTo>
                  <a:pt x="5403" y="1366"/>
                </a:lnTo>
                <a:lnTo>
                  <a:pt x="5461" y="1378"/>
                </a:lnTo>
                <a:lnTo>
                  <a:pt x="5521" y="1391"/>
                </a:lnTo>
                <a:lnTo>
                  <a:pt x="5447" y="1401"/>
                </a:lnTo>
                <a:lnTo>
                  <a:pt x="5372" y="1415"/>
                </a:lnTo>
                <a:lnTo>
                  <a:pt x="5297" y="1429"/>
                </a:lnTo>
                <a:lnTo>
                  <a:pt x="5221" y="1447"/>
                </a:lnTo>
                <a:lnTo>
                  <a:pt x="5146" y="1465"/>
                </a:lnTo>
                <a:lnTo>
                  <a:pt x="5073" y="1485"/>
                </a:lnTo>
                <a:lnTo>
                  <a:pt x="5000" y="1507"/>
                </a:lnTo>
                <a:lnTo>
                  <a:pt x="4929" y="1528"/>
                </a:lnTo>
                <a:lnTo>
                  <a:pt x="4859" y="1552"/>
                </a:lnTo>
                <a:lnTo>
                  <a:pt x="4793" y="1577"/>
                </a:lnTo>
                <a:lnTo>
                  <a:pt x="4730" y="1603"/>
                </a:lnTo>
                <a:lnTo>
                  <a:pt x="4671" y="1630"/>
                </a:lnTo>
                <a:lnTo>
                  <a:pt x="4643" y="1643"/>
                </a:lnTo>
                <a:lnTo>
                  <a:pt x="4616" y="1657"/>
                </a:lnTo>
                <a:lnTo>
                  <a:pt x="4589" y="1670"/>
                </a:lnTo>
                <a:lnTo>
                  <a:pt x="4565" y="1684"/>
                </a:lnTo>
                <a:lnTo>
                  <a:pt x="4541" y="1698"/>
                </a:lnTo>
                <a:lnTo>
                  <a:pt x="4519" y="1712"/>
                </a:lnTo>
                <a:lnTo>
                  <a:pt x="4497" y="1726"/>
                </a:lnTo>
                <a:lnTo>
                  <a:pt x="4478" y="1740"/>
                </a:lnTo>
                <a:lnTo>
                  <a:pt x="4423" y="1726"/>
                </a:lnTo>
                <a:lnTo>
                  <a:pt x="4367" y="1712"/>
                </a:lnTo>
                <a:lnTo>
                  <a:pt x="4311" y="1701"/>
                </a:lnTo>
                <a:lnTo>
                  <a:pt x="4255" y="1690"/>
                </a:lnTo>
                <a:lnTo>
                  <a:pt x="4198" y="1682"/>
                </a:lnTo>
                <a:lnTo>
                  <a:pt x="4141" y="1674"/>
                </a:lnTo>
                <a:lnTo>
                  <a:pt x="4082" y="1668"/>
                </a:lnTo>
                <a:lnTo>
                  <a:pt x="4024" y="1663"/>
                </a:lnTo>
                <a:lnTo>
                  <a:pt x="3964" y="1660"/>
                </a:lnTo>
                <a:lnTo>
                  <a:pt x="3904" y="1658"/>
                </a:lnTo>
                <a:lnTo>
                  <a:pt x="3844" y="1657"/>
                </a:lnTo>
                <a:lnTo>
                  <a:pt x="3781" y="1657"/>
                </a:lnTo>
                <a:lnTo>
                  <a:pt x="3718" y="1658"/>
                </a:lnTo>
                <a:lnTo>
                  <a:pt x="3654" y="1660"/>
                </a:lnTo>
                <a:lnTo>
                  <a:pt x="3588" y="1663"/>
                </a:lnTo>
                <a:lnTo>
                  <a:pt x="3521" y="1665"/>
                </a:lnTo>
                <a:lnTo>
                  <a:pt x="3446" y="1669"/>
                </a:lnTo>
                <a:lnTo>
                  <a:pt x="3375" y="1670"/>
                </a:lnTo>
                <a:lnTo>
                  <a:pt x="3339" y="1670"/>
                </a:lnTo>
                <a:lnTo>
                  <a:pt x="3305" y="1670"/>
                </a:lnTo>
                <a:lnTo>
                  <a:pt x="3272" y="1669"/>
                </a:lnTo>
                <a:lnTo>
                  <a:pt x="3240" y="1667"/>
                </a:lnTo>
                <a:lnTo>
                  <a:pt x="3207" y="1664"/>
                </a:lnTo>
                <a:lnTo>
                  <a:pt x="3178" y="1663"/>
                </a:lnTo>
                <a:lnTo>
                  <a:pt x="3146" y="1659"/>
                </a:lnTo>
                <a:lnTo>
                  <a:pt x="3117" y="1654"/>
                </a:lnTo>
                <a:lnTo>
                  <a:pt x="3089" y="1650"/>
                </a:lnTo>
                <a:lnTo>
                  <a:pt x="3061" y="1644"/>
                </a:lnTo>
                <a:lnTo>
                  <a:pt x="3035" y="1637"/>
                </a:lnTo>
                <a:lnTo>
                  <a:pt x="3009" y="1631"/>
                </a:lnTo>
                <a:lnTo>
                  <a:pt x="2984" y="1623"/>
                </a:lnTo>
                <a:lnTo>
                  <a:pt x="2960" y="1615"/>
                </a:lnTo>
                <a:lnTo>
                  <a:pt x="2936" y="1606"/>
                </a:lnTo>
                <a:lnTo>
                  <a:pt x="2913" y="1597"/>
                </a:lnTo>
                <a:lnTo>
                  <a:pt x="2891" y="1587"/>
                </a:lnTo>
                <a:lnTo>
                  <a:pt x="2871" y="1574"/>
                </a:lnTo>
                <a:lnTo>
                  <a:pt x="2851" y="1561"/>
                </a:lnTo>
                <a:lnTo>
                  <a:pt x="2832" y="1549"/>
                </a:lnTo>
                <a:lnTo>
                  <a:pt x="2812" y="1536"/>
                </a:lnTo>
                <a:lnTo>
                  <a:pt x="2796" y="1522"/>
                </a:lnTo>
                <a:lnTo>
                  <a:pt x="2779" y="1505"/>
                </a:lnTo>
                <a:lnTo>
                  <a:pt x="2763" y="1489"/>
                </a:lnTo>
                <a:lnTo>
                  <a:pt x="2749" y="1472"/>
                </a:lnTo>
                <a:lnTo>
                  <a:pt x="2735" y="1455"/>
                </a:lnTo>
                <a:lnTo>
                  <a:pt x="2722" y="1436"/>
                </a:lnTo>
                <a:lnTo>
                  <a:pt x="2710" y="1417"/>
                </a:lnTo>
                <a:lnTo>
                  <a:pt x="2703" y="1401"/>
                </a:lnTo>
                <a:lnTo>
                  <a:pt x="2696" y="1386"/>
                </a:lnTo>
                <a:lnTo>
                  <a:pt x="2689" y="1371"/>
                </a:lnTo>
                <a:lnTo>
                  <a:pt x="2683" y="1354"/>
                </a:lnTo>
                <a:lnTo>
                  <a:pt x="2678" y="1337"/>
                </a:lnTo>
                <a:lnTo>
                  <a:pt x="2673" y="1319"/>
                </a:lnTo>
                <a:lnTo>
                  <a:pt x="2669" y="1300"/>
                </a:lnTo>
                <a:lnTo>
                  <a:pt x="2665" y="1282"/>
                </a:lnTo>
                <a:lnTo>
                  <a:pt x="2658" y="1241"/>
                </a:lnTo>
                <a:lnTo>
                  <a:pt x="2655" y="1199"/>
                </a:lnTo>
                <a:lnTo>
                  <a:pt x="2653" y="1155"/>
                </a:lnTo>
                <a:lnTo>
                  <a:pt x="2653" y="1109"/>
                </a:lnTo>
                <a:lnTo>
                  <a:pt x="2654" y="1064"/>
                </a:lnTo>
                <a:lnTo>
                  <a:pt x="2656" y="1015"/>
                </a:lnTo>
                <a:lnTo>
                  <a:pt x="2660" y="965"/>
                </a:lnTo>
                <a:lnTo>
                  <a:pt x="2666" y="914"/>
                </a:lnTo>
                <a:lnTo>
                  <a:pt x="2673" y="863"/>
                </a:lnTo>
                <a:lnTo>
                  <a:pt x="2682" y="812"/>
                </a:lnTo>
                <a:lnTo>
                  <a:pt x="2691" y="760"/>
                </a:lnTo>
                <a:lnTo>
                  <a:pt x="2701" y="707"/>
                </a:lnTo>
                <a:lnTo>
                  <a:pt x="2705" y="686"/>
                </a:lnTo>
                <a:lnTo>
                  <a:pt x="2707" y="666"/>
                </a:lnTo>
                <a:lnTo>
                  <a:pt x="2708" y="647"/>
                </a:lnTo>
                <a:lnTo>
                  <a:pt x="2711" y="628"/>
                </a:lnTo>
                <a:lnTo>
                  <a:pt x="2712" y="610"/>
                </a:lnTo>
                <a:lnTo>
                  <a:pt x="2712" y="591"/>
                </a:lnTo>
                <a:lnTo>
                  <a:pt x="2711" y="573"/>
                </a:lnTo>
                <a:lnTo>
                  <a:pt x="2710" y="557"/>
                </a:lnTo>
                <a:lnTo>
                  <a:pt x="2708" y="539"/>
                </a:lnTo>
                <a:lnTo>
                  <a:pt x="2707" y="523"/>
                </a:lnTo>
                <a:lnTo>
                  <a:pt x="2703" y="509"/>
                </a:lnTo>
                <a:lnTo>
                  <a:pt x="2699" y="494"/>
                </a:lnTo>
                <a:lnTo>
                  <a:pt x="2696" y="478"/>
                </a:lnTo>
                <a:lnTo>
                  <a:pt x="2691" y="464"/>
                </a:lnTo>
                <a:lnTo>
                  <a:pt x="2686" y="450"/>
                </a:lnTo>
                <a:lnTo>
                  <a:pt x="2680" y="436"/>
                </a:lnTo>
                <a:lnTo>
                  <a:pt x="2673" y="424"/>
                </a:lnTo>
                <a:lnTo>
                  <a:pt x="2666" y="412"/>
                </a:lnTo>
                <a:lnTo>
                  <a:pt x="2659" y="400"/>
                </a:lnTo>
                <a:lnTo>
                  <a:pt x="2651" y="388"/>
                </a:lnTo>
                <a:lnTo>
                  <a:pt x="2644" y="378"/>
                </a:lnTo>
                <a:lnTo>
                  <a:pt x="2635" y="368"/>
                </a:lnTo>
                <a:lnTo>
                  <a:pt x="2626" y="356"/>
                </a:lnTo>
                <a:lnTo>
                  <a:pt x="2617" y="347"/>
                </a:lnTo>
                <a:lnTo>
                  <a:pt x="2607" y="339"/>
                </a:lnTo>
                <a:lnTo>
                  <a:pt x="2595" y="331"/>
                </a:lnTo>
                <a:lnTo>
                  <a:pt x="2585" y="322"/>
                </a:lnTo>
                <a:lnTo>
                  <a:pt x="2575" y="314"/>
                </a:lnTo>
                <a:lnTo>
                  <a:pt x="2552" y="301"/>
                </a:lnTo>
                <a:lnTo>
                  <a:pt x="2529" y="289"/>
                </a:lnTo>
                <a:lnTo>
                  <a:pt x="2504" y="279"/>
                </a:lnTo>
                <a:lnTo>
                  <a:pt x="2479" y="270"/>
                </a:lnTo>
                <a:lnTo>
                  <a:pt x="2453" y="264"/>
                </a:lnTo>
                <a:lnTo>
                  <a:pt x="2426" y="259"/>
                </a:lnTo>
                <a:lnTo>
                  <a:pt x="2400" y="255"/>
                </a:lnTo>
                <a:lnTo>
                  <a:pt x="2373" y="254"/>
                </a:lnTo>
                <a:lnTo>
                  <a:pt x="2346" y="254"/>
                </a:lnTo>
                <a:lnTo>
                  <a:pt x="2320" y="255"/>
                </a:lnTo>
                <a:lnTo>
                  <a:pt x="2292" y="256"/>
                </a:lnTo>
                <a:lnTo>
                  <a:pt x="2265" y="260"/>
                </a:lnTo>
                <a:lnTo>
                  <a:pt x="2240" y="265"/>
                </a:lnTo>
                <a:lnTo>
                  <a:pt x="2213" y="270"/>
                </a:lnTo>
                <a:lnTo>
                  <a:pt x="2187" y="278"/>
                </a:lnTo>
                <a:lnTo>
                  <a:pt x="2160" y="285"/>
                </a:lnTo>
                <a:lnTo>
                  <a:pt x="2133" y="293"/>
                </a:lnTo>
                <a:lnTo>
                  <a:pt x="2108" y="303"/>
                </a:lnTo>
                <a:lnTo>
                  <a:pt x="2087" y="292"/>
                </a:lnTo>
                <a:lnTo>
                  <a:pt x="2066" y="280"/>
                </a:lnTo>
                <a:lnTo>
                  <a:pt x="2046" y="270"/>
                </a:lnTo>
                <a:lnTo>
                  <a:pt x="2024" y="261"/>
                </a:lnTo>
                <a:lnTo>
                  <a:pt x="2004" y="254"/>
                </a:lnTo>
                <a:lnTo>
                  <a:pt x="1983" y="246"/>
                </a:lnTo>
                <a:lnTo>
                  <a:pt x="1960" y="241"/>
                </a:lnTo>
                <a:lnTo>
                  <a:pt x="1939" y="234"/>
                </a:lnTo>
                <a:lnTo>
                  <a:pt x="1917" y="229"/>
                </a:lnTo>
                <a:lnTo>
                  <a:pt x="1896" y="226"/>
                </a:lnTo>
                <a:lnTo>
                  <a:pt x="1872" y="222"/>
                </a:lnTo>
                <a:lnTo>
                  <a:pt x="1849" y="219"/>
                </a:lnTo>
                <a:lnTo>
                  <a:pt x="1825" y="217"/>
                </a:lnTo>
                <a:lnTo>
                  <a:pt x="1801" y="217"/>
                </a:lnTo>
                <a:lnTo>
                  <a:pt x="1776" y="215"/>
                </a:lnTo>
                <a:lnTo>
                  <a:pt x="1751" y="215"/>
                </a:lnTo>
                <a:lnTo>
                  <a:pt x="1713" y="217"/>
                </a:lnTo>
                <a:lnTo>
                  <a:pt x="1676" y="218"/>
                </a:lnTo>
                <a:lnTo>
                  <a:pt x="1639" y="223"/>
                </a:lnTo>
                <a:lnTo>
                  <a:pt x="1602" y="229"/>
                </a:lnTo>
                <a:lnTo>
                  <a:pt x="1567" y="238"/>
                </a:lnTo>
                <a:lnTo>
                  <a:pt x="1531" y="247"/>
                </a:lnTo>
                <a:lnTo>
                  <a:pt x="1498" y="259"/>
                </a:lnTo>
                <a:lnTo>
                  <a:pt x="1465" y="273"/>
                </a:lnTo>
                <a:lnTo>
                  <a:pt x="1432" y="287"/>
                </a:lnTo>
                <a:lnTo>
                  <a:pt x="1401" y="303"/>
                </a:lnTo>
                <a:lnTo>
                  <a:pt x="1369" y="321"/>
                </a:lnTo>
                <a:lnTo>
                  <a:pt x="1338" y="340"/>
                </a:lnTo>
                <a:lnTo>
                  <a:pt x="1310" y="360"/>
                </a:lnTo>
                <a:lnTo>
                  <a:pt x="1282" y="382"/>
                </a:lnTo>
                <a:lnTo>
                  <a:pt x="1256" y="405"/>
                </a:lnTo>
                <a:lnTo>
                  <a:pt x="1230" y="429"/>
                </a:lnTo>
                <a:lnTo>
                  <a:pt x="1206" y="454"/>
                </a:lnTo>
                <a:lnTo>
                  <a:pt x="1183" y="481"/>
                </a:lnTo>
                <a:lnTo>
                  <a:pt x="1161" y="509"/>
                </a:lnTo>
                <a:lnTo>
                  <a:pt x="1140" y="537"/>
                </a:lnTo>
                <a:lnTo>
                  <a:pt x="1121" y="567"/>
                </a:lnTo>
                <a:lnTo>
                  <a:pt x="1103" y="598"/>
                </a:lnTo>
                <a:lnTo>
                  <a:pt x="1087" y="629"/>
                </a:lnTo>
                <a:lnTo>
                  <a:pt x="1072" y="661"/>
                </a:lnTo>
                <a:lnTo>
                  <a:pt x="1059" y="694"/>
                </a:lnTo>
                <a:lnTo>
                  <a:pt x="1046" y="728"/>
                </a:lnTo>
                <a:lnTo>
                  <a:pt x="1037" y="763"/>
                </a:lnTo>
                <a:lnTo>
                  <a:pt x="1030" y="798"/>
                </a:lnTo>
                <a:lnTo>
                  <a:pt x="1022" y="835"/>
                </a:lnTo>
                <a:lnTo>
                  <a:pt x="1018" y="871"/>
                </a:lnTo>
                <a:lnTo>
                  <a:pt x="1016" y="907"/>
                </a:lnTo>
                <a:lnTo>
                  <a:pt x="1015" y="946"/>
                </a:lnTo>
                <a:lnTo>
                  <a:pt x="1016" y="986"/>
                </a:lnTo>
                <a:lnTo>
                  <a:pt x="1020" y="1027"/>
                </a:lnTo>
                <a:lnTo>
                  <a:pt x="1025" y="1066"/>
                </a:lnTo>
                <a:lnTo>
                  <a:pt x="1032" y="1105"/>
                </a:lnTo>
                <a:lnTo>
                  <a:pt x="1042" y="1144"/>
                </a:lnTo>
                <a:lnTo>
                  <a:pt x="1054" y="1182"/>
                </a:lnTo>
                <a:lnTo>
                  <a:pt x="1068" y="1218"/>
                </a:lnTo>
                <a:lnTo>
                  <a:pt x="1084" y="1255"/>
                </a:lnTo>
                <a:lnTo>
                  <a:pt x="1101" y="1290"/>
                </a:lnTo>
                <a:lnTo>
                  <a:pt x="1121" y="1323"/>
                </a:lnTo>
                <a:lnTo>
                  <a:pt x="1142" y="1356"/>
                </a:lnTo>
                <a:lnTo>
                  <a:pt x="1164" y="1386"/>
                </a:lnTo>
                <a:lnTo>
                  <a:pt x="1188" y="1417"/>
                </a:lnTo>
                <a:lnTo>
                  <a:pt x="1214" y="1446"/>
                </a:lnTo>
                <a:lnTo>
                  <a:pt x="1242" y="1472"/>
                </a:lnTo>
                <a:lnTo>
                  <a:pt x="1271" y="1498"/>
                </a:lnTo>
                <a:lnTo>
                  <a:pt x="0" y="6581"/>
                </a:lnTo>
                <a:lnTo>
                  <a:pt x="447" y="6171"/>
                </a:lnTo>
                <a:lnTo>
                  <a:pt x="987" y="3919"/>
                </a:lnTo>
                <a:lnTo>
                  <a:pt x="1346" y="3726"/>
                </a:lnTo>
                <a:lnTo>
                  <a:pt x="1710" y="2154"/>
                </a:lnTo>
                <a:close/>
                <a:moveTo>
                  <a:pt x="2178" y="1861"/>
                </a:moveTo>
                <a:lnTo>
                  <a:pt x="2279" y="2395"/>
                </a:lnTo>
                <a:lnTo>
                  <a:pt x="2251" y="2395"/>
                </a:lnTo>
                <a:lnTo>
                  <a:pt x="2223" y="2395"/>
                </a:lnTo>
                <a:lnTo>
                  <a:pt x="2195" y="2398"/>
                </a:lnTo>
                <a:lnTo>
                  <a:pt x="2169" y="2401"/>
                </a:lnTo>
                <a:lnTo>
                  <a:pt x="2143" y="2407"/>
                </a:lnTo>
                <a:lnTo>
                  <a:pt x="2118" y="2413"/>
                </a:lnTo>
                <a:lnTo>
                  <a:pt x="2094" y="2422"/>
                </a:lnTo>
                <a:lnTo>
                  <a:pt x="2071" y="2432"/>
                </a:lnTo>
                <a:lnTo>
                  <a:pt x="2047" y="2442"/>
                </a:lnTo>
                <a:lnTo>
                  <a:pt x="2024" y="2455"/>
                </a:lnTo>
                <a:lnTo>
                  <a:pt x="2001" y="2469"/>
                </a:lnTo>
                <a:lnTo>
                  <a:pt x="1981" y="2484"/>
                </a:lnTo>
                <a:lnTo>
                  <a:pt x="1959" y="2500"/>
                </a:lnTo>
                <a:lnTo>
                  <a:pt x="1938" y="2517"/>
                </a:lnTo>
                <a:lnTo>
                  <a:pt x="1917" y="2536"/>
                </a:lnTo>
                <a:lnTo>
                  <a:pt x="1897" y="2555"/>
                </a:lnTo>
                <a:lnTo>
                  <a:pt x="1680" y="1587"/>
                </a:lnTo>
                <a:lnTo>
                  <a:pt x="1648" y="1584"/>
                </a:lnTo>
                <a:lnTo>
                  <a:pt x="1618" y="1578"/>
                </a:lnTo>
                <a:lnTo>
                  <a:pt x="1590" y="1571"/>
                </a:lnTo>
                <a:lnTo>
                  <a:pt x="1561" y="1563"/>
                </a:lnTo>
                <a:lnTo>
                  <a:pt x="1531" y="1554"/>
                </a:lnTo>
                <a:lnTo>
                  <a:pt x="1503" y="1544"/>
                </a:lnTo>
                <a:lnTo>
                  <a:pt x="1478" y="1532"/>
                </a:lnTo>
                <a:lnTo>
                  <a:pt x="1451" y="1519"/>
                </a:lnTo>
                <a:lnTo>
                  <a:pt x="1426" y="1504"/>
                </a:lnTo>
                <a:lnTo>
                  <a:pt x="1401" y="1489"/>
                </a:lnTo>
                <a:lnTo>
                  <a:pt x="1376" y="1472"/>
                </a:lnTo>
                <a:lnTo>
                  <a:pt x="1352" y="1456"/>
                </a:lnTo>
                <a:lnTo>
                  <a:pt x="1329" y="1437"/>
                </a:lnTo>
                <a:lnTo>
                  <a:pt x="1308" y="1419"/>
                </a:lnTo>
                <a:lnTo>
                  <a:pt x="1288" y="1397"/>
                </a:lnTo>
                <a:lnTo>
                  <a:pt x="1266" y="1377"/>
                </a:lnTo>
                <a:lnTo>
                  <a:pt x="1248" y="1356"/>
                </a:lnTo>
                <a:lnTo>
                  <a:pt x="1229" y="1333"/>
                </a:lnTo>
                <a:lnTo>
                  <a:pt x="1211" y="1309"/>
                </a:lnTo>
                <a:lnTo>
                  <a:pt x="1197" y="1284"/>
                </a:lnTo>
                <a:lnTo>
                  <a:pt x="1182" y="1259"/>
                </a:lnTo>
                <a:lnTo>
                  <a:pt x="1168" y="1234"/>
                </a:lnTo>
                <a:lnTo>
                  <a:pt x="1155" y="1207"/>
                </a:lnTo>
                <a:lnTo>
                  <a:pt x="1144" y="1180"/>
                </a:lnTo>
                <a:lnTo>
                  <a:pt x="1134" y="1154"/>
                </a:lnTo>
                <a:lnTo>
                  <a:pt x="1124" y="1125"/>
                </a:lnTo>
                <a:lnTo>
                  <a:pt x="1116" y="1095"/>
                </a:lnTo>
                <a:lnTo>
                  <a:pt x="1110" y="1066"/>
                </a:lnTo>
                <a:lnTo>
                  <a:pt x="1106" y="1037"/>
                </a:lnTo>
                <a:lnTo>
                  <a:pt x="1101" y="1006"/>
                </a:lnTo>
                <a:lnTo>
                  <a:pt x="1100" y="976"/>
                </a:lnTo>
                <a:lnTo>
                  <a:pt x="1098" y="946"/>
                </a:lnTo>
                <a:lnTo>
                  <a:pt x="1100" y="912"/>
                </a:lnTo>
                <a:lnTo>
                  <a:pt x="1102" y="879"/>
                </a:lnTo>
                <a:lnTo>
                  <a:pt x="1106" y="848"/>
                </a:lnTo>
                <a:lnTo>
                  <a:pt x="1111" y="815"/>
                </a:lnTo>
                <a:lnTo>
                  <a:pt x="1120" y="784"/>
                </a:lnTo>
                <a:lnTo>
                  <a:pt x="1128" y="754"/>
                </a:lnTo>
                <a:lnTo>
                  <a:pt x="1138" y="725"/>
                </a:lnTo>
                <a:lnTo>
                  <a:pt x="1149" y="694"/>
                </a:lnTo>
                <a:lnTo>
                  <a:pt x="1163" y="665"/>
                </a:lnTo>
                <a:lnTo>
                  <a:pt x="1177" y="637"/>
                </a:lnTo>
                <a:lnTo>
                  <a:pt x="1194" y="610"/>
                </a:lnTo>
                <a:lnTo>
                  <a:pt x="1211" y="585"/>
                </a:lnTo>
                <a:lnTo>
                  <a:pt x="1228" y="560"/>
                </a:lnTo>
                <a:lnTo>
                  <a:pt x="1248" y="534"/>
                </a:lnTo>
                <a:lnTo>
                  <a:pt x="1268" y="511"/>
                </a:lnTo>
                <a:lnTo>
                  <a:pt x="1290" y="488"/>
                </a:lnTo>
                <a:lnTo>
                  <a:pt x="1313" y="468"/>
                </a:lnTo>
                <a:lnTo>
                  <a:pt x="1337" y="447"/>
                </a:lnTo>
                <a:lnTo>
                  <a:pt x="1361" y="427"/>
                </a:lnTo>
                <a:lnTo>
                  <a:pt x="1387" y="410"/>
                </a:lnTo>
                <a:lnTo>
                  <a:pt x="1413" y="393"/>
                </a:lnTo>
                <a:lnTo>
                  <a:pt x="1440" y="378"/>
                </a:lnTo>
                <a:lnTo>
                  <a:pt x="1468" y="363"/>
                </a:lnTo>
                <a:lnTo>
                  <a:pt x="1497" y="350"/>
                </a:lnTo>
                <a:lnTo>
                  <a:pt x="1528" y="339"/>
                </a:lnTo>
                <a:lnTo>
                  <a:pt x="1557" y="328"/>
                </a:lnTo>
                <a:lnTo>
                  <a:pt x="1588" y="320"/>
                </a:lnTo>
                <a:lnTo>
                  <a:pt x="1619" y="312"/>
                </a:lnTo>
                <a:lnTo>
                  <a:pt x="1652" y="306"/>
                </a:lnTo>
                <a:lnTo>
                  <a:pt x="1684" y="303"/>
                </a:lnTo>
                <a:lnTo>
                  <a:pt x="1718" y="301"/>
                </a:lnTo>
                <a:lnTo>
                  <a:pt x="1751" y="299"/>
                </a:lnTo>
                <a:lnTo>
                  <a:pt x="1784" y="301"/>
                </a:lnTo>
                <a:lnTo>
                  <a:pt x="1818" y="303"/>
                </a:lnTo>
                <a:lnTo>
                  <a:pt x="1850" y="306"/>
                </a:lnTo>
                <a:lnTo>
                  <a:pt x="1883" y="312"/>
                </a:lnTo>
                <a:lnTo>
                  <a:pt x="1914" y="320"/>
                </a:lnTo>
                <a:lnTo>
                  <a:pt x="1945" y="328"/>
                </a:lnTo>
                <a:lnTo>
                  <a:pt x="1974" y="339"/>
                </a:lnTo>
                <a:lnTo>
                  <a:pt x="2005" y="350"/>
                </a:lnTo>
                <a:lnTo>
                  <a:pt x="1962" y="378"/>
                </a:lnTo>
                <a:lnTo>
                  <a:pt x="1921" y="406"/>
                </a:lnTo>
                <a:lnTo>
                  <a:pt x="1878" y="433"/>
                </a:lnTo>
                <a:lnTo>
                  <a:pt x="1836" y="460"/>
                </a:lnTo>
                <a:lnTo>
                  <a:pt x="1814" y="458"/>
                </a:lnTo>
                <a:lnTo>
                  <a:pt x="1794" y="457"/>
                </a:lnTo>
                <a:lnTo>
                  <a:pt x="1771" y="455"/>
                </a:lnTo>
                <a:lnTo>
                  <a:pt x="1751" y="454"/>
                </a:lnTo>
                <a:lnTo>
                  <a:pt x="1726" y="455"/>
                </a:lnTo>
                <a:lnTo>
                  <a:pt x="1700" y="457"/>
                </a:lnTo>
                <a:lnTo>
                  <a:pt x="1675" y="459"/>
                </a:lnTo>
                <a:lnTo>
                  <a:pt x="1651" y="464"/>
                </a:lnTo>
                <a:lnTo>
                  <a:pt x="1627" y="471"/>
                </a:lnTo>
                <a:lnTo>
                  <a:pt x="1604" y="476"/>
                </a:lnTo>
                <a:lnTo>
                  <a:pt x="1580" y="483"/>
                </a:lnTo>
                <a:lnTo>
                  <a:pt x="1557" y="494"/>
                </a:lnTo>
                <a:lnTo>
                  <a:pt x="1535" y="502"/>
                </a:lnTo>
                <a:lnTo>
                  <a:pt x="1515" y="514"/>
                </a:lnTo>
                <a:lnTo>
                  <a:pt x="1493" y="525"/>
                </a:lnTo>
                <a:lnTo>
                  <a:pt x="1473" y="538"/>
                </a:lnTo>
                <a:lnTo>
                  <a:pt x="1453" y="552"/>
                </a:lnTo>
                <a:lnTo>
                  <a:pt x="1435" y="566"/>
                </a:lnTo>
                <a:lnTo>
                  <a:pt x="1416" y="582"/>
                </a:lnTo>
                <a:lnTo>
                  <a:pt x="1399" y="598"/>
                </a:lnTo>
                <a:lnTo>
                  <a:pt x="1383" y="615"/>
                </a:lnTo>
                <a:lnTo>
                  <a:pt x="1368" y="633"/>
                </a:lnTo>
                <a:lnTo>
                  <a:pt x="1352" y="651"/>
                </a:lnTo>
                <a:lnTo>
                  <a:pt x="1338" y="671"/>
                </a:lnTo>
                <a:lnTo>
                  <a:pt x="1326" y="690"/>
                </a:lnTo>
                <a:lnTo>
                  <a:pt x="1313" y="712"/>
                </a:lnTo>
                <a:lnTo>
                  <a:pt x="1303" y="732"/>
                </a:lnTo>
                <a:lnTo>
                  <a:pt x="1293" y="754"/>
                </a:lnTo>
                <a:lnTo>
                  <a:pt x="1284" y="777"/>
                </a:lnTo>
                <a:lnTo>
                  <a:pt x="1275" y="799"/>
                </a:lnTo>
                <a:lnTo>
                  <a:pt x="1270" y="824"/>
                </a:lnTo>
                <a:lnTo>
                  <a:pt x="1263" y="846"/>
                </a:lnTo>
                <a:lnTo>
                  <a:pt x="1260" y="871"/>
                </a:lnTo>
                <a:lnTo>
                  <a:pt x="1256" y="895"/>
                </a:lnTo>
                <a:lnTo>
                  <a:pt x="1255" y="920"/>
                </a:lnTo>
                <a:lnTo>
                  <a:pt x="1253" y="946"/>
                </a:lnTo>
                <a:lnTo>
                  <a:pt x="1255" y="971"/>
                </a:lnTo>
                <a:lnTo>
                  <a:pt x="1256" y="995"/>
                </a:lnTo>
                <a:lnTo>
                  <a:pt x="1260" y="1019"/>
                </a:lnTo>
                <a:lnTo>
                  <a:pt x="1263" y="1043"/>
                </a:lnTo>
                <a:lnTo>
                  <a:pt x="1270" y="1067"/>
                </a:lnTo>
                <a:lnTo>
                  <a:pt x="1275" y="1092"/>
                </a:lnTo>
                <a:lnTo>
                  <a:pt x="1284" y="1114"/>
                </a:lnTo>
                <a:lnTo>
                  <a:pt x="1293" y="1136"/>
                </a:lnTo>
                <a:lnTo>
                  <a:pt x="1303" y="1158"/>
                </a:lnTo>
                <a:lnTo>
                  <a:pt x="1313" y="1179"/>
                </a:lnTo>
                <a:lnTo>
                  <a:pt x="1326" y="1199"/>
                </a:lnTo>
                <a:lnTo>
                  <a:pt x="1338" y="1218"/>
                </a:lnTo>
                <a:lnTo>
                  <a:pt x="1352" y="1239"/>
                </a:lnTo>
                <a:lnTo>
                  <a:pt x="1368" y="1257"/>
                </a:lnTo>
                <a:lnTo>
                  <a:pt x="1383" y="1276"/>
                </a:lnTo>
                <a:lnTo>
                  <a:pt x="1399" y="1292"/>
                </a:lnTo>
                <a:lnTo>
                  <a:pt x="1416" y="1307"/>
                </a:lnTo>
                <a:lnTo>
                  <a:pt x="1435" y="1324"/>
                </a:lnTo>
                <a:lnTo>
                  <a:pt x="1453" y="1339"/>
                </a:lnTo>
                <a:lnTo>
                  <a:pt x="1473" y="1352"/>
                </a:lnTo>
                <a:lnTo>
                  <a:pt x="1493" y="1364"/>
                </a:lnTo>
                <a:lnTo>
                  <a:pt x="1515" y="1377"/>
                </a:lnTo>
                <a:lnTo>
                  <a:pt x="1535" y="1387"/>
                </a:lnTo>
                <a:lnTo>
                  <a:pt x="1557" y="1397"/>
                </a:lnTo>
                <a:lnTo>
                  <a:pt x="1580" y="1406"/>
                </a:lnTo>
                <a:lnTo>
                  <a:pt x="1604" y="1414"/>
                </a:lnTo>
                <a:lnTo>
                  <a:pt x="1627" y="1422"/>
                </a:lnTo>
                <a:lnTo>
                  <a:pt x="1651" y="1427"/>
                </a:lnTo>
                <a:lnTo>
                  <a:pt x="1675" y="1431"/>
                </a:lnTo>
                <a:lnTo>
                  <a:pt x="1700" y="1434"/>
                </a:lnTo>
                <a:lnTo>
                  <a:pt x="1726" y="1436"/>
                </a:lnTo>
                <a:lnTo>
                  <a:pt x="1751" y="1436"/>
                </a:lnTo>
                <a:lnTo>
                  <a:pt x="1770" y="1436"/>
                </a:lnTo>
                <a:lnTo>
                  <a:pt x="1789" y="1434"/>
                </a:lnTo>
                <a:lnTo>
                  <a:pt x="1808" y="1433"/>
                </a:lnTo>
                <a:lnTo>
                  <a:pt x="1827" y="1431"/>
                </a:lnTo>
                <a:lnTo>
                  <a:pt x="1846" y="1427"/>
                </a:lnTo>
                <a:lnTo>
                  <a:pt x="1864" y="1423"/>
                </a:lnTo>
                <a:lnTo>
                  <a:pt x="1882" y="1419"/>
                </a:lnTo>
                <a:lnTo>
                  <a:pt x="1900" y="1414"/>
                </a:lnTo>
                <a:lnTo>
                  <a:pt x="1917" y="1409"/>
                </a:lnTo>
                <a:lnTo>
                  <a:pt x="1935" y="1401"/>
                </a:lnTo>
                <a:lnTo>
                  <a:pt x="1950" y="1395"/>
                </a:lnTo>
                <a:lnTo>
                  <a:pt x="1968" y="1386"/>
                </a:lnTo>
                <a:lnTo>
                  <a:pt x="1985" y="1378"/>
                </a:lnTo>
                <a:lnTo>
                  <a:pt x="1999" y="1371"/>
                </a:lnTo>
                <a:lnTo>
                  <a:pt x="2015" y="1361"/>
                </a:lnTo>
                <a:lnTo>
                  <a:pt x="2030" y="1351"/>
                </a:lnTo>
                <a:lnTo>
                  <a:pt x="2039" y="1366"/>
                </a:lnTo>
                <a:lnTo>
                  <a:pt x="2048" y="1380"/>
                </a:lnTo>
                <a:lnTo>
                  <a:pt x="2054" y="1395"/>
                </a:lnTo>
                <a:lnTo>
                  <a:pt x="2061" y="1409"/>
                </a:lnTo>
                <a:lnTo>
                  <a:pt x="2066" y="1424"/>
                </a:lnTo>
                <a:lnTo>
                  <a:pt x="2071" y="1441"/>
                </a:lnTo>
                <a:lnTo>
                  <a:pt x="2075" y="1456"/>
                </a:lnTo>
                <a:lnTo>
                  <a:pt x="2079" y="1471"/>
                </a:lnTo>
                <a:lnTo>
                  <a:pt x="2084" y="1503"/>
                </a:lnTo>
                <a:lnTo>
                  <a:pt x="2087" y="1535"/>
                </a:lnTo>
                <a:lnTo>
                  <a:pt x="2091" y="1566"/>
                </a:lnTo>
                <a:lnTo>
                  <a:pt x="2095" y="1599"/>
                </a:lnTo>
                <a:lnTo>
                  <a:pt x="2099" y="1631"/>
                </a:lnTo>
                <a:lnTo>
                  <a:pt x="2103" y="1664"/>
                </a:lnTo>
                <a:lnTo>
                  <a:pt x="2108" y="1697"/>
                </a:lnTo>
                <a:lnTo>
                  <a:pt x="2115" y="1730"/>
                </a:lnTo>
                <a:lnTo>
                  <a:pt x="2120" y="1747"/>
                </a:lnTo>
                <a:lnTo>
                  <a:pt x="2126" y="1764"/>
                </a:lnTo>
                <a:lnTo>
                  <a:pt x="2132" y="1780"/>
                </a:lnTo>
                <a:lnTo>
                  <a:pt x="2140" y="1796"/>
                </a:lnTo>
                <a:lnTo>
                  <a:pt x="2148" y="1813"/>
                </a:lnTo>
                <a:lnTo>
                  <a:pt x="2156" y="1828"/>
                </a:lnTo>
                <a:lnTo>
                  <a:pt x="2166" y="1844"/>
                </a:lnTo>
                <a:lnTo>
                  <a:pt x="2178" y="1861"/>
                </a:lnTo>
                <a:close/>
              </a:path>
            </a:pathLst>
          </a:custGeom>
          <a:solidFill>
            <a:srgbClr val="618FFD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Line 40"/>
          <p:cNvSpPr>
            <a:spLocks noChangeShapeType="1"/>
          </p:cNvSpPr>
          <p:nvPr userDrawn="1"/>
        </p:nvSpPr>
        <p:spPr bwMode="auto">
          <a:xfrm>
            <a:off x="0" y="6678000"/>
            <a:ext cx="180000" cy="0"/>
          </a:xfrm>
          <a:prstGeom prst="line">
            <a:avLst/>
          </a:prstGeom>
          <a:noFill/>
          <a:ln w="25400">
            <a:solidFill>
              <a:srgbClr val="D5E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Line 27"/>
          <p:cNvSpPr>
            <a:spLocks noChangeShapeType="1"/>
          </p:cNvSpPr>
          <p:nvPr userDrawn="1"/>
        </p:nvSpPr>
        <p:spPr bwMode="auto">
          <a:xfrm flipH="1">
            <a:off x="2340000" y="5225098"/>
            <a:ext cx="0" cy="1632902"/>
          </a:xfrm>
          <a:prstGeom prst="line">
            <a:avLst/>
          </a:prstGeom>
          <a:noFill/>
          <a:ln w="25400">
            <a:solidFill>
              <a:srgbClr val="618FF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Freeform 44"/>
          <p:cNvSpPr>
            <a:spLocks noChangeAspect="1" noEditPoints="1"/>
          </p:cNvSpPr>
          <p:nvPr userDrawn="1"/>
        </p:nvSpPr>
        <p:spPr bwMode="auto">
          <a:xfrm>
            <a:off x="31983" y="103347"/>
            <a:ext cx="648000" cy="490500"/>
          </a:xfrm>
          <a:custGeom>
            <a:avLst/>
            <a:gdLst>
              <a:gd name="T0" fmla="*/ 2147483647 w 8751"/>
              <a:gd name="T1" fmla="*/ 2147483647 h 6649"/>
              <a:gd name="T2" fmla="*/ 2147483647 w 8751"/>
              <a:gd name="T3" fmla="*/ 2147483647 h 6649"/>
              <a:gd name="T4" fmla="*/ 2147483647 w 8751"/>
              <a:gd name="T5" fmla="*/ 2147483647 h 6649"/>
              <a:gd name="T6" fmla="*/ 2147483647 w 8751"/>
              <a:gd name="T7" fmla="*/ 2147483647 h 6649"/>
              <a:gd name="T8" fmla="*/ 2147483647 w 8751"/>
              <a:gd name="T9" fmla="*/ 2147483647 h 6649"/>
              <a:gd name="T10" fmla="*/ 2147483647 w 8751"/>
              <a:gd name="T11" fmla="*/ 2147483647 h 6649"/>
              <a:gd name="T12" fmla="*/ 2147483647 w 8751"/>
              <a:gd name="T13" fmla="*/ 2147483647 h 6649"/>
              <a:gd name="T14" fmla="*/ 2147483647 w 8751"/>
              <a:gd name="T15" fmla="*/ 2147483647 h 6649"/>
              <a:gd name="T16" fmla="*/ 2147483647 w 8751"/>
              <a:gd name="T17" fmla="*/ 2147483647 h 6649"/>
              <a:gd name="T18" fmla="*/ 2147483647 w 8751"/>
              <a:gd name="T19" fmla="*/ 2147483647 h 6649"/>
              <a:gd name="T20" fmla="*/ 2147483647 w 8751"/>
              <a:gd name="T21" fmla="*/ 2147483647 h 6649"/>
              <a:gd name="T22" fmla="*/ 2147483647 w 8751"/>
              <a:gd name="T23" fmla="*/ 2147483647 h 6649"/>
              <a:gd name="T24" fmla="*/ 2147483647 w 8751"/>
              <a:gd name="T25" fmla="*/ 2147483647 h 6649"/>
              <a:gd name="T26" fmla="*/ 2147483647 w 8751"/>
              <a:gd name="T27" fmla="*/ 2147483647 h 6649"/>
              <a:gd name="T28" fmla="*/ 2147483647 w 8751"/>
              <a:gd name="T29" fmla="*/ 2147483647 h 6649"/>
              <a:gd name="T30" fmla="*/ 2147483647 w 8751"/>
              <a:gd name="T31" fmla="*/ 2147483647 h 6649"/>
              <a:gd name="T32" fmla="*/ 2147483647 w 8751"/>
              <a:gd name="T33" fmla="*/ 2147483647 h 6649"/>
              <a:gd name="T34" fmla="*/ 2147483647 w 8751"/>
              <a:gd name="T35" fmla="*/ 2147483647 h 6649"/>
              <a:gd name="T36" fmla="*/ 2147483647 w 8751"/>
              <a:gd name="T37" fmla="*/ 2147483647 h 6649"/>
              <a:gd name="T38" fmla="*/ 2147483647 w 8751"/>
              <a:gd name="T39" fmla="*/ 2147483647 h 6649"/>
              <a:gd name="T40" fmla="*/ 2147483647 w 8751"/>
              <a:gd name="T41" fmla="*/ 2147483647 h 6649"/>
              <a:gd name="T42" fmla="*/ 2147483647 w 8751"/>
              <a:gd name="T43" fmla="*/ 2147483647 h 6649"/>
              <a:gd name="T44" fmla="*/ 2147483647 w 8751"/>
              <a:gd name="T45" fmla="*/ 2147483647 h 6649"/>
              <a:gd name="T46" fmla="*/ 2147483647 w 8751"/>
              <a:gd name="T47" fmla="*/ 2147483647 h 6649"/>
              <a:gd name="T48" fmla="*/ 2147483647 w 8751"/>
              <a:gd name="T49" fmla="*/ 2147483647 h 6649"/>
              <a:gd name="T50" fmla="*/ 2147483647 w 8751"/>
              <a:gd name="T51" fmla="*/ 2147483647 h 6649"/>
              <a:gd name="T52" fmla="*/ 2147483647 w 8751"/>
              <a:gd name="T53" fmla="*/ 2147483647 h 6649"/>
              <a:gd name="T54" fmla="*/ 2147483647 w 8751"/>
              <a:gd name="T55" fmla="*/ 2147483647 h 6649"/>
              <a:gd name="T56" fmla="*/ 2147483647 w 8751"/>
              <a:gd name="T57" fmla="*/ 2147483647 h 6649"/>
              <a:gd name="T58" fmla="*/ 2147483647 w 8751"/>
              <a:gd name="T59" fmla="*/ 2147483647 h 6649"/>
              <a:gd name="T60" fmla="*/ 2147483647 w 8751"/>
              <a:gd name="T61" fmla="*/ 2147483647 h 6649"/>
              <a:gd name="T62" fmla="*/ 2147483647 w 8751"/>
              <a:gd name="T63" fmla="*/ 2147483647 h 6649"/>
              <a:gd name="T64" fmla="*/ 2147483647 w 8751"/>
              <a:gd name="T65" fmla="*/ 2147483647 h 6649"/>
              <a:gd name="T66" fmla="*/ 2147483647 w 8751"/>
              <a:gd name="T67" fmla="*/ 2147483647 h 6649"/>
              <a:gd name="T68" fmla="*/ 2147483647 w 8751"/>
              <a:gd name="T69" fmla="*/ 2147483647 h 6649"/>
              <a:gd name="T70" fmla="*/ 2147483647 w 8751"/>
              <a:gd name="T71" fmla="*/ 2147483647 h 6649"/>
              <a:gd name="T72" fmla="*/ 2147483647 w 8751"/>
              <a:gd name="T73" fmla="*/ 2147483647 h 6649"/>
              <a:gd name="T74" fmla="*/ 2147483647 w 8751"/>
              <a:gd name="T75" fmla="*/ 2147483647 h 6649"/>
              <a:gd name="T76" fmla="*/ 2147483647 w 8751"/>
              <a:gd name="T77" fmla="*/ 2147483647 h 6649"/>
              <a:gd name="T78" fmla="*/ 2147483647 w 8751"/>
              <a:gd name="T79" fmla="*/ 2147483647 h 6649"/>
              <a:gd name="T80" fmla="*/ 2147483647 w 8751"/>
              <a:gd name="T81" fmla="*/ 2147483647 h 6649"/>
              <a:gd name="T82" fmla="*/ 2147483647 w 8751"/>
              <a:gd name="T83" fmla="*/ 2147483647 h 6649"/>
              <a:gd name="T84" fmla="*/ 2147483647 w 8751"/>
              <a:gd name="T85" fmla="*/ 2147483647 h 6649"/>
              <a:gd name="T86" fmla="*/ 2147483647 w 8751"/>
              <a:gd name="T87" fmla="*/ 2147483647 h 6649"/>
              <a:gd name="T88" fmla="*/ 2147483647 w 8751"/>
              <a:gd name="T89" fmla="*/ 2147483647 h 6649"/>
              <a:gd name="T90" fmla="*/ 2147483647 w 8751"/>
              <a:gd name="T91" fmla="*/ 2147483647 h 6649"/>
              <a:gd name="T92" fmla="*/ 2147483647 w 8751"/>
              <a:gd name="T93" fmla="*/ 2147483647 h 6649"/>
              <a:gd name="T94" fmla="*/ 2147483647 w 8751"/>
              <a:gd name="T95" fmla="*/ 2147483647 h 6649"/>
              <a:gd name="T96" fmla="*/ 2147483647 w 8751"/>
              <a:gd name="T97" fmla="*/ 2147483647 h 6649"/>
              <a:gd name="T98" fmla="*/ 2147483647 w 8751"/>
              <a:gd name="T99" fmla="*/ 2147483647 h 6649"/>
              <a:gd name="T100" fmla="*/ 2147483647 w 8751"/>
              <a:gd name="T101" fmla="*/ 2147483647 h 6649"/>
              <a:gd name="T102" fmla="*/ 2147483647 w 8751"/>
              <a:gd name="T103" fmla="*/ 2147483647 h 6649"/>
              <a:gd name="T104" fmla="*/ 2147483647 w 8751"/>
              <a:gd name="T105" fmla="*/ 2147483647 h 6649"/>
              <a:gd name="T106" fmla="*/ 2147483647 w 8751"/>
              <a:gd name="T107" fmla="*/ 2147483647 h 6649"/>
              <a:gd name="T108" fmla="*/ 2147483647 w 8751"/>
              <a:gd name="T109" fmla="*/ 2147483647 h 6649"/>
              <a:gd name="T110" fmla="*/ 2147483647 w 8751"/>
              <a:gd name="T111" fmla="*/ 2147483647 h 6649"/>
              <a:gd name="T112" fmla="*/ 2147483647 w 8751"/>
              <a:gd name="T113" fmla="*/ 2147483647 h 6649"/>
              <a:gd name="T114" fmla="*/ 2147483647 w 8751"/>
              <a:gd name="T115" fmla="*/ 2147483647 h 6649"/>
              <a:gd name="T116" fmla="*/ 2147483647 w 8751"/>
              <a:gd name="T117" fmla="*/ 2147483647 h 6649"/>
              <a:gd name="T118" fmla="*/ 2147483647 w 8751"/>
              <a:gd name="T119" fmla="*/ 2147483647 h 6649"/>
              <a:gd name="T120" fmla="*/ 2147483647 w 8751"/>
              <a:gd name="T121" fmla="*/ 2147483647 h 6649"/>
              <a:gd name="T122" fmla="*/ 2147483647 w 8751"/>
              <a:gd name="T123" fmla="*/ 2147483647 h 6649"/>
              <a:gd name="T124" fmla="*/ 2147483647 w 8751"/>
              <a:gd name="T125" fmla="*/ 2147483647 h 664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751" h="6649">
                <a:moveTo>
                  <a:pt x="7532" y="2049"/>
                </a:moveTo>
                <a:lnTo>
                  <a:pt x="7885" y="1752"/>
                </a:lnTo>
                <a:lnTo>
                  <a:pt x="7936" y="1795"/>
                </a:lnTo>
                <a:lnTo>
                  <a:pt x="7988" y="1841"/>
                </a:lnTo>
                <a:lnTo>
                  <a:pt x="8041" y="1886"/>
                </a:lnTo>
                <a:lnTo>
                  <a:pt x="8093" y="1932"/>
                </a:lnTo>
                <a:lnTo>
                  <a:pt x="8145" y="1980"/>
                </a:lnTo>
                <a:lnTo>
                  <a:pt x="8195" y="2029"/>
                </a:lnTo>
                <a:lnTo>
                  <a:pt x="8219" y="2054"/>
                </a:lnTo>
                <a:lnTo>
                  <a:pt x="8243" y="2079"/>
                </a:lnTo>
                <a:lnTo>
                  <a:pt x="8266" y="2105"/>
                </a:lnTo>
                <a:lnTo>
                  <a:pt x="8289" y="2131"/>
                </a:lnTo>
                <a:lnTo>
                  <a:pt x="8311" y="2158"/>
                </a:lnTo>
                <a:lnTo>
                  <a:pt x="8331" y="2183"/>
                </a:lnTo>
                <a:lnTo>
                  <a:pt x="8351" y="2211"/>
                </a:lnTo>
                <a:lnTo>
                  <a:pt x="8369" y="2239"/>
                </a:lnTo>
                <a:lnTo>
                  <a:pt x="8387" y="2268"/>
                </a:lnTo>
                <a:lnTo>
                  <a:pt x="8403" y="2298"/>
                </a:lnTo>
                <a:lnTo>
                  <a:pt x="8418" y="2327"/>
                </a:lnTo>
                <a:lnTo>
                  <a:pt x="8431" y="2357"/>
                </a:lnTo>
                <a:lnTo>
                  <a:pt x="8444" y="2388"/>
                </a:lnTo>
                <a:lnTo>
                  <a:pt x="8454" y="2420"/>
                </a:lnTo>
                <a:lnTo>
                  <a:pt x="8463" y="2451"/>
                </a:lnTo>
                <a:lnTo>
                  <a:pt x="8469" y="2484"/>
                </a:lnTo>
                <a:lnTo>
                  <a:pt x="8476" y="2517"/>
                </a:lnTo>
                <a:lnTo>
                  <a:pt x="8479" y="2552"/>
                </a:lnTo>
                <a:lnTo>
                  <a:pt x="8481" y="2587"/>
                </a:lnTo>
                <a:lnTo>
                  <a:pt x="8481" y="2623"/>
                </a:lnTo>
                <a:lnTo>
                  <a:pt x="8478" y="2658"/>
                </a:lnTo>
                <a:lnTo>
                  <a:pt x="8474" y="2691"/>
                </a:lnTo>
                <a:lnTo>
                  <a:pt x="8469" y="2724"/>
                </a:lnTo>
                <a:lnTo>
                  <a:pt x="8464" y="2756"/>
                </a:lnTo>
                <a:lnTo>
                  <a:pt x="8457" y="2786"/>
                </a:lnTo>
                <a:lnTo>
                  <a:pt x="8448" y="2816"/>
                </a:lnTo>
                <a:lnTo>
                  <a:pt x="8437" y="2842"/>
                </a:lnTo>
                <a:lnTo>
                  <a:pt x="8426" y="2869"/>
                </a:lnTo>
                <a:lnTo>
                  <a:pt x="8413" y="2894"/>
                </a:lnTo>
                <a:lnTo>
                  <a:pt x="8399" y="2919"/>
                </a:lnTo>
                <a:lnTo>
                  <a:pt x="8385" y="2943"/>
                </a:lnTo>
                <a:lnTo>
                  <a:pt x="8369" y="2964"/>
                </a:lnTo>
                <a:lnTo>
                  <a:pt x="8352" y="2985"/>
                </a:lnTo>
                <a:lnTo>
                  <a:pt x="8335" y="3005"/>
                </a:lnTo>
                <a:lnTo>
                  <a:pt x="8316" y="3023"/>
                </a:lnTo>
                <a:lnTo>
                  <a:pt x="8295" y="3040"/>
                </a:lnTo>
                <a:lnTo>
                  <a:pt x="8275" y="3057"/>
                </a:lnTo>
                <a:lnTo>
                  <a:pt x="8253" y="3071"/>
                </a:lnTo>
                <a:lnTo>
                  <a:pt x="8231" y="3085"/>
                </a:lnTo>
                <a:lnTo>
                  <a:pt x="8208" y="3099"/>
                </a:lnTo>
                <a:lnTo>
                  <a:pt x="8184" y="3110"/>
                </a:lnTo>
                <a:lnTo>
                  <a:pt x="8159" y="3122"/>
                </a:lnTo>
                <a:lnTo>
                  <a:pt x="8134" y="3132"/>
                </a:lnTo>
                <a:lnTo>
                  <a:pt x="8107" y="3141"/>
                </a:lnTo>
                <a:lnTo>
                  <a:pt x="8081" y="3148"/>
                </a:lnTo>
                <a:lnTo>
                  <a:pt x="8054" y="3156"/>
                </a:lnTo>
                <a:lnTo>
                  <a:pt x="8026" y="3162"/>
                </a:lnTo>
                <a:lnTo>
                  <a:pt x="7998" y="3167"/>
                </a:lnTo>
                <a:lnTo>
                  <a:pt x="7969" y="3172"/>
                </a:lnTo>
                <a:lnTo>
                  <a:pt x="7940" y="3175"/>
                </a:lnTo>
                <a:lnTo>
                  <a:pt x="7911" y="3178"/>
                </a:lnTo>
                <a:lnTo>
                  <a:pt x="7880" y="3180"/>
                </a:lnTo>
                <a:lnTo>
                  <a:pt x="7847" y="3180"/>
                </a:lnTo>
                <a:lnTo>
                  <a:pt x="7813" y="3179"/>
                </a:lnTo>
                <a:lnTo>
                  <a:pt x="7780" y="3176"/>
                </a:lnTo>
                <a:lnTo>
                  <a:pt x="7747" y="3172"/>
                </a:lnTo>
                <a:lnTo>
                  <a:pt x="7716" y="3167"/>
                </a:lnTo>
                <a:lnTo>
                  <a:pt x="7685" y="3161"/>
                </a:lnTo>
                <a:lnTo>
                  <a:pt x="7655" y="3153"/>
                </a:lnTo>
                <a:lnTo>
                  <a:pt x="7625" y="3145"/>
                </a:lnTo>
                <a:lnTo>
                  <a:pt x="7596" y="3134"/>
                </a:lnTo>
                <a:lnTo>
                  <a:pt x="7568" y="3122"/>
                </a:lnTo>
                <a:lnTo>
                  <a:pt x="7542" y="3109"/>
                </a:lnTo>
                <a:lnTo>
                  <a:pt x="7516" y="3095"/>
                </a:lnTo>
                <a:lnTo>
                  <a:pt x="7490" y="3080"/>
                </a:lnTo>
                <a:lnTo>
                  <a:pt x="7466" y="3063"/>
                </a:lnTo>
                <a:lnTo>
                  <a:pt x="7442" y="3045"/>
                </a:lnTo>
                <a:lnTo>
                  <a:pt x="7420" y="3026"/>
                </a:lnTo>
                <a:lnTo>
                  <a:pt x="7399" y="3007"/>
                </a:lnTo>
                <a:lnTo>
                  <a:pt x="7379" y="2986"/>
                </a:lnTo>
                <a:lnTo>
                  <a:pt x="7361" y="2964"/>
                </a:lnTo>
                <a:lnTo>
                  <a:pt x="7343" y="2941"/>
                </a:lnTo>
                <a:lnTo>
                  <a:pt x="7326" y="2919"/>
                </a:lnTo>
                <a:lnTo>
                  <a:pt x="7311" y="2893"/>
                </a:lnTo>
                <a:lnTo>
                  <a:pt x="7297" y="2868"/>
                </a:lnTo>
                <a:lnTo>
                  <a:pt x="7286" y="2841"/>
                </a:lnTo>
                <a:lnTo>
                  <a:pt x="7274" y="2813"/>
                </a:lnTo>
                <a:lnTo>
                  <a:pt x="7264" y="2784"/>
                </a:lnTo>
                <a:lnTo>
                  <a:pt x="7257" y="2755"/>
                </a:lnTo>
                <a:lnTo>
                  <a:pt x="7250" y="2726"/>
                </a:lnTo>
                <a:lnTo>
                  <a:pt x="7244" y="2694"/>
                </a:lnTo>
                <a:lnTo>
                  <a:pt x="7240" y="2663"/>
                </a:lnTo>
                <a:lnTo>
                  <a:pt x="7239" y="2630"/>
                </a:lnTo>
                <a:lnTo>
                  <a:pt x="7239" y="2599"/>
                </a:lnTo>
                <a:lnTo>
                  <a:pt x="7240" y="2559"/>
                </a:lnTo>
                <a:lnTo>
                  <a:pt x="7245" y="2521"/>
                </a:lnTo>
                <a:lnTo>
                  <a:pt x="7250" y="2484"/>
                </a:lnTo>
                <a:lnTo>
                  <a:pt x="7259" y="2447"/>
                </a:lnTo>
                <a:lnTo>
                  <a:pt x="7269" y="2412"/>
                </a:lnTo>
                <a:lnTo>
                  <a:pt x="7282" y="2375"/>
                </a:lnTo>
                <a:lnTo>
                  <a:pt x="7297" y="2341"/>
                </a:lnTo>
                <a:lnTo>
                  <a:pt x="7314" y="2307"/>
                </a:lnTo>
                <a:lnTo>
                  <a:pt x="7334" y="2272"/>
                </a:lnTo>
                <a:lnTo>
                  <a:pt x="7356" y="2239"/>
                </a:lnTo>
                <a:lnTo>
                  <a:pt x="7379" y="2208"/>
                </a:lnTo>
                <a:lnTo>
                  <a:pt x="7405" y="2175"/>
                </a:lnTo>
                <a:lnTo>
                  <a:pt x="7433" y="2143"/>
                </a:lnTo>
                <a:lnTo>
                  <a:pt x="7465" y="2111"/>
                </a:lnTo>
                <a:lnTo>
                  <a:pt x="7498" y="2081"/>
                </a:lnTo>
                <a:lnTo>
                  <a:pt x="7532" y="2049"/>
                </a:lnTo>
                <a:close/>
                <a:moveTo>
                  <a:pt x="6787" y="1980"/>
                </a:moveTo>
                <a:lnTo>
                  <a:pt x="6824" y="1932"/>
                </a:lnTo>
                <a:lnTo>
                  <a:pt x="6858" y="1885"/>
                </a:lnTo>
                <a:lnTo>
                  <a:pt x="6890" y="1837"/>
                </a:lnTo>
                <a:lnTo>
                  <a:pt x="6919" y="1790"/>
                </a:lnTo>
                <a:lnTo>
                  <a:pt x="6947" y="1740"/>
                </a:lnTo>
                <a:lnTo>
                  <a:pt x="6971" y="1691"/>
                </a:lnTo>
                <a:lnTo>
                  <a:pt x="6994" y="1641"/>
                </a:lnTo>
                <a:lnTo>
                  <a:pt x="7014" y="1592"/>
                </a:lnTo>
                <a:lnTo>
                  <a:pt x="7033" y="1541"/>
                </a:lnTo>
                <a:lnTo>
                  <a:pt x="7050" y="1489"/>
                </a:lnTo>
                <a:lnTo>
                  <a:pt x="7065" y="1436"/>
                </a:lnTo>
                <a:lnTo>
                  <a:pt x="7078" y="1382"/>
                </a:lnTo>
                <a:lnTo>
                  <a:pt x="7089" y="1326"/>
                </a:lnTo>
                <a:lnTo>
                  <a:pt x="7099" y="1269"/>
                </a:lnTo>
                <a:lnTo>
                  <a:pt x="7108" y="1212"/>
                </a:lnTo>
                <a:lnTo>
                  <a:pt x="7114" y="1152"/>
                </a:lnTo>
                <a:lnTo>
                  <a:pt x="7123" y="1182"/>
                </a:lnTo>
                <a:lnTo>
                  <a:pt x="7130" y="1213"/>
                </a:lnTo>
                <a:lnTo>
                  <a:pt x="7136" y="1245"/>
                </a:lnTo>
                <a:lnTo>
                  <a:pt x="7140" y="1279"/>
                </a:lnTo>
                <a:lnTo>
                  <a:pt x="7142" y="1315"/>
                </a:lnTo>
                <a:lnTo>
                  <a:pt x="7144" y="1351"/>
                </a:lnTo>
                <a:lnTo>
                  <a:pt x="7144" y="1389"/>
                </a:lnTo>
                <a:lnTo>
                  <a:pt x="7142" y="1427"/>
                </a:lnTo>
                <a:lnTo>
                  <a:pt x="7139" y="1466"/>
                </a:lnTo>
                <a:lnTo>
                  <a:pt x="7136" y="1507"/>
                </a:lnTo>
                <a:lnTo>
                  <a:pt x="7130" y="1547"/>
                </a:lnTo>
                <a:lnTo>
                  <a:pt x="7123" y="1588"/>
                </a:lnTo>
                <a:lnTo>
                  <a:pt x="7116" y="1631"/>
                </a:lnTo>
                <a:lnTo>
                  <a:pt x="7107" y="1674"/>
                </a:lnTo>
                <a:lnTo>
                  <a:pt x="7095" y="1716"/>
                </a:lnTo>
                <a:lnTo>
                  <a:pt x="7084" y="1761"/>
                </a:lnTo>
                <a:lnTo>
                  <a:pt x="7071" y="1803"/>
                </a:lnTo>
                <a:lnTo>
                  <a:pt x="7057" y="1847"/>
                </a:lnTo>
                <a:lnTo>
                  <a:pt x="7042" y="1891"/>
                </a:lnTo>
                <a:lnTo>
                  <a:pt x="7024" y="1935"/>
                </a:lnTo>
                <a:lnTo>
                  <a:pt x="7008" y="1979"/>
                </a:lnTo>
                <a:lnTo>
                  <a:pt x="6989" y="2021"/>
                </a:lnTo>
                <a:lnTo>
                  <a:pt x="6970" y="2065"/>
                </a:lnTo>
                <a:lnTo>
                  <a:pt x="6947" y="2107"/>
                </a:lnTo>
                <a:lnTo>
                  <a:pt x="6925" y="2150"/>
                </a:lnTo>
                <a:lnTo>
                  <a:pt x="6902" y="2192"/>
                </a:lnTo>
                <a:lnTo>
                  <a:pt x="6878" y="2234"/>
                </a:lnTo>
                <a:lnTo>
                  <a:pt x="6853" y="2274"/>
                </a:lnTo>
                <a:lnTo>
                  <a:pt x="6827" y="2313"/>
                </a:lnTo>
                <a:lnTo>
                  <a:pt x="6800" y="2352"/>
                </a:lnTo>
                <a:lnTo>
                  <a:pt x="6770" y="2390"/>
                </a:lnTo>
                <a:lnTo>
                  <a:pt x="6742" y="2427"/>
                </a:lnTo>
                <a:lnTo>
                  <a:pt x="6718" y="2456"/>
                </a:lnTo>
                <a:lnTo>
                  <a:pt x="6693" y="2484"/>
                </a:lnTo>
                <a:lnTo>
                  <a:pt x="6666" y="2511"/>
                </a:lnTo>
                <a:lnTo>
                  <a:pt x="6640" y="2536"/>
                </a:lnTo>
                <a:lnTo>
                  <a:pt x="6612" y="2560"/>
                </a:lnTo>
                <a:lnTo>
                  <a:pt x="6582" y="2585"/>
                </a:lnTo>
                <a:lnTo>
                  <a:pt x="6553" y="2606"/>
                </a:lnTo>
                <a:lnTo>
                  <a:pt x="6524" y="2628"/>
                </a:lnTo>
                <a:lnTo>
                  <a:pt x="6494" y="2651"/>
                </a:lnTo>
                <a:lnTo>
                  <a:pt x="6463" y="2670"/>
                </a:lnTo>
                <a:lnTo>
                  <a:pt x="6431" y="2690"/>
                </a:lnTo>
                <a:lnTo>
                  <a:pt x="6400" y="2709"/>
                </a:lnTo>
                <a:lnTo>
                  <a:pt x="6335" y="2746"/>
                </a:lnTo>
                <a:lnTo>
                  <a:pt x="6269" y="2781"/>
                </a:lnTo>
                <a:lnTo>
                  <a:pt x="6201" y="2816"/>
                </a:lnTo>
                <a:lnTo>
                  <a:pt x="6134" y="2850"/>
                </a:lnTo>
                <a:lnTo>
                  <a:pt x="6068" y="2883"/>
                </a:lnTo>
                <a:lnTo>
                  <a:pt x="6001" y="2919"/>
                </a:lnTo>
                <a:lnTo>
                  <a:pt x="5935" y="2953"/>
                </a:lnTo>
                <a:lnTo>
                  <a:pt x="5869" y="2990"/>
                </a:lnTo>
                <a:lnTo>
                  <a:pt x="5838" y="3007"/>
                </a:lnTo>
                <a:lnTo>
                  <a:pt x="5805" y="3028"/>
                </a:lnTo>
                <a:lnTo>
                  <a:pt x="5775" y="3047"/>
                </a:lnTo>
                <a:lnTo>
                  <a:pt x="5744" y="3068"/>
                </a:lnTo>
                <a:lnTo>
                  <a:pt x="5711" y="3092"/>
                </a:lnTo>
                <a:lnTo>
                  <a:pt x="5680" y="3117"/>
                </a:lnTo>
                <a:lnTo>
                  <a:pt x="5652" y="3141"/>
                </a:lnTo>
                <a:lnTo>
                  <a:pt x="5626" y="3166"/>
                </a:lnTo>
                <a:lnTo>
                  <a:pt x="5601" y="3192"/>
                </a:lnTo>
                <a:lnTo>
                  <a:pt x="5579" y="3217"/>
                </a:lnTo>
                <a:lnTo>
                  <a:pt x="5560" y="3244"/>
                </a:lnTo>
                <a:lnTo>
                  <a:pt x="5542" y="3271"/>
                </a:lnTo>
                <a:lnTo>
                  <a:pt x="5527" y="3299"/>
                </a:lnTo>
                <a:lnTo>
                  <a:pt x="5515" y="3327"/>
                </a:lnTo>
                <a:lnTo>
                  <a:pt x="5503" y="3358"/>
                </a:lnTo>
                <a:lnTo>
                  <a:pt x="5493" y="3388"/>
                </a:lnTo>
                <a:lnTo>
                  <a:pt x="5487" y="3421"/>
                </a:lnTo>
                <a:lnTo>
                  <a:pt x="5479" y="3454"/>
                </a:lnTo>
                <a:lnTo>
                  <a:pt x="5474" y="3490"/>
                </a:lnTo>
                <a:lnTo>
                  <a:pt x="5473" y="3527"/>
                </a:lnTo>
                <a:lnTo>
                  <a:pt x="5462" y="3514"/>
                </a:lnTo>
                <a:lnTo>
                  <a:pt x="5454" y="3497"/>
                </a:lnTo>
                <a:lnTo>
                  <a:pt x="5445" y="3481"/>
                </a:lnTo>
                <a:lnTo>
                  <a:pt x="5436" y="3462"/>
                </a:lnTo>
                <a:lnTo>
                  <a:pt x="5429" y="3442"/>
                </a:lnTo>
                <a:lnTo>
                  <a:pt x="5423" y="3420"/>
                </a:lnTo>
                <a:lnTo>
                  <a:pt x="5417" y="3397"/>
                </a:lnTo>
                <a:lnTo>
                  <a:pt x="5412" y="3374"/>
                </a:lnTo>
                <a:lnTo>
                  <a:pt x="5407" y="3349"/>
                </a:lnTo>
                <a:lnTo>
                  <a:pt x="5402" y="3324"/>
                </a:lnTo>
                <a:lnTo>
                  <a:pt x="5399" y="3297"/>
                </a:lnTo>
                <a:lnTo>
                  <a:pt x="5398" y="3269"/>
                </a:lnTo>
                <a:lnTo>
                  <a:pt x="5396" y="3241"/>
                </a:lnTo>
                <a:lnTo>
                  <a:pt x="5395" y="3212"/>
                </a:lnTo>
                <a:lnTo>
                  <a:pt x="5396" y="3185"/>
                </a:lnTo>
                <a:lnTo>
                  <a:pt x="5399" y="3156"/>
                </a:lnTo>
                <a:lnTo>
                  <a:pt x="5400" y="3127"/>
                </a:lnTo>
                <a:lnTo>
                  <a:pt x="5405" y="3098"/>
                </a:lnTo>
                <a:lnTo>
                  <a:pt x="5410" y="3070"/>
                </a:lnTo>
                <a:lnTo>
                  <a:pt x="5417" y="3042"/>
                </a:lnTo>
                <a:lnTo>
                  <a:pt x="5424" y="3014"/>
                </a:lnTo>
                <a:lnTo>
                  <a:pt x="5435" y="2986"/>
                </a:lnTo>
                <a:lnTo>
                  <a:pt x="5445" y="2959"/>
                </a:lnTo>
                <a:lnTo>
                  <a:pt x="5457" y="2934"/>
                </a:lnTo>
                <a:lnTo>
                  <a:pt x="5470" y="2908"/>
                </a:lnTo>
                <a:lnTo>
                  <a:pt x="5485" y="2884"/>
                </a:lnTo>
                <a:lnTo>
                  <a:pt x="5502" y="2863"/>
                </a:lnTo>
                <a:lnTo>
                  <a:pt x="5521" y="2841"/>
                </a:lnTo>
                <a:lnTo>
                  <a:pt x="5540" y="2821"/>
                </a:lnTo>
                <a:lnTo>
                  <a:pt x="5563" y="2802"/>
                </a:lnTo>
                <a:lnTo>
                  <a:pt x="5586" y="2785"/>
                </a:lnTo>
                <a:lnTo>
                  <a:pt x="5611" y="2769"/>
                </a:lnTo>
                <a:lnTo>
                  <a:pt x="5701" y="2722"/>
                </a:lnTo>
                <a:lnTo>
                  <a:pt x="5788" y="2677"/>
                </a:lnTo>
                <a:lnTo>
                  <a:pt x="5869" y="2637"/>
                </a:lnTo>
                <a:lnTo>
                  <a:pt x="5949" y="2599"/>
                </a:lnTo>
                <a:lnTo>
                  <a:pt x="6026" y="2562"/>
                </a:lnTo>
                <a:lnTo>
                  <a:pt x="6100" y="2525"/>
                </a:lnTo>
                <a:lnTo>
                  <a:pt x="6172" y="2488"/>
                </a:lnTo>
                <a:lnTo>
                  <a:pt x="6243" y="2449"/>
                </a:lnTo>
                <a:lnTo>
                  <a:pt x="6278" y="2430"/>
                </a:lnTo>
                <a:lnTo>
                  <a:pt x="6312" y="2409"/>
                </a:lnTo>
                <a:lnTo>
                  <a:pt x="6346" y="2388"/>
                </a:lnTo>
                <a:lnTo>
                  <a:pt x="6380" y="2365"/>
                </a:lnTo>
                <a:lnTo>
                  <a:pt x="6414" y="2342"/>
                </a:lnTo>
                <a:lnTo>
                  <a:pt x="6448" y="2317"/>
                </a:lnTo>
                <a:lnTo>
                  <a:pt x="6481" y="2291"/>
                </a:lnTo>
                <a:lnTo>
                  <a:pt x="6515" y="2263"/>
                </a:lnTo>
                <a:lnTo>
                  <a:pt x="6549" y="2234"/>
                </a:lnTo>
                <a:lnTo>
                  <a:pt x="6582" y="2205"/>
                </a:lnTo>
                <a:lnTo>
                  <a:pt x="6617" y="2172"/>
                </a:lnTo>
                <a:lnTo>
                  <a:pt x="6650" y="2138"/>
                </a:lnTo>
                <a:lnTo>
                  <a:pt x="6683" y="2102"/>
                </a:lnTo>
                <a:lnTo>
                  <a:pt x="6718" y="2064"/>
                </a:lnTo>
                <a:lnTo>
                  <a:pt x="6753" y="2023"/>
                </a:lnTo>
                <a:lnTo>
                  <a:pt x="6787" y="1980"/>
                </a:lnTo>
                <a:close/>
                <a:moveTo>
                  <a:pt x="6471" y="1830"/>
                </a:moveTo>
                <a:lnTo>
                  <a:pt x="6513" y="1797"/>
                </a:lnTo>
                <a:lnTo>
                  <a:pt x="6552" y="1764"/>
                </a:lnTo>
                <a:lnTo>
                  <a:pt x="6589" y="1730"/>
                </a:lnTo>
                <a:lnTo>
                  <a:pt x="6623" y="1697"/>
                </a:lnTo>
                <a:lnTo>
                  <a:pt x="6655" y="1663"/>
                </a:lnTo>
                <a:lnTo>
                  <a:pt x="6687" y="1629"/>
                </a:lnTo>
                <a:lnTo>
                  <a:pt x="6716" y="1594"/>
                </a:lnTo>
                <a:lnTo>
                  <a:pt x="6742" y="1561"/>
                </a:lnTo>
                <a:lnTo>
                  <a:pt x="6766" y="1526"/>
                </a:lnTo>
                <a:lnTo>
                  <a:pt x="6789" y="1491"/>
                </a:lnTo>
                <a:lnTo>
                  <a:pt x="6810" y="1458"/>
                </a:lnTo>
                <a:lnTo>
                  <a:pt x="6830" y="1423"/>
                </a:lnTo>
                <a:lnTo>
                  <a:pt x="6846" y="1389"/>
                </a:lnTo>
                <a:lnTo>
                  <a:pt x="6863" y="1354"/>
                </a:lnTo>
                <a:lnTo>
                  <a:pt x="6878" y="1319"/>
                </a:lnTo>
                <a:lnTo>
                  <a:pt x="6891" y="1283"/>
                </a:lnTo>
                <a:lnTo>
                  <a:pt x="6902" y="1249"/>
                </a:lnTo>
                <a:lnTo>
                  <a:pt x="6913" y="1213"/>
                </a:lnTo>
                <a:lnTo>
                  <a:pt x="6921" y="1179"/>
                </a:lnTo>
                <a:lnTo>
                  <a:pt x="6929" y="1142"/>
                </a:lnTo>
                <a:lnTo>
                  <a:pt x="6934" y="1107"/>
                </a:lnTo>
                <a:lnTo>
                  <a:pt x="6939" y="1071"/>
                </a:lnTo>
                <a:lnTo>
                  <a:pt x="6944" y="1036"/>
                </a:lnTo>
                <a:lnTo>
                  <a:pt x="6947" y="999"/>
                </a:lnTo>
                <a:lnTo>
                  <a:pt x="6948" y="963"/>
                </a:lnTo>
                <a:lnTo>
                  <a:pt x="6948" y="926"/>
                </a:lnTo>
                <a:lnTo>
                  <a:pt x="6948" y="890"/>
                </a:lnTo>
                <a:lnTo>
                  <a:pt x="6948" y="853"/>
                </a:lnTo>
                <a:lnTo>
                  <a:pt x="6947" y="816"/>
                </a:lnTo>
                <a:lnTo>
                  <a:pt x="6944" y="779"/>
                </a:lnTo>
                <a:lnTo>
                  <a:pt x="6940" y="742"/>
                </a:lnTo>
                <a:lnTo>
                  <a:pt x="6937" y="704"/>
                </a:lnTo>
                <a:lnTo>
                  <a:pt x="6952" y="737"/>
                </a:lnTo>
                <a:lnTo>
                  <a:pt x="6966" y="770"/>
                </a:lnTo>
                <a:lnTo>
                  <a:pt x="6979" y="805"/>
                </a:lnTo>
                <a:lnTo>
                  <a:pt x="6989" y="839"/>
                </a:lnTo>
                <a:lnTo>
                  <a:pt x="6999" y="873"/>
                </a:lnTo>
                <a:lnTo>
                  <a:pt x="7008" y="907"/>
                </a:lnTo>
                <a:lnTo>
                  <a:pt x="7014" y="943"/>
                </a:lnTo>
                <a:lnTo>
                  <a:pt x="7020" y="979"/>
                </a:lnTo>
                <a:lnTo>
                  <a:pt x="7024" y="1015"/>
                </a:lnTo>
                <a:lnTo>
                  <a:pt x="7027" y="1053"/>
                </a:lnTo>
                <a:lnTo>
                  <a:pt x="7028" y="1090"/>
                </a:lnTo>
                <a:lnTo>
                  <a:pt x="7028" y="1127"/>
                </a:lnTo>
                <a:lnTo>
                  <a:pt x="7027" y="1165"/>
                </a:lnTo>
                <a:lnTo>
                  <a:pt x="7024" y="1203"/>
                </a:lnTo>
                <a:lnTo>
                  <a:pt x="7020" y="1241"/>
                </a:lnTo>
                <a:lnTo>
                  <a:pt x="7014" y="1281"/>
                </a:lnTo>
                <a:lnTo>
                  <a:pt x="7006" y="1320"/>
                </a:lnTo>
                <a:lnTo>
                  <a:pt x="6998" y="1358"/>
                </a:lnTo>
                <a:lnTo>
                  <a:pt x="6987" y="1397"/>
                </a:lnTo>
                <a:lnTo>
                  <a:pt x="6976" y="1437"/>
                </a:lnTo>
                <a:lnTo>
                  <a:pt x="6962" y="1477"/>
                </a:lnTo>
                <a:lnTo>
                  <a:pt x="6947" y="1518"/>
                </a:lnTo>
                <a:lnTo>
                  <a:pt x="6932" y="1557"/>
                </a:lnTo>
                <a:lnTo>
                  <a:pt x="6913" y="1598"/>
                </a:lnTo>
                <a:lnTo>
                  <a:pt x="6893" y="1639"/>
                </a:lnTo>
                <a:lnTo>
                  <a:pt x="6872" y="1679"/>
                </a:lnTo>
                <a:lnTo>
                  <a:pt x="6849" y="1720"/>
                </a:lnTo>
                <a:lnTo>
                  <a:pt x="6825" y="1762"/>
                </a:lnTo>
                <a:lnTo>
                  <a:pt x="6800" y="1803"/>
                </a:lnTo>
                <a:lnTo>
                  <a:pt x="6772" y="1843"/>
                </a:lnTo>
                <a:lnTo>
                  <a:pt x="6744" y="1884"/>
                </a:lnTo>
                <a:lnTo>
                  <a:pt x="6712" y="1926"/>
                </a:lnTo>
                <a:lnTo>
                  <a:pt x="6680" y="1966"/>
                </a:lnTo>
                <a:lnTo>
                  <a:pt x="6647" y="2006"/>
                </a:lnTo>
                <a:lnTo>
                  <a:pt x="6614" y="2042"/>
                </a:lnTo>
                <a:lnTo>
                  <a:pt x="6580" y="2077"/>
                </a:lnTo>
                <a:lnTo>
                  <a:pt x="6546" y="2110"/>
                </a:lnTo>
                <a:lnTo>
                  <a:pt x="6511" y="2142"/>
                </a:lnTo>
                <a:lnTo>
                  <a:pt x="6477" y="2171"/>
                </a:lnTo>
                <a:lnTo>
                  <a:pt x="6441" y="2199"/>
                </a:lnTo>
                <a:lnTo>
                  <a:pt x="6406" y="2227"/>
                </a:lnTo>
                <a:lnTo>
                  <a:pt x="6370" y="2252"/>
                </a:lnTo>
                <a:lnTo>
                  <a:pt x="6335" y="2276"/>
                </a:lnTo>
                <a:lnTo>
                  <a:pt x="6299" y="2299"/>
                </a:lnTo>
                <a:lnTo>
                  <a:pt x="6261" y="2322"/>
                </a:lnTo>
                <a:lnTo>
                  <a:pt x="6226" y="2343"/>
                </a:lnTo>
                <a:lnTo>
                  <a:pt x="6189" y="2364"/>
                </a:lnTo>
                <a:lnTo>
                  <a:pt x="6152" y="2384"/>
                </a:lnTo>
                <a:lnTo>
                  <a:pt x="6078" y="2422"/>
                </a:lnTo>
                <a:lnTo>
                  <a:pt x="6005" y="2458"/>
                </a:lnTo>
                <a:lnTo>
                  <a:pt x="5931" y="2492"/>
                </a:lnTo>
                <a:lnTo>
                  <a:pt x="5856" y="2526"/>
                </a:lnTo>
                <a:lnTo>
                  <a:pt x="5782" y="2563"/>
                </a:lnTo>
                <a:lnTo>
                  <a:pt x="5710" y="2600"/>
                </a:lnTo>
                <a:lnTo>
                  <a:pt x="5675" y="2618"/>
                </a:lnTo>
                <a:lnTo>
                  <a:pt x="5639" y="2639"/>
                </a:lnTo>
                <a:lnTo>
                  <a:pt x="5602" y="2658"/>
                </a:lnTo>
                <a:lnTo>
                  <a:pt x="5567" y="2680"/>
                </a:lnTo>
                <a:lnTo>
                  <a:pt x="5542" y="2696"/>
                </a:lnTo>
                <a:lnTo>
                  <a:pt x="5518" y="2714"/>
                </a:lnTo>
                <a:lnTo>
                  <a:pt x="5497" y="2731"/>
                </a:lnTo>
                <a:lnTo>
                  <a:pt x="5474" y="2751"/>
                </a:lnTo>
                <a:lnTo>
                  <a:pt x="5455" y="2770"/>
                </a:lnTo>
                <a:lnTo>
                  <a:pt x="5436" y="2792"/>
                </a:lnTo>
                <a:lnTo>
                  <a:pt x="5418" y="2812"/>
                </a:lnTo>
                <a:lnTo>
                  <a:pt x="5402" y="2835"/>
                </a:lnTo>
                <a:lnTo>
                  <a:pt x="5386" y="2856"/>
                </a:lnTo>
                <a:lnTo>
                  <a:pt x="5372" y="2880"/>
                </a:lnTo>
                <a:lnTo>
                  <a:pt x="5360" y="2906"/>
                </a:lnTo>
                <a:lnTo>
                  <a:pt x="5347" y="2930"/>
                </a:lnTo>
                <a:lnTo>
                  <a:pt x="5335" y="2955"/>
                </a:lnTo>
                <a:lnTo>
                  <a:pt x="5325" y="2982"/>
                </a:lnTo>
                <a:lnTo>
                  <a:pt x="5318" y="3007"/>
                </a:lnTo>
                <a:lnTo>
                  <a:pt x="5310" y="3034"/>
                </a:lnTo>
                <a:lnTo>
                  <a:pt x="5304" y="3062"/>
                </a:lnTo>
                <a:lnTo>
                  <a:pt x="5299" y="3090"/>
                </a:lnTo>
                <a:lnTo>
                  <a:pt x="5296" y="3118"/>
                </a:lnTo>
                <a:lnTo>
                  <a:pt x="5292" y="3147"/>
                </a:lnTo>
                <a:lnTo>
                  <a:pt x="5291" y="3175"/>
                </a:lnTo>
                <a:lnTo>
                  <a:pt x="5291" y="3205"/>
                </a:lnTo>
                <a:lnTo>
                  <a:pt x="5291" y="3235"/>
                </a:lnTo>
                <a:lnTo>
                  <a:pt x="5294" y="3264"/>
                </a:lnTo>
                <a:lnTo>
                  <a:pt x="5296" y="3294"/>
                </a:lnTo>
                <a:lnTo>
                  <a:pt x="5300" y="3325"/>
                </a:lnTo>
                <a:lnTo>
                  <a:pt x="5305" y="3354"/>
                </a:lnTo>
                <a:lnTo>
                  <a:pt x="5311" y="3384"/>
                </a:lnTo>
                <a:lnTo>
                  <a:pt x="5319" y="3415"/>
                </a:lnTo>
                <a:lnTo>
                  <a:pt x="5328" y="3445"/>
                </a:lnTo>
                <a:lnTo>
                  <a:pt x="5337" y="3476"/>
                </a:lnTo>
                <a:lnTo>
                  <a:pt x="5348" y="3506"/>
                </a:lnTo>
                <a:lnTo>
                  <a:pt x="5294" y="3462"/>
                </a:lnTo>
                <a:lnTo>
                  <a:pt x="5244" y="3418"/>
                </a:lnTo>
                <a:lnTo>
                  <a:pt x="5198" y="3373"/>
                </a:lnTo>
                <a:lnTo>
                  <a:pt x="5158" y="3327"/>
                </a:lnTo>
                <a:lnTo>
                  <a:pt x="5122" y="3283"/>
                </a:lnTo>
                <a:lnTo>
                  <a:pt x="5092" y="3237"/>
                </a:lnTo>
                <a:lnTo>
                  <a:pt x="5064" y="3194"/>
                </a:lnTo>
                <a:lnTo>
                  <a:pt x="5042" y="3148"/>
                </a:lnTo>
                <a:lnTo>
                  <a:pt x="5023" y="3105"/>
                </a:lnTo>
                <a:lnTo>
                  <a:pt x="5009" y="3059"/>
                </a:lnTo>
                <a:lnTo>
                  <a:pt x="5000" y="3018"/>
                </a:lnTo>
                <a:lnTo>
                  <a:pt x="4994" y="2973"/>
                </a:lnTo>
                <a:lnTo>
                  <a:pt x="4993" y="2931"/>
                </a:lnTo>
                <a:lnTo>
                  <a:pt x="4995" y="2888"/>
                </a:lnTo>
                <a:lnTo>
                  <a:pt x="5002" y="2846"/>
                </a:lnTo>
                <a:lnTo>
                  <a:pt x="5012" y="2804"/>
                </a:lnTo>
                <a:lnTo>
                  <a:pt x="5026" y="2766"/>
                </a:lnTo>
                <a:lnTo>
                  <a:pt x="5043" y="2726"/>
                </a:lnTo>
                <a:lnTo>
                  <a:pt x="5064" y="2687"/>
                </a:lnTo>
                <a:lnTo>
                  <a:pt x="5088" y="2649"/>
                </a:lnTo>
                <a:lnTo>
                  <a:pt x="5116" y="2613"/>
                </a:lnTo>
                <a:lnTo>
                  <a:pt x="5146" y="2576"/>
                </a:lnTo>
                <a:lnTo>
                  <a:pt x="5182" y="2541"/>
                </a:lnTo>
                <a:lnTo>
                  <a:pt x="5220" y="2507"/>
                </a:lnTo>
                <a:lnTo>
                  <a:pt x="5259" y="2474"/>
                </a:lnTo>
                <a:lnTo>
                  <a:pt x="5304" y="2444"/>
                </a:lnTo>
                <a:lnTo>
                  <a:pt x="5351" y="2413"/>
                </a:lnTo>
                <a:lnTo>
                  <a:pt x="5400" y="2387"/>
                </a:lnTo>
                <a:lnTo>
                  <a:pt x="5452" y="2359"/>
                </a:lnTo>
                <a:lnTo>
                  <a:pt x="5508" y="2333"/>
                </a:lnTo>
                <a:lnTo>
                  <a:pt x="5565" y="2310"/>
                </a:lnTo>
                <a:lnTo>
                  <a:pt x="5626" y="2286"/>
                </a:lnTo>
                <a:lnTo>
                  <a:pt x="5692" y="2263"/>
                </a:lnTo>
                <a:lnTo>
                  <a:pt x="5753" y="2242"/>
                </a:lnTo>
                <a:lnTo>
                  <a:pt x="5813" y="2219"/>
                </a:lnTo>
                <a:lnTo>
                  <a:pt x="5868" y="2196"/>
                </a:lnTo>
                <a:lnTo>
                  <a:pt x="5921" y="2173"/>
                </a:lnTo>
                <a:lnTo>
                  <a:pt x="5972" y="2150"/>
                </a:lnTo>
                <a:lnTo>
                  <a:pt x="6021" y="2126"/>
                </a:lnTo>
                <a:lnTo>
                  <a:pt x="6071" y="2102"/>
                </a:lnTo>
                <a:lnTo>
                  <a:pt x="6118" y="2075"/>
                </a:lnTo>
                <a:lnTo>
                  <a:pt x="6165" y="2048"/>
                </a:lnTo>
                <a:lnTo>
                  <a:pt x="6213" y="2018"/>
                </a:lnTo>
                <a:lnTo>
                  <a:pt x="6261" y="1985"/>
                </a:lnTo>
                <a:lnTo>
                  <a:pt x="6311" y="1951"/>
                </a:lnTo>
                <a:lnTo>
                  <a:pt x="6363" y="1914"/>
                </a:lnTo>
                <a:lnTo>
                  <a:pt x="6415" y="1875"/>
                </a:lnTo>
                <a:lnTo>
                  <a:pt x="6471" y="1830"/>
                </a:lnTo>
                <a:close/>
                <a:moveTo>
                  <a:pt x="6591" y="450"/>
                </a:moveTo>
                <a:lnTo>
                  <a:pt x="6631" y="481"/>
                </a:lnTo>
                <a:lnTo>
                  <a:pt x="6667" y="511"/>
                </a:lnTo>
                <a:lnTo>
                  <a:pt x="6702" y="544"/>
                </a:lnTo>
                <a:lnTo>
                  <a:pt x="6731" y="579"/>
                </a:lnTo>
                <a:lnTo>
                  <a:pt x="6759" y="614"/>
                </a:lnTo>
                <a:lnTo>
                  <a:pt x="6783" y="652"/>
                </a:lnTo>
                <a:lnTo>
                  <a:pt x="6805" y="690"/>
                </a:lnTo>
                <a:lnTo>
                  <a:pt x="6822" y="730"/>
                </a:lnTo>
                <a:lnTo>
                  <a:pt x="6838" y="770"/>
                </a:lnTo>
                <a:lnTo>
                  <a:pt x="6849" y="813"/>
                </a:lnTo>
                <a:lnTo>
                  <a:pt x="6858" y="854"/>
                </a:lnTo>
                <a:lnTo>
                  <a:pt x="6864" y="899"/>
                </a:lnTo>
                <a:lnTo>
                  <a:pt x="6868" y="942"/>
                </a:lnTo>
                <a:lnTo>
                  <a:pt x="6868" y="986"/>
                </a:lnTo>
                <a:lnTo>
                  <a:pt x="6866" y="1031"/>
                </a:lnTo>
                <a:lnTo>
                  <a:pt x="6859" y="1078"/>
                </a:lnTo>
                <a:lnTo>
                  <a:pt x="6852" y="1122"/>
                </a:lnTo>
                <a:lnTo>
                  <a:pt x="6841" y="1168"/>
                </a:lnTo>
                <a:lnTo>
                  <a:pt x="6827" y="1215"/>
                </a:lnTo>
                <a:lnTo>
                  <a:pt x="6811" y="1259"/>
                </a:lnTo>
                <a:lnTo>
                  <a:pt x="6792" y="1306"/>
                </a:lnTo>
                <a:lnTo>
                  <a:pt x="6769" y="1352"/>
                </a:lnTo>
                <a:lnTo>
                  <a:pt x="6745" y="1396"/>
                </a:lnTo>
                <a:lnTo>
                  <a:pt x="6718" y="1442"/>
                </a:lnTo>
                <a:lnTo>
                  <a:pt x="6689" y="1485"/>
                </a:lnTo>
                <a:lnTo>
                  <a:pt x="6657" y="1530"/>
                </a:lnTo>
                <a:lnTo>
                  <a:pt x="6623" y="1574"/>
                </a:lnTo>
                <a:lnTo>
                  <a:pt x="6586" y="1616"/>
                </a:lnTo>
                <a:lnTo>
                  <a:pt x="6547" y="1658"/>
                </a:lnTo>
                <a:lnTo>
                  <a:pt x="6505" y="1698"/>
                </a:lnTo>
                <a:lnTo>
                  <a:pt x="6462" y="1738"/>
                </a:lnTo>
                <a:lnTo>
                  <a:pt x="6415" y="1777"/>
                </a:lnTo>
                <a:lnTo>
                  <a:pt x="6372" y="1809"/>
                </a:lnTo>
                <a:lnTo>
                  <a:pt x="6325" y="1842"/>
                </a:lnTo>
                <a:lnTo>
                  <a:pt x="6274" y="1876"/>
                </a:lnTo>
                <a:lnTo>
                  <a:pt x="6219" y="1908"/>
                </a:lnTo>
                <a:lnTo>
                  <a:pt x="6162" y="1942"/>
                </a:lnTo>
                <a:lnTo>
                  <a:pt x="6105" y="1974"/>
                </a:lnTo>
                <a:lnTo>
                  <a:pt x="6045" y="2006"/>
                </a:lnTo>
                <a:lnTo>
                  <a:pt x="5987" y="2035"/>
                </a:lnTo>
                <a:lnTo>
                  <a:pt x="5928" y="2063"/>
                </a:lnTo>
                <a:lnTo>
                  <a:pt x="5870" y="2091"/>
                </a:lnTo>
                <a:lnTo>
                  <a:pt x="5817" y="2115"/>
                </a:lnTo>
                <a:lnTo>
                  <a:pt x="5763" y="2138"/>
                </a:lnTo>
                <a:lnTo>
                  <a:pt x="5714" y="2158"/>
                </a:lnTo>
                <a:lnTo>
                  <a:pt x="5668" y="2175"/>
                </a:lnTo>
                <a:lnTo>
                  <a:pt x="5628" y="2188"/>
                </a:lnTo>
                <a:lnTo>
                  <a:pt x="5593" y="2200"/>
                </a:lnTo>
                <a:lnTo>
                  <a:pt x="5531" y="2219"/>
                </a:lnTo>
                <a:lnTo>
                  <a:pt x="5471" y="2241"/>
                </a:lnTo>
                <a:lnTo>
                  <a:pt x="5413" y="2263"/>
                </a:lnTo>
                <a:lnTo>
                  <a:pt x="5358" y="2289"/>
                </a:lnTo>
                <a:lnTo>
                  <a:pt x="5305" y="2317"/>
                </a:lnTo>
                <a:lnTo>
                  <a:pt x="5254" y="2347"/>
                </a:lnTo>
                <a:lnTo>
                  <a:pt x="5209" y="2378"/>
                </a:lnTo>
                <a:lnTo>
                  <a:pt x="5163" y="2412"/>
                </a:lnTo>
                <a:lnTo>
                  <a:pt x="5121" y="2446"/>
                </a:lnTo>
                <a:lnTo>
                  <a:pt x="5083" y="2482"/>
                </a:lnTo>
                <a:lnTo>
                  <a:pt x="5047" y="2519"/>
                </a:lnTo>
                <a:lnTo>
                  <a:pt x="5016" y="2558"/>
                </a:lnTo>
                <a:lnTo>
                  <a:pt x="4986" y="2599"/>
                </a:lnTo>
                <a:lnTo>
                  <a:pt x="4961" y="2639"/>
                </a:lnTo>
                <a:lnTo>
                  <a:pt x="4939" y="2681"/>
                </a:lnTo>
                <a:lnTo>
                  <a:pt x="4920" y="2726"/>
                </a:lnTo>
                <a:lnTo>
                  <a:pt x="4906" y="2769"/>
                </a:lnTo>
                <a:lnTo>
                  <a:pt x="4895" y="2814"/>
                </a:lnTo>
                <a:lnTo>
                  <a:pt x="4889" y="2860"/>
                </a:lnTo>
                <a:lnTo>
                  <a:pt x="4885" y="2906"/>
                </a:lnTo>
                <a:lnTo>
                  <a:pt x="4886" y="2954"/>
                </a:lnTo>
                <a:lnTo>
                  <a:pt x="4891" y="3001"/>
                </a:lnTo>
                <a:lnTo>
                  <a:pt x="4900" y="3049"/>
                </a:lnTo>
                <a:lnTo>
                  <a:pt x="4914" y="3098"/>
                </a:lnTo>
                <a:lnTo>
                  <a:pt x="4932" y="3146"/>
                </a:lnTo>
                <a:lnTo>
                  <a:pt x="4955" y="3194"/>
                </a:lnTo>
                <a:lnTo>
                  <a:pt x="4980" y="3244"/>
                </a:lnTo>
                <a:lnTo>
                  <a:pt x="5012" y="3292"/>
                </a:lnTo>
                <a:lnTo>
                  <a:pt x="5049" y="3339"/>
                </a:lnTo>
                <a:lnTo>
                  <a:pt x="5089" y="3388"/>
                </a:lnTo>
                <a:lnTo>
                  <a:pt x="5135" y="3437"/>
                </a:lnTo>
                <a:lnTo>
                  <a:pt x="5186" y="3484"/>
                </a:lnTo>
                <a:lnTo>
                  <a:pt x="5099" y="3438"/>
                </a:lnTo>
                <a:lnTo>
                  <a:pt x="5019" y="3388"/>
                </a:lnTo>
                <a:lnTo>
                  <a:pt x="4948" y="3338"/>
                </a:lnTo>
                <a:lnTo>
                  <a:pt x="4883" y="3285"/>
                </a:lnTo>
                <a:lnTo>
                  <a:pt x="4826" y="3230"/>
                </a:lnTo>
                <a:lnTo>
                  <a:pt x="4776" y="3174"/>
                </a:lnTo>
                <a:lnTo>
                  <a:pt x="4731" y="3117"/>
                </a:lnTo>
                <a:lnTo>
                  <a:pt x="4694" y="3058"/>
                </a:lnTo>
                <a:lnTo>
                  <a:pt x="4664" y="2997"/>
                </a:lnTo>
                <a:lnTo>
                  <a:pt x="4638" y="2938"/>
                </a:lnTo>
                <a:lnTo>
                  <a:pt x="4621" y="2877"/>
                </a:lnTo>
                <a:lnTo>
                  <a:pt x="4609" y="2816"/>
                </a:lnTo>
                <a:lnTo>
                  <a:pt x="4602" y="2753"/>
                </a:lnTo>
                <a:lnTo>
                  <a:pt x="4600" y="2694"/>
                </a:lnTo>
                <a:lnTo>
                  <a:pt x="4605" y="2634"/>
                </a:lnTo>
                <a:lnTo>
                  <a:pt x="4614" y="2574"/>
                </a:lnTo>
                <a:lnTo>
                  <a:pt x="4630" y="2515"/>
                </a:lnTo>
                <a:lnTo>
                  <a:pt x="4650" y="2458"/>
                </a:lnTo>
                <a:lnTo>
                  <a:pt x="4674" y="2402"/>
                </a:lnTo>
                <a:lnTo>
                  <a:pt x="4702" y="2348"/>
                </a:lnTo>
                <a:lnTo>
                  <a:pt x="4736" y="2295"/>
                </a:lnTo>
                <a:lnTo>
                  <a:pt x="4773" y="2246"/>
                </a:lnTo>
                <a:lnTo>
                  <a:pt x="4815" y="2196"/>
                </a:lnTo>
                <a:lnTo>
                  <a:pt x="4861" y="2152"/>
                </a:lnTo>
                <a:lnTo>
                  <a:pt x="4909" y="2108"/>
                </a:lnTo>
                <a:lnTo>
                  <a:pt x="4962" y="2069"/>
                </a:lnTo>
                <a:lnTo>
                  <a:pt x="5018" y="2032"/>
                </a:lnTo>
                <a:lnTo>
                  <a:pt x="5078" y="1999"/>
                </a:lnTo>
                <a:lnTo>
                  <a:pt x="5140" y="1970"/>
                </a:lnTo>
                <a:lnTo>
                  <a:pt x="5206" y="1945"/>
                </a:lnTo>
                <a:lnTo>
                  <a:pt x="5273" y="1923"/>
                </a:lnTo>
                <a:lnTo>
                  <a:pt x="5344" y="1907"/>
                </a:lnTo>
                <a:lnTo>
                  <a:pt x="5389" y="1898"/>
                </a:lnTo>
                <a:lnTo>
                  <a:pt x="5440" y="1886"/>
                </a:lnTo>
                <a:lnTo>
                  <a:pt x="5494" y="1874"/>
                </a:lnTo>
                <a:lnTo>
                  <a:pt x="5553" y="1858"/>
                </a:lnTo>
                <a:lnTo>
                  <a:pt x="5614" y="1842"/>
                </a:lnTo>
                <a:lnTo>
                  <a:pt x="5678" y="1824"/>
                </a:lnTo>
                <a:lnTo>
                  <a:pt x="5746" y="1803"/>
                </a:lnTo>
                <a:lnTo>
                  <a:pt x="5814" y="1781"/>
                </a:lnTo>
                <a:lnTo>
                  <a:pt x="5883" y="1757"/>
                </a:lnTo>
                <a:lnTo>
                  <a:pt x="5954" y="1729"/>
                </a:lnTo>
                <a:lnTo>
                  <a:pt x="6024" y="1701"/>
                </a:lnTo>
                <a:lnTo>
                  <a:pt x="6094" y="1669"/>
                </a:lnTo>
                <a:lnTo>
                  <a:pt x="6162" y="1636"/>
                </a:lnTo>
                <a:lnTo>
                  <a:pt x="6229" y="1599"/>
                </a:lnTo>
                <a:lnTo>
                  <a:pt x="6295" y="1561"/>
                </a:lnTo>
                <a:lnTo>
                  <a:pt x="6358" y="1519"/>
                </a:lnTo>
                <a:lnTo>
                  <a:pt x="6417" y="1475"/>
                </a:lnTo>
                <a:lnTo>
                  <a:pt x="6474" y="1428"/>
                </a:lnTo>
                <a:lnTo>
                  <a:pt x="6527" y="1378"/>
                </a:lnTo>
                <a:lnTo>
                  <a:pt x="6573" y="1326"/>
                </a:lnTo>
                <a:lnTo>
                  <a:pt x="6615" y="1271"/>
                </a:lnTo>
                <a:lnTo>
                  <a:pt x="6652" y="1213"/>
                </a:lnTo>
                <a:lnTo>
                  <a:pt x="6681" y="1151"/>
                </a:lnTo>
                <a:lnTo>
                  <a:pt x="6706" y="1088"/>
                </a:lnTo>
                <a:lnTo>
                  <a:pt x="6722" y="1019"/>
                </a:lnTo>
                <a:lnTo>
                  <a:pt x="6731" y="948"/>
                </a:lnTo>
                <a:lnTo>
                  <a:pt x="6731" y="874"/>
                </a:lnTo>
                <a:lnTo>
                  <a:pt x="6723" y="797"/>
                </a:lnTo>
                <a:lnTo>
                  <a:pt x="6706" y="716"/>
                </a:lnTo>
                <a:lnTo>
                  <a:pt x="6678" y="631"/>
                </a:lnTo>
                <a:lnTo>
                  <a:pt x="6640" y="543"/>
                </a:lnTo>
                <a:lnTo>
                  <a:pt x="6591" y="450"/>
                </a:lnTo>
                <a:close/>
                <a:moveTo>
                  <a:pt x="6187" y="782"/>
                </a:moveTo>
                <a:lnTo>
                  <a:pt x="6208" y="774"/>
                </a:lnTo>
                <a:lnTo>
                  <a:pt x="6226" y="769"/>
                </a:lnTo>
                <a:lnTo>
                  <a:pt x="6245" y="761"/>
                </a:lnTo>
                <a:lnTo>
                  <a:pt x="6261" y="754"/>
                </a:lnTo>
                <a:lnTo>
                  <a:pt x="6278" y="746"/>
                </a:lnTo>
                <a:lnTo>
                  <a:pt x="6293" y="737"/>
                </a:lnTo>
                <a:lnTo>
                  <a:pt x="6307" y="728"/>
                </a:lnTo>
                <a:lnTo>
                  <a:pt x="6320" y="721"/>
                </a:lnTo>
                <a:lnTo>
                  <a:pt x="6332" y="712"/>
                </a:lnTo>
                <a:lnTo>
                  <a:pt x="6344" y="700"/>
                </a:lnTo>
                <a:lnTo>
                  <a:pt x="6354" y="690"/>
                </a:lnTo>
                <a:lnTo>
                  <a:pt x="6364" y="681"/>
                </a:lnTo>
                <a:lnTo>
                  <a:pt x="6374" y="670"/>
                </a:lnTo>
                <a:lnTo>
                  <a:pt x="6383" y="660"/>
                </a:lnTo>
                <a:lnTo>
                  <a:pt x="6389" y="648"/>
                </a:lnTo>
                <a:lnTo>
                  <a:pt x="6398" y="636"/>
                </a:lnTo>
                <a:lnTo>
                  <a:pt x="6403" y="624"/>
                </a:lnTo>
                <a:lnTo>
                  <a:pt x="6411" y="612"/>
                </a:lnTo>
                <a:lnTo>
                  <a:pt x="6415" y="600"/>
                </a:lnTo>
                <a:lnTo>
                  <a:pt x="6421" y="586"/>
                </a:lnTo>
                <a:lnTo>
                  <a:pt x="6429" y="561"/>
                </a:lnTo>
                <a:lnTo>
                  <a:pt x="6435" y="534"/>
                </a:lnTo>
                <a:lnTo>
                  <a:pt x="6440" y="506"/>
                </a:lnTo>
                <a:lnTo>
                  <a:pt x="6444" y="477"/>
                </a:lnTo>
                <a:lnTo>
                  <a:pt x="6447" y="447"/>
                </a:lnTo>
                <a:lnTo>
                  <a:pt x="6449" y="416"/>
                </a:lnTo>
                <a:lnTo>
                  <a:pt x="6482" y="453"/>
                </a:lnTo>
                <a:lnTo>
                  <a:pt x="6513" y="491"/>
                </a:lnTo>
                <a:lnTo>
                  <a:pt x="6540" y="529"/>
                </a:lnTo>
                <a:lnTo>
                  <a:pt x="6563" y="568"/>
                </a:lnTo>
                <a:lnTo>
                  <a:pt x="6584" y="608"/>
                </a:lnTo>
                <a:lnTo>
                  <a:pt x="6600" y="648"/>
                </a:lnTo>
                <a:lnTo>
                  <a:pt x="6615" y="688"/>
                </a:lnTo>
                <a:lnTo>
                  <a:pt x="6626" y="728"/>
                </a:lnTo>
                <a:lnTo>
                  <a:pt x="6633" y="770"/>
                </a:lnTo>
                <a:lnTo>
                  <a:pt x="6638" y="811"/>
                </a:lnTo>
                <a:lnTo>
                  <a:pt x="6641" y="852"/>
                </a:lnTo>
                <a:lnTo>
                  <a:pt x="6640" y="892"/>
                </a:lnTo>
                <a:lnTo>
                  <a:pt x="6636" y="933"/>
                </a:lnTo>
                <a:lnTo>
                  <a:pt x="6629" y="975"/>
                </a:lnTo>
                <a:lnTo>
                  <a:pt x="6620" y="1014"/>
                </a:lnTo>
                <a:lnTo>
                  <a:pt x="6609" y="1053"/>
                </a:lnTo>
                <a:lnTo>
                  <a:pt x="6594" y="1092"/>
                </a:lnTo>
                <a:lnTo>
                  <a:pt x="6579" y="1131"/>
                </a:lnTo>
                <a:lnTo>
                  <a:pt x="6560" y="1168"/>
                </a:lnTo>
                <a:lnTo>
                  <a:pt x="6538" y="1206"/>
                </a:lnTo>
                <a:lnTo>
                  <a:pt x="6515" y="1243"/>
                </a:lnTo>
                <a:lnTo>
                  <a:pt x="6488" y="1277"/>
                </a:lnTo>
                <a:lnTo>
                  <a:pt x="6460" y="1310"/>
                </a:lnTo>
                <a:lnTo>
                  <a:pt x="6430" y="1343"/>
                </a:lnTo>
                <a:lnTo>
                  <a:pt x="6398" y="1375"/>
                </a:lnTo>
                <a:lnTo>
                  <a:pt x="6363" y="1404"/>
                </a:lnTo>
                <a:lnTo>
                  <a:pt x="6327" y="1433"/>
                </a:lnTo>
                <a:lnTo>
                  <a:pt x="6289" y="1460"/>
                </a:lnTo>
                <a:lnTo>
                  <a:pt x="6250" y="1485"/>
                </a:lnTo>
                <a:lnTo>
                  <a:pt x="6209" y="1509"/>
                </a:lnTo>
                <a:lnTo>
                  <a:pt x="6165" y="1530"/>
                </a:lnTo>
                <a:lnTo>
                  <a:pt x="6120" y="1549"/>
                </a:lnTo>
                <a:lnTo>
                  <a:pt x="6058" y="1575"/>
                </a:lnTo>
                <a:lnTo>
                  <a:pt x="5998" y="1599"/>
                </a:lnTo>
                <a:lnTo>
                  <a:pt x="5945" y="1620"/>
                </a:lnTo>
                <a:lnTo>
                  <a:pt x="5894" y="1639"/>
                </a:lnTo>
                <a:lnTo>
                  <a:pt x="5846" y="1657"/>
                </a:lnTo>
                <a:lnTo>
                  <a:pt x="5801" y="1673"/>
                </a:lnTo>
                <a:lnTo>
                  <a:pt x="5756" y="1688"/>
                </a:lnTo>
                <a:lnTo>
                  <a:pt x="5713" y="1701"/>
                </a:lnTo>
                <a:lnTo>
                  <a:pt x="5668" y="1715"/>
                </a:lnTo>
                <a:lnTo>
                  <a:pt x="5625" y="1728"/>
                </a:lnTo>
                <a:lnTo>
                  <a:pt x="5578" y="1740"/>
                </a:lnTo>
                <a:lnTo>
                  <a:pt x="5530" y="1753"/>
                </a:lnTo>
                <a:lnTo>
                  <a:pt x="5479" y="1766"/>
                </a:lnTo>
                <a:lnTo>
                  <a:pt x="5424" y="1778"/>
                </a:lnTo>
                <a:lnTo>
                  <a:pt x="5365" y="1792"/>
                </a:lnTo>
                <a:lnTo>
                  <a:pt x="5300" y="1808"/>
                </a:lnTo>
                <a:lnTo>
                  <a:pt x="5224" y="1828"/>
                </a:lnTo>
                <a:lnTo>
                  <a:pt x="5150" y="1852"/>
                </a:lnTo>
                <a:lnTo>
                  <a:pt x="5082" y="1879"/>
                </a:lnTo>
                <a:lnTo>
                  <a:pt x="5014" y="1908"/>
                </a:lnTo>
                <a:lnTo>
                  <a:pt x="4951" y="1941"/>
                </a:lnTo>
                <a:lnTo>
                  <a:pt x="4891" y="1976"/>
                </a:lnTo>
                <a:lnTo>
                  <a:pt x="4835" y="2016"/>
                </a:lnTo>
                <a:lnTo>
                  <a:pt x="4783" y="2056"/>
                </a:lnTo>
                <a:lnTo>
                  <a:pt x="4736" y="2100"/>
                </a:lnTo>
                <a:lnTo>
                  <a:pt x="4690" y="2145"/>
                </a:lnTo>
                <a:lnTo>
                  <a:pt x="4650" y="2195"/>
                </a:lnTo>
                <a:lnTo>
                  <a:pt x="4614" y="2244"/>
                </a:lnTo>
                <a:lnTo>
                  <a:pt x="4583" y="2296"/>
                </a:lnTo>
                <a:lnTo>
                  <a:pt x="4555" y="2348"/>
                </a:lnTo>
                <a:lnTo>
                  <a:pt x="4532" y="2404"/>
                </a:lnTo>
                <a:lnTo>
                  <a:pt x="4511" y="2461"/>
                </a:lnTo>
                <a:lnTo>
                  <a:pt x="4497" y="2517"/>
                </a:lnTo>
                <a:lnTo>
                  <a:pt x="4486" y="2576"/>
                </a:lnTo>
                <a:lnTo>
                  <a:pt x="4482" y="2635"/>
                </a:lnTo>
                <a:lnTo>
                  <a:pt x="4481" y="2695"/>
                </a:lnTo>
                <a:lnTo>
                  <a:pt x="4485" y="2755"/>
                </a:lnTo>
                <a:lnTo>
                  <a:pt x="4494" y="2817"/>
                </a:lnTo>
                <a:lnTo>
                  <a:pt x="4508" y="2878"/>
                </a:lnTo>
                <a:lnTo>
                  <a:pt x="4525" y="2939"/>
                </a:lnTo>
                <a:lnTo>
                  <a:pt x="4550" y="2999"/>
                </a:lnTo>
                <a:lnTo>
                  <a:pt x="4579" y="3059"/>
                </a:lnTo>
                <a:lnTo>
                  <a:pt x="4613" y="3120"/>
                </a:lnTo>
                <a:lnTo>
                  <a:pt x="4652" y="3180"/>
                </a:lnTo>
                <a:lnTo>
                  <a:pt x="4698" y="3238"/>
                </a:lnTo>
                <a:lnTo>
                  <a:pt x="4749" y="3297"/>
                </a:lnTo>
                <a:lnTo>
                  <a:pt x="4803" y="3353"/>
                </a:lnTo>
                <a:lnTo>
                  <a:pt x="4866" y="3410"/>
                </a:lnTo>
                <a:lnTo>
                  <a:pt x="4777" y="3386"/>
                </a:lnTo>
                <a:lnTo>
                  <a:pt x="4694" y="3357"/>
                </a:lnTo>
                <a:lnTo>
                  <a:pt x="4618" y="3322"/>
                </a:lnTo>
                <a:lnTo>
                  <a:pt x="4548" y="3284"/>
                </a:lnTo>
                <a:lnTo>
                  <a:pt x="4485" y="3240"/>
                </a:lnTo>
                <a:lnTo>
                  <a:pt x="4425" y="3194"/>
                </a:lnTo>
                <a:lnTo>
                  <a:pt x="4373" y="3143"/>
                </a:lnTo>
                <a:lnTo>
                  <a:pt x="4327" y="3089"/>
                </a:lnTo>
                <a:lnTo>
                  <a:pt x="4285" y="3033"/>
                </a:lnTo>
                <a:lnTo>
                  <a:pt x="4251" y="2973"/>
                </a:lnTo>
                <a:lnTo>
                  <a:pt x="4221" y="2912"/>
                </a:lnTo>
                <a:lnTo>
                  <a:pt x="4197" y="2849"/>
                </a:lnTo>
                <a:lnTo>
                  <a:pt x="4179" y="2783"/>
                </a:lnTo>
                <a:lnTo>
                  <a:pt x="4166" y="2717"/>
                </a:lnTo>
                <a:lnTo>
                  <a:pt x="4157" y="2651"/>
                </a:lnTo>
                <a:lnTo>
                  <a:pt x="4155" y="2582"/>
                </a:lnTo>
                <a:lnTo>
                  <a:pt x="4157" y="2514"/>
                </a:lnTo>
                <a:lnTo>
                  <a:pt x="4166" y="2446"/>
                </a:lnTo>
                <a:lnTo>
                  <a:pt x="4177" y="2378"/>
                </a:lnTo>
                <a:lnTo>
                  <a:pt x="4195" y="2310"/>
                </a:lnTo>
                <a:lnTo>
                  <a:pt x="4218" y="2246"/>
                </a:lnTo>
                <a:lnTo>
                  <a:pt x="4245" y="2181"/>
                </a:lnTo>
                <a:lnTo>
                  <a:pt x="4278" y="2117"/>
                </a:lnTo>
                <a:lnTo>
                  <a:pt x="4313" y="2056"/>
                </a:lnTo>
                <a:lnTo>
                  <a:pt x="4355" y="1998"/>
                </a:lnTo>
                <a:lnTo>
                  <a:pt x="4401" y="1942"/>
                </a:lnTo>
                <a:lnTo>
                  <a:pt x="4450" y="1889"/>
                </a:lnTo>
                <a:lnTo>
                  <a:pt x="4506" y="1841"/>
                </a:lnTo>
                <a:lnTo>
                  <a:pt x="4565" y="1794"/>
                </a:lnTo>
                <a:lnTo>
                  <a:pt x="4628" y="1752"/>
                </a:lnTo>
                <a:lnTo>
                  <a:pt x="4696" y="1715"/>
                </a:lnTo>
                <a:lnTo>
                  <a:pt x="4767" y="1682"/>
                </a:lnTo>
                <a:lnTo>
                  <a:pt x="4825" y="1659"/>
                </a:lnTo>
                <a:lnTo>
                  <a:pt x="4887" y="1637"/>
                </a:lnTo>
                <a:lnTo>
                  <a:pt x="4952" y="1615"/>
                </a:lnTo>
                <a:lnTo>
                  <a:pt x="5018" y="1594"/>
                </a:lnTo>
                <a:lnTo>
                  <a:pt x="5089" y="1574"/>
                </a:lnTo>
                <a:lnTo>
                  <a:pt x="5160" y="1554"/>
                </a:lnTo>
                <a:lnTo>
                  <a:pt x="5234" y="1536"/>
                </a:lnTo>
                <a:lnTo>
                  <a:pt x="5310" y="1517"/>
                </a:lnTo>
                <a:lnTo>
                  <a:pt x="5385" y="1499"/>
                </a:lnTo>
                <a:lnTo>
                  <a:pt x="5461" y="1484"/>
                </a:lnTo>
                <a:lnTo>
                  <a:pt x="5537" y="1469"/>
                </a:lnTo>
                <a:lnTo>
                  <a:pt x="5614" y="1455"/>
                </a:lnTo>
                <a:lnTo>
                  <a:pt x="5690" y="1442"/>
                </a:lnTo>
                <a:lnTo>
                  <a:pt x="5766" y="1431"/>
                </a:lnTo>
                <a:lnTo>
                  <a:pt x="5840" y="1419"/>
                </a:lnTo>
                <a:lnTo>
                  <a:pt x="5912" y="1409"/>
                </a:lnTo>
                <a:lnTo>
                  <a:pt x="5935" y="1406"/>
                </a:lnTo>
                <a:lnTo>
                  <a:pt x="5958" y="1400"/>
                </a:lnTo>
                <a:lnTo>
                  <a:pt x="5982" y="1394"/>
                </a:lnTo>
                <a:lnTo>
                  <a:pt x="6003" y="1385"/>
                </a:lnTo>
                <a:lnTo>
                  <a:pt x="6025" y="1375"/>
                </a:lnTo>
                <a:lnTo>
                  <a:pt x="6047" y="1363"/>
                </a:lnTo>
                <a:lnTo>
                  <a:pt x="6068" y="1351"/>
                </a:lnTo>
                <a:lnTo>
                  <a:pt x="6087" y="1337"/>
                </a:lnTo>
                <a:lnTo>
                  <a:pt x="6107" y="1321"/>
                </a:lnTo>
                <a:lnTo>
                  <a:pt x="6125" y="1306"/>
                </a:lnTo>
                <a:lnTo>
                  <a:pt x="6143" y="1288"/>
                </a:lnTo>
                <a:lnTo>
                  <a:pt x="6160" y="1269"/>
                </a:lnTo>
                <a:lnTo>
                  <a:pt x="6175" y="1250"/>
                </a:lnTo>
                <a:lnTo>
                  <a:pt x="6190" y="1230"/>
                </a:lnTo>
                <a:lnTo>
                  <a:pt x="6204" y="1207"/>
                </a:lnTo>
                <a:lnTo>
                  <a:pt x="6215" y="1185"/>
                </a:lnTo>
                <a:lnTo>
                  <a:pt x="6227" y="1164"/>
                </a:lnTo>
                <a:lnTo>
                  <a:pt x="6236" y="1140"/>
                </a:lnTo>
                <a:lnTo>
                  <a:pt x="6245" y="1117"/>
                </a:lnTo>
                <a:lnTo>
                  <a:pt x="6251" y="1092"/>
                </a:lnTo>
                <a:lnTo>
                  <a:pt x="6256" y="1066"/>
                </a:lnTo>
                <a:lnTo>
                  <a:pt x="6260" y="1041"/>
                </a:lnTo>
                <a:lnTo>
                  <a:pt x="6261" y="1015"/>
                </a:lnTo>
                <a:lnTo>
                  <a:pt x="6261" y="990"/>
                </a:lnTo>
                <a:lnTo>
                  <a:pt x="6260" y="965"/>
                </a:lnTo>
                <a:lnTo>
                  <a:pt x="6256" y="938"/>
                </a:lnTo>
                <a:lnTo>
                  <a:pt x="6248" y="911"/>
                </a:lnTo>
                <a:lnTo>
                  <a:pt x="6242" y="886"/>
                </a:lnTo>
                <a:lnTo>
                  <a:pt x="6232" y="859"/>
                </a:lnTo>
                <a:lnTo>
                  <a:pt x="6219" y="833"/>
                </a:lnTo>
                <a:lnTo>
                  <a:pt x="6204" y="807"/>
                </a:lnTo>
                <a:lnTo>
                  <a:pt x="6187" y="782"/>
                </a:lnTo>
                <a:close/>
                <a:moveTo>
                  <a:pt x="5887" y="384"/>
                </a:moveTo>
                <a:lnTo>
                  <a:pt x="5860" y="421"/>
                </a:lnTo>
                <a:lnTo>
                  <a:pt x="5835" y="457"/>
                </a:lnTo>
                <a:lnTo>
                  <a:pt x="5809" y="488"/>
                </a:lnTo>
                <a:lnTo>
                  <a:pt x="5782" y="520"/>
                </a:lnTo>
                <a:lnTo>
                  <a:pt x="5768" y="534"/>
                </a:lnTo>
                <a:lnTo>
                  <a:pt x="5755" y="549"/>
                </a:lnTo>
                <a:lnTo>
                  <a:pt x="5739" y="563"/>
                </a:lnTo>
                <a:lnTo>
                  <a:pt x="5724" y="577"/>
                </a:lnTo>
                <a:lnTo>
                  <a:pt x="5706" y="590"/>
                </a:lnTo>
                <a:lnTo>
                  <a:pt x="5690" y="603"/>
                </a:lnTo>
                <a:lnTo>
                  <a:pt x="5669" y="614"/>
                </a:lnTo>
                <a:lnTo>
                  <a:pt x="5650" y="626"/>
                </a:lnTo>
                <a:lnTo>
                  <a:pt x="5630" y="636"/>
                </a:lnTo>
                <a:lnTo>
                  <a:pt x="5612" y="642"/>
                </a:lnTo>
                <a:lnTo>
                  <a:pt x="5593" y="648"/>
                </a:lnTo>
                <a:lnTo>
                  <a:pt x="5575" y="653"/>
                </a:lnTo>
                <a:lnTo>
                  <a:pt x="5555" y="657"/>
                </a:lnTo>
                <a:lnTo>
                  <a:pt x="5536" y="660"/>
                </a:lnTo>
                <a:lnTo>
                  <a:pt x="5515" y="661"/>
                </a:lnTo>
                <a:lnTo>
                  <a:pt x="5493" y="660"/>
                </a:lnTo>
                <a:lnTo>
                  <a:pt x="5478" y="657"/>
                </a:lnTo>
                <a:lnTo>
                  <a:pt x="5464" y="653"/>
                </a:lnTo>
                <a:lnTo>
                  <a:pt x="5451" y="648"/>
                </a:lnTo>
                <a:lnTo>
                  <a:pt x="5438" y="645"/>
                </a:lnTo>
                <a:lnTo>
                  <a:pt x="5428" y="638"/>
                </a:lnTo>
                <a:lnTo>
                  <a:pt x="5418" y="633"/>
                </a:lnTo>
                <a:lnTo>
                  <a:pt x="5409" y="626"/>
                </a:lnTo>
                <a:lnTo>
                  <a:pt x="5400" y="618"/>
                </a:lnTo>
                <a:lnTo>
                  <a:pt x="5393" y="610"/>
                </a:lnTo>
                <a:lnTo>
                  <a:pt x="5386" y="600"/>
                </a:lnTo>
                <a:lnTo>
                  <a:pt x="5380" y="590"/>
                </a:lnTo>
                <a:lnTo>
                  <a:pt x="5375" y="580"/>
                </a:lnTo>
                <a:lnTo>
                  <a:pt x="5371" y="568"/>
                </a:lnTo>
                <a:lnTo>
                  <a:pt x="5369" y="556"/>
                </a:lnTo>
                <a:lnTo>
                  <a:pt x="5365" y="543"/>
                </a:lnTo>
                <a:lnTo>
                  <a:pt x="5363" y="528"/>
                </a:lnTo>
                <a:lnTo>
                  <a:pt x="5365" y="510"/>
                </a:lnTo>
                <a:lnTo>
                  <a:pt x="5369" y="494"/>
                </a:lnTo>
                <a:lnTo>
                  <a:pt x="5372" y="477"/>
                </a:lnTo>
                <a:lnTo>
                  <a:pt x="5377" y="462"/>
                </a:lnTo>
                <a:lnTo>
                  <a:pt x="5384" y="448"/>
                </a:lnTo>
                <a:lnTo>
                  <a:pt x="5390" y="433"/>
                </a:lnTo>
                <a:lnTo>
                  <a:pt x="5399" y="419"/>
                </a:lnTo>
                <a:lnTo>
                  <a:pt x="5409" y="403"/>
                </a:lnTo>
                <a:lnTo>
                  <a:pt x="5352" y="406"/>
                </a:lnTo>
                <a:lnTo>
                  <a:pt x="5295" y="407"/>
                </a:lnTo>
                <a:lnTo>
                  <a:pt x="5238" y="410"/>
                </a:lnTo>
                <a:lnTo>
                  <a:pt x="5182" y="412"/>
                </a:lnTo>
                <a:lnTo>
                  <a:pt x="5125" y="415"/>
                </a:lnTo>
                <a:lnTo>
                  <a:pt x="5069" y="417"/>
                </a:lnTo>
                <a:lnTo>
                  <a:pt x="5012" y="420"/>
                </a:lnTo>
                <a:lnTo>
                  <a:pt x="4955" y="420"/>
                </a:lnTo>
                <a:lnTo>
                  <a:pt x="4963" y="459"/>
                </a:lnTo>
                <a:lnTo>
                  <a:pt x="4970" y="499"/>
                </a:lnTo>
                <a:lnTo>
                  <a:pt x="4977" y="538"/>
                </a:lnTo>
                <a:lnTo>
                  <a:pt x="4985" y="577"/>
                </a:lnTo>
                <a:lnTo>
                  <a:pt x="4993" y="617"/>
                </a:lnTo>
                <a:lnTo>
                  <a:pt x="4999" y="656"/>
                </a:lnTo>
                <a:lnTo>
                  <a:pt x="5005" y="695"/>
                </a:lnTo>
                <a:lnTo>
                  <a:pt x="5014" y="735"/>
                </a:lnTo>
                <a:lnTo>
                  <a:pt x="5037" y="720"/>
                </a:lnTo>
                <a:lnTo>
                  <a:pt x="5060" y="706"/>
                </a:lnTo>
                <a:lnTo>
                  <a:pt x="5083" y="693"/>
                </a:lnTo>
                <a:lnTo>
                  <a:pt x="5107" y="681"/>
                </a:lnTo>
                <a:lnTo>
                  <a:pt x="5130" y="673"/>
                </a:lnTo>
                <a:lnTo>
                  <a:pt x="5153" y="662"/>
                </a:lnTo>
                <a:lnTo>
                  <a:pt x="5176" y="656"/>
                </a:lnTo>
                <a:lnTo>
                  <a:pt x="5198" y="650"/>
                </a:lnTo>
                <a:lnTo>
                  <a:pt x="5221" y="646"/>
                </a:lnTo>
                <a:lnTo>
                  <a:pt x="5247" y="642"/>
                </a:lnTo>
                <a:lnTo>
                  <a:pt x="5269" y="641"/>
                </a:lnTo>
                <a:lnTo>
                  <a:pt x="5292" y="641"/>
                </a:lnTo>
                <a:lnTo>
                  <a:pt x="5315" y="642"/>
                </a:lnTo>
                <a:lnTo>
                  <a:pt x="5338" y="646"/>
                </a:lnTo>
                <a:lnTo>
                  <a:pt x="5361" y="650"/>
                </a:lnTo>
                <a:lnTo>
                  <a:pt x="5386" y="656"/>
                </a:lnTo>
                <a:lnTo>
                  <a:pt x="5412" y="665"/>
                </a:lnTo>
                <a:lnTo>
                  <a:pt x="5437" y="675"/>
                </a:lnTo>
                <a:lnTo>
                  <a:pt x="5461" y="686"/>
                </a:lnTo>
                <a:lnTo>
                  <a:pt x="5482" y="699"/>
                </a:lnTo>
                <a:lnTo>
                  <a:pt x="5501" y="712"/>
                </a:lnTo>
                <a:lnTo>
                  <a:pt x="5518" y="726"/>
                </a:lnTo>
                <a:lnTo>
                  <a:pt x="5535" y="741"/>
                </a:lnTo>
                <a:lnTo>
                  <a:pt x="5549" y="758"/>
                </a:lnTo>
                <a:lnTo>
                  <a:pt x="5562" y="774"/>
                </a:lnTo>
                <a:lnTo>
                  <a:pt x="5572" y="792"/>
                </a:lnTo>
                <a:lnTo>
                  <a:pt x="5581" y="810"/>
                </a:lnTo>
                <a:lnTo>
                  <a:pt x="5588" y="829"/>
                </a:lnTo>
                <a:lnTo>
                  <a:pt x="5596" y="849"/>
                </a:lnTo>
                <a:lnTo>
                  <a:pt x="5601" y="869"/>
                </a:lnTo>
                <a:lnTo>
                  <a:pt x="5605" y="891"/>
                </a:lnTo>
                <a:lnTo>
                  <a:pt x="5607" y="914"/>
                </a:lnTo>
                <a:lnTo>
                  <a:pt x="5608" y="929"/>
                </a:lnTo>
                <a:lnTo>
                  <a:pt x="5607" y="946"/>
                </a:lnTo>
                <a:lnTo>
                  <a:pt x="5606" y="961"/>
                </a:lnTo>
                <a:lnTo>
                  <a:pt x="5603" y="976"/>
                </a:lnTo>
                <a:lnTo>
                  <a:pt x="5601" y="990"/>
                </a:lnTo>
                <a:lnTo>
                  <a:pt x="5596" y="1004"/>
                </a:lnTo>
                <a:lnTo>
                  <a:pt x="5589" y="1018"/>
                </a:lnTo>
                <a:lnTo>
                  <a:pt x="5584" y="1031"/>
                </a:lnTo>
                <a:lnTo>
                  <a:pt x="5577" y="1043"/>
                </a:lnTo>
                <a:lnTo>
                  <a:pt x="5569" y="1056"/>
                </a:lnTo>
                <a:lnTo>
                  <a:pt x="5560" y="1067"/>
                </a:lnTo>
                <a:lnTo>
                  <a:pt x="5550" y="1079"/>
                </a:lnTo>
                <a:lnTo>
                  <a:pt x="5539" y="1090"/>
                </a:lnTo>
                <a:lnTo>
                  <a:pt x="5528" y="1100"/>
                </a:lnTo>
                <a:lnTo>
                  <a:pt x="5516" y="1111"/>
                </a:lnTo>
                <a:lnTo>
                  <a:pt x="5504" y="1119"/>
                </a:lnTo>
                <a:lnTo>
                  <a:pt x="5487" y="1130"/>
                </a:lnTo>
                <a:lnTo>
                  <a:pt x="5471" y="1141"/>
                </a:lnTo>
                <a:lnTo>
                  <a:pt x="5455" y="1150"/>
                </a:lnTo>
                <a:lnTo>
                  <a:pt x="5440" y="1158"/>
                </a:lnTo>
                <a:lnTo>
                  <a:pt x="5424" y="1166"/>
                </a:lnTo>
                <a:lnTo>
                  <a:pt x="5409" y="1173"/>
                </a:lnTo>
                <a:lnTo>
                  <a:pt x="5394" y="1179"/>
                </a:lnTo>
                <a:lnTo>
                  <a:pt x="5379" y="1184"/>
                </a:lnTo>
                <a:lnTo>
                  <a:pt x="5348" y="1193"/>
                </a:lnTo>
                <a:lnTo>
                  <a:pt x="5320" y="1198"/>
                </a:lnTo>
                <a:lnTo>
                  <a:pt x="5292" y="1203"/>
                </a:lnTo>
                <a:lnTo>
                  <a:pt x="5264" y="1205"/>
                </a:lnTo>
                <a:lnTo>
                  <a:pt x="5238" y="1205"/>
                </a:lnTo>
                <a:lnTo>
                  <a:pt x="5211" y="1203"/>
                </a:lnTo>
                <a:lnTo>
                  <a:pt x="5184" y="1199"/>
                </a:lnTo>
                <a:lnTo>
                  <a:pt x="5159" y="1196"/>
                </a:lnTo>
                <a:lnTo>
                  <a:pt x="5109" y="1185"/>
                </a:lnTo>
                <a:lnTo>
                  <a:pt x="5060" y="1173"/>
                </a:lnTo>
                <a:lnTo>
                  <a:pt x="5062" y="1211"/>
                </a:lnTo>
                <a:lnTo>
                  <a:pt x="5065" y="1249"/>
                </a:lnTo>
                <a:lnTo>
                  <a:pt x="5068" y="1287"/>
                </a:lnTo>
                <a:lnTo>
                  <a:pt x="5069" y="1325"/>
                </a:lnTo>
                <a:lnTo>
                  <a:pt x="5082" y="1319"/>
                </a:lnTo>
                <a:lnTo>
                  <a:pt x="5094" y="1312"/>
                </a:lnTo>
                <a:lnTo>
                  <a:pt x="5109" y="1307"/>
                </a:lnTo>
                <a:lnTo>
                  <a:pt x="5125" y="1301"/>
                </a:lnTo>
                <a:lnTo>
                  <a:pt x="5142" y="1295"/>
                </a:lnTo>
                <a:lnTo>
                  <a:pt x="5159" y="1291"/>
                </a:lnTo>
                <a:lnTo>
                  <a:pt x="5178" y="1287"/>
                </a:lnTo>
                <a:lnTo>
                  <a:pt x="5198" y="1283"/>
                </a:lnTo>
                <a:lnTo>
                  <a:pt x="5221" y="1281"/>
                </a:lnTo>
                <a:lnTo>
                  <a:pt x="5244" y="1279"/>
                </a:lnTo>
                <a:lnTo>
                  <a:pt x="5268" y="1278"/>
                </a:lnTo>
                <a:lnTo>
                  <a:pt x="5295" y="1278"/>
                </a:lnTo>
                <a:lnTo>
                  <a:pt x="5323" y="1278"/>
                </a:lnTo>
                <a:lnTo>
                  <a:pt x="5352" y="1281"/>
                </a:lnTo>
                <a:lnTo>
                  <a:pt x="5384" y="1283"/>
                </a:lnTo>
                <a:lnTo>
                  <a:pt x="5417" y="1287"/>
                </a:lnTo>
                <a:lnTo>
                  <a:pt x="5468" y="1296"/>
                </a:lnTo>
                <a:lnTo>
                  <a:pt x="5518" y="1306"/>
                </a:lnTo>
                <a:lnTo>
                  <a:pt x="5568" y="1316"/>
                </a:lnTo>
                <a:lnTo>
                  <a:pt x="5616" y="1325"/>
                </a:lnTo>
                <a:lnTo>
                  <a:pt x="5640" y="1330"/>
                </a:lnTo>
                <a:lnTo>
                  <a:pt x="5664" y="1333"/>
                </a:lnTo>
                <a:lnTo>
                  <a:pt x="5690" y="1337"/>
                </a:lnTo>
                <a:lnTo>
                  <a:pt x="5713" y="1339"/>
                </a:lnTo>
                <a:lnTo>
                  <a:pt x="5735" y="1340"/>
                </a:lnTo>
                <a:lnTo>
                  <a:pt x="5758" y="1340"/>
                </a:lnTo>
                <a:lnTo>
                  <a:pt x="5780" y="1339"/>
                </a:lnTo>
                <a:lnTo>
                  <a:pt x="5803" y="1337"/>
                </a:lnTo>
                <a:lnTo>
                  <a:pt x="5829" y="1333"/>
                </a:lnTo>
                <a:lnTo>
                  <a:pt x="5855" y="1328"/>
                </a:lnTo>
                <a:lnTo>
                  <a:pt x="5880" y="1320"/>
                </a:lnTo>
                <a:lnTo>
                  <a:pt x="5904" y="1314"/>
                </a:lnTo>
                <a:lnTo>
                  <a:pt x="5928" y="1307"/>
                </a:lnTo>
                <a:lnTo>
                  <a:pt x="5951" y="1297"/>
                </a:lnTo>
                <a:lnTo>
                  <a:pt x="5974" y="1287"/>
                </a:lnTo>
                <a:lnTo>
                  <a:pt x="5996" y="1277"/>
                </a:lnTo>
                <a:lnTo>
                  <a:pt x="6016" y="1265"/>
                </a:lnTo>
                <a:lnTo>
                  <a:pt x="6035" y="1253"/>
                </a:lnTo>
                <a:lnTo>
                  <a:pt x="6054" y="1239"/>
                </a:lnTo>
                <a:lnTo>
                  <a:pt x="6071" y="1224"/>
                </a:lnTo>
                <a:lnTo>
                  <a:pt x="6087" y="1207"/>
                </a:lnTo>
                <a:lnTo>
                  <a:pt x="6101" y="1191"/>
                </a:lnTo>
                <a:lnTo>
                  <a:pt x="6115" y="1171"/>
                </a:lnTo>
                <a:lnTo>
                  <a:pt x="6127" y="1154"/>
                </a:lnTo>
                <a:lnTo>
                  <a:pt x="6137" y="1132"/>
                </a:lnTo>
                <a:lnTo>
                  <a:pt x="6147" y="1113"/>
                </a:lnTo>
                <a:lnTo>
                  <a:pt x="6154" y="1093"/>
                </a:lnTo>
                <a:lnTo>
                  <a:pt x="6161" y="1075"/>
                </a:lnTo>
                <a:lnTo>
                  <a:pt x="6166" y="1056"/>
                </a:lnTo>
                <a:lnTo>
                  <a:pt x="6170" y="1039"/>
                </a:lnTo>
                <a:lnTo>
                  <a:pt x="6172" y="1022"/>
                </a:lnTo>
                <a:lnTo>
                  <a:pt x="6172" y="1005"/>
                </a:lnTo>
                <a:lnTo>
                  <a:pt x="6172" y="990"/>
                </a:lnTo>
                <a:lnTo>
                  <a:pt x="6172" y="975"/>
                </a:lnTo>
                <a:lnTo>
                  <a:pt x="6170" y="961"/>
                </a:lnTo>
                <a:lnTo>
                  <a:pt x="6166" y="946"/>
                </a:lnTo>
                <a:lnTo>
                  <a:pt x="6161" y="933"/>
                </a:lnTo>
                <a:lnTo>
                  <a:pt x="6156" y="919"/>
                </a:lnTo>
                <a:lnTo>
                  <a:pt x="6148" y="906"/>
                </a:lnTo>
                <a:lnTo>
                  <a:pt x="6142" y="895"/>
                </a:lnTo>
                <a:lnTo>
                  <a:pt x="6134" y="882"/>
                </a:lnTo>
                <a:lnTo>
                  <a:pt x="6124" y="872"/>
                </a:lnTo>
                <a:lnTo>
                  <a:pt x="6114" y="860"/>
                </a:lnTo>
                <a:lnTo>
                  <a:pt x="6104" y="850"/>
                </a:lnTo>
                <a:lnTo>
                  <a:pt x="6094" y="839"/>
                </a:lnTo>
                <a:lnTo>
                  <a:pt x="6082" y="829"/>
                </a:lnTo>
                <a:lnTo>
                  <a:pt x="6069" y="820"/>
                </a:lnTo>
                <a:lnTo>
                  <a:pt x="6057" y="811"/>
                </a:lnTo>
                <a:lnTo>
                  <a:pt x="6030" y="793"/>
                </a:lnTo>
                <a:lnTo>
                  <a:pt x="6001" y="775"/>
                </a:lnTo>
                <a:lnTo>
                  <a:pt x="5970" y="761"/>
                </a:lnTo>
                <a:lnTo>
                  <a:pt x="5941" y="746"/>
                </a:lnTo>
                <a:lnTo>
                  <a:pt x="5994" y="739"/>
                </a:lnTo>
                <a:lnTo>
                  <a:pt x="6049" y="732"/>
                </a:lnTo>
                <a:lnTo>
                  <a:pt x="6077" y="728"/>
                </a:lnTo>
                <a:lnTo>
                  <a:pt x="6104" y="725"/>
                </a:lnTo>
                <a:lnTo>
                  <a:pt x="6130" y="720"/>
                </a:lnTo>
                <a:lnTo>
                  <a:pt x="6156" y="713"/>
                </a:lnTo>
                <a:lnTo>
                  <a:pt x="6180" y="708"/>
                </a:lnTo>
                <a:lnTo>
                  <a:pt x="6204" y="699"/>
                </a:lnTo>
                <a:lnTo>
                  <a:pt x="6226" y="692"/>
                </a:lnTo>
                <a:lnTo>
                  <a:pt x="6247" y="681"/>
                </a:lnTo>
                <a:lnTo>
                  <a:pt x="6257" y="675"/>
                </a:lnTo>
                <a:lnTo>
                  <a:pt x="6266" y="670"/>
                </a:lnTo>
                <a:lnTo>
                  <a:pt x="6275" y="662"/>
                </a:lnTo>
                <a:lnTo>
                  <a:pt x="6284" y="656"/>
                </a:lnTo>
                <a:lnTo>
                  <a:pt x="6292" y="648"/>
                </a:lnTo>
                <a:lnTo>
                  <a:pt x="6299" y="640"/>
                </a:lnTo>
                <a:lnTo>
                  <a:pt x="6306" y="632"/>
                </a:lnTo>
                <a:lnTo>
                  <a:pt x="6312" y="623"/>
                </a:lnTo>
                <a:lnTo>
                  <a:pt x="6323" y="605"/>
                </a:lnTo>
                <a:lnTo>
                  <a:pt x="6332" y="586"/>
                </a:lnTo>
                <a:lnTo>
                  <a:pt x="6340" y="570"/>
                </a:lnTo>
                <a:lnTo>
                  <a:pt x="6346" y="551"/>
                </a:lnTo>
                <a:lnTo>
                  <a:pt x="6350" y="534"/>
                </a:lnTo>
                <a:lnTo>
                  <a:pt x="6350" y="518"/>
                </a:lnTo>
                <a:lnTo>
                  <a:pt x="6351" y="509"/>
                </a:lnTo>
                <a:lnTo>
                  <a:pt x="6350" y="501"/>
                </a:lnTo>
                <a:lnTo>
                  <a:pt x="6350" y="494"/>
                </a:lnTo>
                <a:lnTo>
                  <a:pt x="6349" y="485"/>
                </a:lnTo>
                <a:lnTo>
                  <a:pt x="6346" y="478"/>
                </a:lnTo>
                <a:lnTo>
                  <a:pt x="6342" y="471"/>
                </a:lnTo>
                <a:lnTo>
                  <a:pt x="6339" y="463"/>
                </a:lnTo>
                <a:lnTo>
                  <a:pt x="6335" y="457"/>
                </a:lnTo>
                <a:lnTo>
                  <a:pt x="6330" y="450"/>
                </a:lnTo>
                <a:lnTo>
                  <a:pt x="6325" y="444"/>
                </a:lnTo>
                <a:lnTo>
                  <a:pt x="6318" y="438"/>
                </a:lnTo>
                <a:lnTo>
                  <a:pt x="6312" y="433"/>
                </a:lnTo>
                <a:lnTo>
                  <a:pt x="6303" y="426"/>
                </a:lnTo>
                <a:lnTo>
                  <a:pt x="6295" y="421"/>
                </a:lnTo>
                <a:lnTo>
                  <a:pt x="6287" y="417"/>
                </a:lnTo>
                <a:lnTo>
                  <a:pt x="6275" y="412"/>
                </a:lnTo>
                <a:lnTo>
                  <a:pt x="6265" y="408"/>
                </a:lnTo>
                <a:lnTo>
                  <a:pt x="6254" y="405"/>
                </a:lnTo>
                <a:lnTo>
                  <a:pt x="6241" y="402"/>
                </a:lnTo>
                <a:lnTo>
                  <a:pt x="6228" y="398"/>
                </a:lnTo>
                <a:lnTo>
                  <a:pt x="6186" y="392"/>
                </a:lnTo>
                <a:lnTo>
                  <a:pt x="6142" y="386"/>
                </a:lnTo>
                <a:lnTo>
                  <a:pt x="6096" y="382"/>
                </a:lnTo>
                <a:lnTo>
                  <a:pt x="6049" y="379"/>
                </a:lnTo>
                <a:lnTo>
                  <a:pt x="6005" y="378"/>
                </a:lnTo>
                <a:lnTo>
                  <a:pt x="5961" y="378"/>
                </a:lnTo>
                <a:lnTo>
                  <a:pt x="5941" y="379"/>
                </a:lnTo>
                <a:lnTo>
                  <a:pt x="5921" y="382"/>
                </a:lnTo>
                <a:lnTo>
                  <a:pt x="5904" y="382"/>
                </a:lnTo>
                <a:lnTo>
                  <a:pt x="5887" y="384"/>
                </a:lnTo>
                <a:close/>
                <a:moveTo>
                  <a:pt x="5436" y="513"/>
                </a:moveTo>
                <a:lnTo>
                  <a:pt x="5438" y="496"/>
                </a:lnTo>
                <a:lnTo>
                  <a:pt x="5445" y="482"/>
                </a:lnTo>
                <a:lnTo>
                  <a:pt x="5451" y="468"/>
                </a:lnTo>
                <a:lnTo>
                  <a:pt x="5460" y="454"/>
                </a:lnTo>
                <a:lnTo>
                  <a:pt x="5469" y="440"/>
                </a:lnTo>
                <a:lnTo>
                  <a:pt x="5479" y="426"/>
                </a:lnTo>
                <a:lnTo>
                  <a:pt x="5490" y="414"/>
                </a:lnTo>
                <a:lnTo>
                  <a:pt x="5502" y="401"/>
                </a:lnTo>
                <a:lnTo>
                  <a:pt x="5537" y="397"/>
                </a:lnTo>
                <a:lnTo>
                  <a:pt x="5577" y="394"/>
                </a:lnTo>
                <a:lnTo>
                  <a:pt x="5619" y="391"/>
                </a:lnTo>
                <a:lnTo>
                  <a:pt x="5661" y="388"/>
                </a:lnTo>
                <a:lnTo>
                  <a:pt x="5702" y="386"/>
                </a:lnTo>
                <a:lnTo>
                  <a:pt x="5741" y="384"/>
                </a:lnTo>
                <a:lnTo>
                  <a:pt x="5774" y="383"/>
                </a:lnTo>
                <a:lnTo>
                  <a:pt x="5800" y="383"/>
                </a:lnTo>
                <a:lnTo>
                  <a:pt x="5780" y="410"/>
                </a:lnTo>
                <a:lnTo>
                  <a:pt x="5762" y="435"/>
                </a:lnTo>
                <a:lnTo>
                  <a:pt x="5743" y="459"/>
                </a:lnTo>
                <a:lnTo>
                  <a:pt x="5724" y="483"/>
                </a:lnTo>
                <a:lnTo>
                  <a:pt x="5714" y="494"/>
                </a:lnTo>
                <a:lnTo>
                  <a:pt x="5702" y="505"/>
                </a:lnTo>
                <a:lnTo>
                  <a:pt x="5691" y="515"/>
                </a:lnTo>
                <a:lnTo>
                  <a:pt x="5678" y="525"/>
                </a:lnTo>
                <a:lnTo>
                  <a:pt x="5664" y="534"/>
                </a:lnTo>
                <a:lnTo>
                  <a:pt x="5652" y="546"/>
                </a:lnTo>
                <a:lnTo>
                  <a:pt x="5635" y="554"/>
                </a:lnTo>
                <a:lnTo>
                  <a:pt x="5619" y="563"/>
                </a:lnTo>
                <a:lnTo>
                  <a:pt x="5601" y="572"/>
                </a:lnTo>
                <a:lnTo>
                  <a:pt x="5583" y="579"/>
                </a:lnTo>
                <a:lnTo>
                  <a:pt x="5565" y="584"/>
                </a:lnTo>
                <a:lnTo>
                  <a:pt x="5549" y="587"/>
                </a:lnTo>
                <a:lnTo>
                  <a:pt x="5532" y="590"/>
                </a:lnTo>
                <a:lnTo>
                  <a:pt x="5516" y="590"/>
                </a:lnTo>
                <a:lnTo>
                  <a:pt x="5501" y="590"/>
                </a:lnTo>
                <a:lnTo>
                  <a:pt x="5487" y="587"/>
                </a:lnTo>
                <a:lnTo>
                  <a:pt x="5474" y="584"/>
                </a:lnTo>
                <a:lnTo>
                  <a:pt x="5462" y="579"/>
                </a:lnTo>
                <a:lnTo>
                  <a:pt x="5457" y="575"/>
                </a:lnTo>
                <a:lnTo>
                  <a:pt x="5452" y="572"/>
                </a:lnTo>
                <a:lnTo>
                  <a:pt x="5450" y="567"/>
                </a:lnTo>
                <a:lnTo>
                  <a:pt x="5445" y="562"/>
                </a:lnTo>
                <a:lnTo>
                  <a:pt x="5442" y="558"/>
                </a:lnTo>
                <a:lnTo>
                  <a:pt x="5438" y="552"/>
                </a:lnTo>
                <a:lnTo>
                  <a:pt x="5436" y="547"/>
                </a:lnTo>
                <a:lnTo>
                  <a:pt x="5436" y="540"/>
                </a:lnTo>
                <a:lnTo>
                  <a:pt x="5435" y="534"/>
                </a:lnTo>
                <a:lnTo>
                  <a:pt x="5435" y="528"/>
                </a:lnTo>
                <a:lnTo>
                  <a:pt x="5435" y="521"/>
                </a:lnTo>
                <a:lnTo>
                  <a:pt x="5436" y="513"/>
                </a:lnTo>
                <a:close/>
                <a:moveTo>
                  <a:pt x="5396" y="105"/>
                </a:moveTo>
                <a:lnTo>
                  <a:pt x="5404" y="134"/>
                </a:lnTo>
                <a:lnTo>
                  <a:pt x="5412" y="162"/>
                </a:lnTo>
                <a:lnTo>
                  <a:pt x="5418" y="190"/>
                </a:lnTo>
                <a:lnTo>
                  <a:pt x="5424" y="217"/>
                </a:lnTo>
                <a:lnTo>
                  <a:pt x="5433" y="242"/>
                </a:lnTo>
                <a:lnTo>
                  <a:pt x="5440" y="270"/>
                </a:lnTo>
                <a:lnTo>
                  <a:pt x="5447" y="298"/>
                </a:lnTo>
                <a:lnTo>
                  <a:pt x="5455" y="327"/>
                </a:lnTo>
                <a:lnTo>
                  <a:pt x="5507" y="321"/>
                </a:lnTo>
                <a:lnTo>
                  <a:pt x="5560" y="317"/>
                </a:lnTo>
                <a:lnTo>
                  <a:pt x="5614" y="313"/>
                </a:lnTo>
                <a:lnTo>
                  <a:pt x="5669" y="309"/>
                </a:lnTo>
                <a:lnTo>
                  <a:pt x="5727" y="307"/>
                </a:lnTo>
                <a:lnTo>
                  <a:pt x="5785" y="306"/>
                </a:lnTo>
                <a:lnTo>
                  <a:pt x="5843" y="306"/>
                </a:lnTo>
                <a:lnTo>
                  <a:pt x="5904" y="306"/>
                </a:lnTo>
                <a:lnTo>
                  <a:pt x="5965" y="306"/>
                </a:lnTo>
                <a:lnTo>
                  <a:pt x="6028" y="307"/>
                </a:lnTo>
                <a:lnTo>
                  <a:pt x="6091" y="309"/>
                </a:lnTo>
                <a:lnTo>
                  <a:pt x="6157" y="312"/>
                </a:lnTo>
                <a:lnTo>
                  <a:pt x="6223" y="314"/>
                </a:lnTo>
                <a:lnTo>
                  <a:pt x="6290" y="318"/>
                </a:lnTo>
                <a:lnTo>
                  <a:pt x="6360" y="322"/>
                </a:lnTo>
                <a:lnTo>
                  <a:pt x="6431" y="327"/>
                </a:lnTo>
                <a:lnTo>
                  <a:pt x="6440" y="304"/>
                </a:lnTo>
                <a:lnTo>
                  <a:pt x="6450" y="280"/>
                </a:lnTo>
                <a:lnTo>
                  <a:pt x="6459" y="256"/>
                </a:lnTo>
                <a:lnTo>
                  <a:pt x="6468" y="233"/>
                </a:lnTo>
                <a:lnTo>
                  <a:pt x="6477" y="209"/>
                </a:lnTo>
                <a:lnTo>
                  <a:pt x="6488" y="186"/>
                </a:lnTo>
                <a:lnTo>
                  <a:pt x="6497" y="162"/>
                </a:lnTo>
                <a:lnTo>
                  <a:pt x="6506" y="139"/>
                </a:lnTo>
                <a:lnTo>
                  <a:pt x="6477" y="138"/>
                </a:lnTo>
                <a:lnTo>
                  <a:pt x="6450" y="135"/>
                </a:lnTo>
                <a:lnTo>
                  <a:pt x="6421" y="134"/>
                </a:lnTo>
                <a:lnTo>
                  <a:pt x="6393" y="133"/>
                </a:lnTo>
                <a:lnTo>
                  <a:pt x="6382" y="148"/>
                </a:lnTo>
                <a:lnTo>
                  <a:pt x="6370" y="163"/>
                </a:lnTo>
                <a:lnTo>
                  <a:pt x="6359" y="176"/>
                </a:lnTo>
                <a:lnTo>
                  <a:pt x="6346" y="189"/>
                </a:lnTo>
                <a:lnTo>
                  <a:pt x="6335" y="200"/>
                </a:lnTo>
                <a:lnTo>
                  <a:pt x="6323" y="209"/>
                </a:lnTo>
                <a:lnTo>
                  <a:pt x="6312" y="218"/>
                </a:lnTo>
                <a:lnTo>
                  <a:pt x="6299" y="227"/>
                </a:lnTo>
                <a:lnTo>
                  <a:pt x="6287" y="233"/>
                </a:lnTo>
                <a:lnTo>
                  <a:pt x="6275" y="240"/>
                </a:lnTo>
                <a:lnTo>
                  <a:pt x="6264" y="243"/>
                </a:lnTo>
                <a:lnTo>
                  <a:pt x="6251" y="248"/>
                </a:lnTo>
                <a:lnTo>
                  <a:pt x="6240" y="251"/>
                </a:lnTo>
                <a:lnTo>
                  <a:pt x="6227" y="254"/>
                </a:lnTo>
                <a:lnTo>
                  <a:pt x="6215" y="254"/>
                </a:lnTo>
                <a:lnTo>
                  <a:pt x="6203" y="254"/>
                </a:lnTo>
                <a:lnTo>
                  <a:pt x="6191" y="252"/>
                </a:lnTo>
                <a:lnTo>
                  <a:pt x="6179" y="250"/>
                </a:lnTo>
                <a:lnTo>
                  <a:pt x="6167" y="246"/>
                </a:lnTo>
                <a:lnTo>
                  <a:pt x="6154" y="242"/>
                </a:lnTo>
                <a:lnTo>
                  <a:pt x="6143" y="237"/>
                </a:lnTo>
                <a:lnTo>
                  <a:pt x="6130" y="231"/>
                </a:lnTo>
                <a:lnTo>
                  <a:pt x="6118" y="223"/>
                </a:lnTo>
                <a:lnTo>
                  <a:pt x="6105" y="215"/>
                </a:lnTo>
                <a:lnTo>
                  <a:pt x="6094" y="207"/>
                </a:lnTo>
                <a:lnTo>
                  <a:pt x="6081" y="196"/>
                </a:lnTo>
                <a:lnTo>
                  <a:pt x="6068" y="185"/>
                </a:lnTo>
                <a:lnTo>
                  <a:pt x="6055" y="174"/>
                </a:lnTo>
                <a:lnTo>
                  <a:pt x="6043" y="161"/>
                </a:lnTo>
                <a:lnTo>
                  <a:pt x="6030" y="147"/>
                </a:lnTo>
                <a:lnTo>
                  <a:pt x="6019" y="132"/>
                </a:lnTo>
                <a:lnTo>
                  <a:pt x="6006" y="116"/>
                </a:lnTo>
                <a:lnTo>
                  <a:pt x="5982" y="116"/>
                </a:lnTo>
                <a:lnTo>
                  <a:pt x="5956" y="115"/>
                </a:lnTo>
                <a:lnTo>
                  <a:pt x="5931" y="115"/>
                </a:lnTo>
                <a:lnTo>
                  <a:pt x="5907" y="115"/>
                </a:lnTo>
                <a:lnTo>
                  <a:pt x="5898" y="132"/>
                </a:lnTo>
                <a:lnTo>
                  <a:pt x="5888" y="148"/>
                </a:lnTo>
                <a:lnTo>
                  <a:pt x="5876" y="162"/>
                </a:lnTo>
                <a:lnTo>
                  <a:pt x="5865" y="176"/>
                </a:lnTo>
                <a:lnTo>
                  <a:pt x="5854" y="189"/>
                </a:lnTo>
                <a:lnTo>
                  <a:pt x="5841" y="200"/>
                </a:lnTo>
                <a:lnTo>
                  <a:pt x="5827" y="209"/>
                </a:lnTo>
                <a:lnTo>
                  <a:pt x="5814" y="218"/>
                </a:lnTo>
                <a:lnTo>
                  <a:pt x="5800" y="227"/>
                </a:lnTo>
                <a:lnTo>
                  <a:pt x="5785" y="234"/>
                </a:lnTo>
                <a:lnTo>
                  <a:pt x="5771" y="241"/>
                </a:lnTo>
                <a:lnTo>
                  <a:pt x="5756" y="245"/>
                </a:lnTo>
                <a:lnTo>
                  <a:pt x="5741" y="248"/>
                </a:lnTo>
                <a:lnTo>
                  <a:pt x="5727" y="251"/>
                </a:lnTo>
                <a:lnTo>
                  <a:pt x="5711" y="254"/>
                </a:lnTo>
                <a:lnTo>
                  <a:pt x="5695" y="254"/>
                </a:lnTo>
                <a:lnTo>
                  <a:pt x="5680" y="252"/>
                </a:lnTo>
                <a:lnTo>
                  <a:pt x="5664" y="251"/>
                </a:lnTo>
                <a:lnTo>
                  <a:pt x="5650" y="247"/>
                </a:lnTo>
                <a:lnTo>
                  <a:pt x="5635" y="242"/>
                </a:lnTo>
                <a:lnTo>
                  <a:pt x="5621" y="238"/>
                </a:lnTo>
                <a:lnTo>
                  <a:pt x="5606" y="231"/>
                </a:lnTo>
                <a:lnTo>
                  <a:pt x="5592" y="223"/>
                </a:lnTo>
                <a:lnTo>
                  <a:pt x="5578" y="214"/>
                </a:lnTo>
                <a:lnTo>
                  <a:pt x="5564" y="204"/>
                </a:lnTo>
                <a:lnTo>
                  <a:pt x="5551" y="193"/>
                </a:lnTo>
                <a:lnTo>
                  <a:pt x="5539" y="180"/>
                </a:lnTo>
                <a:lnTo>
                  <a:pt x="5527" y="166"/>
                </a:lnTo>
                <a:lnTo>
                  <a:pt x="5516" y="152"/>
                </a:lnTo>
                <a:lnTo>
                  <a:pt x="5506" y="135"/>
                </a:lnTo>
                <a:lnTo>
                  <a:pt x="5495" y="118"/>
                </a:lnTo>
                <a:lnTo>
                  <a:pt x="5487" y="100"/>
                </a:lnTo>
                <a:lnTo>
                  <a:pt x="5464" y="101"/>
                </a:lnTo>
                <a:lnTo>
                  <a:pt x="5441" y="102"/>
                </a:lnTo>
                <a:lnTo>
                  <a:pt x="5419" y="104"/>
                </a:lnTo>
                <a:lnTo>
                  <a:pt x="5396" y="105"/>
                </a:lnTo>
                <a:close/>
                <a:moveTo>
                  <a:pt x="1348" y="1560"/>
                </a:moveTo>
                <a:lnTo>
                  <a:pt x="151" y="6329"/>
                </a:lnTo>
                <a:lnTo>
                  <a:pt x="371" y="6127"/>
                </a:lnTo>
                <a:lnTo>
                  <a:pt x="913" y="3862"/>
                </a:lnTo>
                <a:lnTo>
                  <a:pt x="1272" y="3669"/>
                </a:lnTo>
                <a:lnTo>
                  <a:pt x="1660" y="1961"/>
                </a:lnTo>
                <a:lnTo>
                  <a:pt x="1597" y="1665"/>
                </a:lnTo>
                <a:lnTo>
                  <a:pt x="1564" y="1657"/>
                </a:lnTo>
                <a:lnTo>
                  <a:pt x="1531" y="1646"/>
                </a:lnTo>
                <a:lnTo>
                  <a:pt x="1500" y="1635"/>
                </a:lnTo>
                <a:lnTo>
                  <a:pt x="1468" y="1623"/>
                </a:lnTo>
                <a:lnTo>
                  <a:pt x="1437" y="1610"/>
                </a:lnTo>
                <a:lnTo>
                  <a:pt x="1407" y="1594"/>
                </a:lnTo>
                <a:lnTo>
                  <a:pt x="1376" y="1578"/>
                </a:lnTo>
                <a:lnTo>
                  <a:pt x="1348" y="1560"/>
                </a:lnTo>
                <a:close/>
                <a:moveTo>
                  <a:pt x="2964" y="5236"/>
                </a:moveTo>
                <a:lnTo>
                  <a:pt x="2983" y="5215"/>
                </a:lnTo>
                <a:lnTo>
                  <a:pt x="3002" y="5194"/>
                </a:lnTo>
                <a:lnTo>
                  <a:pt x="3023" y="5173"/>
                </a:lnTo>
                <a:lnTo>
                  <a:pt x="3044" y="5153"/>
                </a:lnTo>
                <a:lnTo>
                  <a:pt x="3066" y="5134"/>
                </a:lnTo>
                <a:lnTo>
                  <a:pt x="3089" y="5115"/>
                </a:lnTo>
                <a:lnTo>
                  <a:pt x="3115" y="5099"/>
                </a:lnTo>
                <a:lnTo>
                  <a:pt x="3139" y="5082"/>
                </a:lnTo>
                <a:lnTo>
                  <a:pt x="3164" y="5067"/>
                </a:lnTo>
                <a:lnTo>
                  <a:pt x="3191" y="5053"/>
                </a:lnTo>
                <a:lnTo>
                  <a:pt x="3216" y="5041"/>
                </a:lnTo>
                <a:lnTo>
                  <a:pt x="3243" y="5031"/>
                </a:lnTo>
                <a:lnTo>
                  <a:pt x="3271" y="5022"/>
                </a:lnTo>
                <a:lnTo>
                  <a:pt x="3299" y="5015"/>
                </a:lnTo>
                <a:lnTo>
                  <a:pt x="3328" y="5010"/>
                </a:lnTo>
                <a:lnTo>
                  <a:pt x="3356" y="5006"/>
                </a:lnTo>
                <a:lnTo>
                  <a:pt x="3381" y="5005"/>
                </a:lnTo>
                <a:lnTo>
                  <a:pt x="3405" y="5005"/>
                </a:lnTo>
                <a:lnTo>
                  <a:pt x="3430" y="5007"/>
                </a:lnTo>
                <a:lnTo>
                  <a:pt x="3452" y="5010"/>
                </a:lnTo>
                <a:lnTo>
                  <a:pt x="3474" y="5013"/>
                </a:lnTo>
                <a:lnTo>
                  <a:pt x="3496" y="5020"/>
                </a:lnTo>
                <a:lnTo>
                  <a:pt x="3517" y="5025"/>
                </a:lnTo>
                <a:lnTo>
                  <a:pt x="3536" y="5034"/>
                </a:lnTo>
                <a:lnTo>
                  <a:pt x="3557" y="5041"/>
                </a:lnTo>
                <a:lnTo>
                  <a:pt x="3574" y="5052"/>
                </a:lnTo>
                <a:lnTo>
                  <a:pt x="3593" y="5063"/>
                </a:lnTo>
                <a:lnTo>
                  <a:pt x="3610" y="5074"/>
                </a:lnTo>
                <a:lnTo>
                  <a:pt x="3628" y="5087"/>
                </a:lnTo>
                <a:lnTo>
                  <a:pt x="3643" y="5101"/>
                </a:lnTo>
                <a:lnTo>
                  <a:pt x="3659" y="5114"/>
                </a:lnTo>
                <a:lnTo>
                  <a:pt x="3673" y="5129"/>
                </a:lnTo>
                <a:lnTo>
                  <a:pt x="3687" y="5145"/>
                </a:lnTo>
                <a:lnTo>
                  <a:pt x="3701" y="5162"/>
                </a:lnTo>
                <a:lnTo>
                  <a:pt x="3714" y="5177"/>
                </a:lnTo>
                <a:lnTo>
                  <a:pt x="3727" y="5196"/>
                </a:lnTo>
                <a:lnTo>
                  <a:pt x="3739" y="5214"/>
                </a:lnTo>
                <a:lnTo>
                  <a:pt x="3751" y="5232"/>
                </a:lnTo>
                <a:lnTo>
                  <a:pt x="3762" y="5251"/>
                </a:lnTo>
                <a:lnTo>
                  <a:pt x="3772" y="5270"/>
                </a:lnTo>
                <a:lnTo>
                  <a:pt x="3791" y="5309"/>
                </a:lnTo>
                <a:lnTo>
                  <a:pt x="3809" y="5350"/>
                </a:lnTo>
                <a:lnTo>
                  <a:pt x="3826" y="5391"/>
                </a:lnTo>
                <a:lnTo>
                  <a:pt x="3838" y="5431"/>
                </a:lnTo>
                <a:lnTo>
                  <a:pt x="3849" y="5460"/>
                </a:lnTo>
                <a:lnTo>
                  <a:pt x="3859" y="5491"/>
                </a:lnTo>
                <a:lnTo>
                  <a:pt x="3871" y="5521"/>
                </a:lnTo>
                <a:lnTo>
                  <a:pt x="3885" y="5554"/>
                </a:lnTo>
                <a:lnTo>
                  <a:pt x="3899" y="5585"/>
                </a:lnTo>
                <a:lnTo>
                  <a:pt x="3916" y="5617"/>
                </a:lnTo>
                <a:lnTo>
                  <a:pt x="3934" y="5647"/>
                </a:lnTo>
                <a:lnTo>
                  <a:pt x="3953" y="5675"/>
                </a:lnTo>
                <a:lnTo>
                  <a:pt x="3964" y="5690"/>
                </a:lnTo>
                <a:lnTo>
                  <a:pt x="3974" y="5703"/>
                </a:lnTo>
                <a:lnTo>
                  <a:pt x="3986" y="5716"/>
                </a:lnTo>
                <a:lnTo>
                  <a:pt x="3997" y="5728"/>
                </a:lnTo>
                <a:lnTo>
                  <a:pt x="4009" y="5740"/>
                </a:lnTo>
                <a:lnTo>
                  <a:pt x="4021" y="5751"/>
                </a:lnTo>
                <a:lnTo>
                  <a:pt x="4034" y="5761"/>
                </a:lnTo>
                <a:lnTo>
                  <a:pt x="4048" y="5771"/>
                </a:lnTo>
                <a:lnTo>
                  <a:pt x="4062" y="5779"/>
                </a:lnTo>
                <a:lnTo>
                  <a:pt x="4076" y="5787"/>
                </a:lnTo>
                <a:lnTo>
                  <a:pt x="4091" y="5794"/>
                </a:lnTo>
                <a:lnTo>
                  <a:pt x="4105" y="5799"/>
                </a:lnTo>
                <a:lnTo>
                  <a:pt x="4120" y="5804"/>
                </a:lnTo>
                <a:lnTo>
                  <a:pt x="4138" y="5808"/>
                </a:lnTo>
                <a:lnTo>
                  <a:pt x="4155" y="5811"/>
                </a:lnTo>
                <a:lnTo>
                  <a:pt x="4171" y="5811"/>
                </a:lnTo>
                <a:lnTo>
                  <a:pt x="4193" y="5811"/>
                </a:lnTo>
                <a:lnTo>
                  <a:pt x="4216" y="5811"/>
                </a:lnTo>
                <a:lnTo>
                  <a:pt x="4235" y="5808"/>
                </a:lnTo>
                <a:lnTo>
                  <a:pt x="4254" y="5804"/>
                </a:lnTo>
                <a:lnTo>
                  <a:pt x="4271" y="5799"/>
                </a:lnTo>
                <a:lnTo>
                  <a:pt x="4288" y="5794"/>
                </a:lnTo>
                <a:lnTo>
                  <a:pt x="4304" y="5787"/>
                </a:lnTo>
                <a:lnTo>
                  <a:pt x="4320" y="5779"/>
                </a:lnTo>
                <a:lnTo>
                  <a:pt x="4332" y="5770"/>
                </a:lnTo>
                <a:lnTo>
                  <a:pt x="4345" y="5760"/>
                </a:lnTo>
                <a:lnTo>
                  <a:pt x="4358" y="5749"/>
                </a:lnTo>
                <a:lnTo>
                  <a:pt x="4369" y="5737"/>
                </a:lnTo>
                <a:lnTo>
                  <a:pt x="4379" y="5724"/>
                </a:lnTo>
                <a:lnTo>
                  <a:pt x="4388" y="5712"/>
                </a:lnTo>
                <a:lnTo>
                  <a:pt x="4397" y="5698"/>
                </a:lnTo>
                <a:lnTo>
                  <a:pt x="4406" y="5684"/>
                </a:lnTo>
                <a:lnTo>
                  <a:pt x="4412" y="5669"/>
                </a:lnTo>
                <a:lnTo>
                  <a:pt x="4419" y="5653"/>
                </a:lnTo>
                <a:lnTo>
                  <a:pt x="4424" y="5637"/>
                </a:lnTo>
                <a:lnTo>
                  <a:pt x="4429" y="5620"/>
                </a:lnTo>
                <a:lnTo>
                  <a:pt x="4434" y="5604"/>
                </a:lnTo>
                <a:lnTo>
                  <a:pt x="4437" y="5585"/>
                </a:lnTo>
                <a:lnTo>
                  <a:pt x="4439" y="5568"/>
                </a:lnTo>
                <a:lnTo>
                  <a:pt x="4442" y="5549"/>
                </a:lnTo>
                <a:lnTo>
                  <a:pt x="4444" y="5514"/>
                </a:lnTo>
                <a:lnTo>
                  <a:pt x="4445" y="5476"/>
                </a:lnTo>
                <a:lnTo>
                  <a:pt x="4443" y="5439"/>
                </a:lnTo>
                <a:lnTo>
                  <a:pt x="4439" y="5402"/>
                </a:lnTo>
                <a:lnTo>
                  <a:pt x="4434" y="5365"/>
                </a:lnTo>
                <a:lnTo>
                  <a:pt x="4430" y="5330"/>
                </a:lnTo>
                <a:lnTo>
                  <a:pt x="4423" y="5295"/>
                </a:lnTo>
                <a:lnTo>
                  <a:pt x="4416" y="5262"/>
                </a:lnTo>
                <a:lnTo>
                  <a:pt x="4409" y="5229"/>
                </a:lnTo>
                <a:lnTo>
                  <a:pt x="4398" y="5199"/>
                </a:lnTo>
                <a:lnTo>
                  <a:pt x="4390" y="5167"/>
                </a:lnTo>
                <a:lnTo>
                  <a:pt x="4378" y="5138"/>
                </a:lnTo>
                <a:lnTo>
                  <a:pt x="4368" y="5107"/>
                </a:lnTo>
                <a:lnTo>
                  <a:pt x="4355" y="5077"/>
                </a:lnTo>
                <a:lnTo>
                  <a:pt x="4343" y="5048"/>
                </a:lnTo>
                <a:lnTo>
                  <a:pt x="4329" y="5016"/>
                </a:lnTo>
                <a:lnTo>
                  <a:pt x="4298" y="4954"/>
                </a:lnTo>
                <a:lnTo>
                  <a:pt x="4265" y="4888"/>
                </a:lnTo>
                <a:lnTo>
                  <a:pt x="4223" y="4809"/>
                </a:lnTo>
                <a:lnTo>
                  <a:pt x="4180" y="4727"/>
                </a:lnTo>
                <a:lnTo>
                  <a:pt x="4157" y="4685"/>
                </a:lnTo>
                <a:lnTo>
                  <a:pt x="4137" y="4643"/>
                </a:lnTo>
                <a:lnTo>
                  <a:pt x="4117" y="4600"/>
                </a:lnTo>
                <a:lnTo>
                  <a:pt x="4096" y="4555"/>
                </a:lnTo>
                <a:lnTo>
                  <a:pt x="4078" y="4511"/>
                </a:lnTo>
                <a:lnTo>
                  <a:pt x="4062" y="4466"/>
                </a:lnTo>
                <a:lnTo>
                  <a:pt x="4047" y="4422"/>
                </a:lnTo>
                <a:lnTo>
                  <a:pt x="4034" y="4376"/>
                </a:lnTo>
                <a:lnTo>
                  <a:pt x="4029" y="4353"/>
                </a:lnTo>
                <a:lnTo>
                  <a:pt x="4025" y="4330"/>
                </a:lnTo>
                <a:lnTo>
                  <a:pt x="4020" y="4308"/>
                </a:lnTo>
                <a:lnTo>
                  <a:pt x="4017" y="4285"/>
                </a:lnTo>
                <a:lnTo>
                  <a:pt x="4015" y="4262"/>
                </a:lnTo>
                <a:lnTo>
                  <a:pt x="4015" y="4238"/>
                </a:lnTo>
                <a:lnTo>
                  <a:pt x="4014" y="4214"/>
                </a:lnTo>
                <a:lnTo>
                  <a:pt x="4014" y="4191"/>
                </a:lnTo>
                <a:lnTo>
                  <a:pt x="4015" y="4170"/>
                </a:lnTo>
                <a:lnTo>
                  <a:pt x="4016" y="4149"/>
                </a:lnTo>
                <a:lnTo>
                  <a:pt x="4020" y="4130"/>
                </a:lnTo>
                <a:lnTo>
                  <a:pt x="4025" y="4111"/>
                </a:lnTo>
                <a:lnTo>
                  <a:pt x="4029" y="4090"/>
                </a:lnTo>
                <a:lnTo>
                  <a:pt x="4035" y="4073"/>
                </a:lnTo>
                <a:lnTo>
                  <a:pt x="4042" y="4054"/>
                </a:lnTo>
                <a:lnTo>
                  <a:pt x="4051" y="4036"/>
                </a:lnTo>
                <a:lnTo>
                  <a:pt x="4058" y="4019"/>
                </a:lnTo>
                <a:lnTo>
                  <a:pt x="4067" y="4002"/>
                </a:lnTo>
                <a:lnTo>
                  <a:pt x="4077" y="3985"/>
                </a:lnTo>
                <a:lnTo>
                  <a:pt x="4087" y="3971"/>
                </a:lnTo>
                <a:lnTo>
                  <a:pt x="4099" y="3955"/>
                </a:lnTo>
                <a:lnTo>
                  <a:pt x="4110" y="3939"/>
                </a:lnTo>
                <a:lnTo>
                  <a:pt x="4123" y="3925"/>
                </a:lnTo>
                <a:lnTo>
                  <a:pt x="4136" y="3911"/>
                </a:lnTo>
                <a:lnTo>
                  <a:pt x="4150" y="3897"/>
                </a:lnTo>
                <a:lnTo>
                  <a:pt x="4164" y="3885"/>
                </a:lnTo>
                <a:lnTo>
                  <a:pt x="4179" y="3872"/>
                </a:lnTo>
                <a:lnTo>
                  <a:pt x="4193" y="3859"/>
                </a:lnTo>
                <a:lnTo>
                  <a:pt x="4224" y="3838"/>
                </a:lnTo>
                <a:lnTo>
                  <a:pt x="4257" y="3816"/>
                </a:lnTo>
                <a:lnTo>
                  <a:pt x="4292" y="3796"/>
                </a:lnTo>
                <a:lnTo>
                  <a:pt x="4327" y="3779"/>
                </a:lnTo>
                <a:lnTo>
                  <a:pt x="4363" y="3763"/>
                </a:lnTo>
                <a:lnTo>
                  <a:pt x="4400" y="3749"/>
                </a:lnTo>
                <a:lnTo>
                  <a:pt x="4444" y="3732"/>
                </a:lnTo>
                <a:lnTo>
                  <a:pt x="4489" y="3718"/>
                </a:lnTo>
                <a:lnTo>
                  <a:pt x="4533" y="3704"/>
                </a:lnTo>
                <a:lnTo>
                  <a:pt x="4577" y="3690"/>
                </a:lnTo>
                <a:lnTo>
                  <a:pt x="4669" y="3664"/>
                </a:lnTo>
                <a:lnTo>
                  <a:pt x="4760" y="3640"/>
                </a:lnTo>
                <a:lnTo>
                  <a:pt x="4852" y="3616"/>
                </a:lnTo>
                <a:lnTo>
                  <a:pt x="4943" y="3591"/>
                </a:lnTo>
                <a:lnTo>
                  <a:pt x="5035" y="3569"/>
                </a:lnTo>
                <a:lnTo>
                  <a:pt x="5126" y="3546"/>
                </a:lnTo>
                <a:lnTo>
                  <a:pt x="5064" y="3533"/>
                </a:lnTo>
                <a:lnTo>
                  <a:pt x="5002" y="3520"/>
                </a:lnTo>
                <a:lnTo>
                  <a:pt x="4939" y="3506"/>
                </a:lnTo>
                <a:lnTo>
                  <a:pt x="4878" y="3491"/>
                </a:lnTo>
                <a:lnTo>
                  <a:pt x="4815" y="3475"/>
                </a:lnTo>
                <a:lnTo>
                  <a:pt x="4753" y="3456"/>
                </a:lnTo>
                <a:lnTo>
                  <a:pt x="4690" y="3437"/>
                </a:lnTo>
                <a:lnTo>
                  <a:pt x="4630" y="3414"/>
                </a:lnTo>
                <a:lnTo>
                  <a:pt x="4609" y="3440"/>
                </a:lnTo>
                <a:lnTo>
                  <a:pt x="4586" y="3464"/>
                </a:lnTo>
                <a:lnTo>
                  <a:pt x="4562" y="3487"/>
                </a:lnTo>
                <a:lnTo>
                  <a:pt x="4538" y="3509"/>
                </a:lnTo>
                <a:lnTo>
                  <a:pt x="4513" y="3528"/>
                </a:lnTo>
                <a:lnTo>
                  <a:pt x="4486" y="3547"/>
                </a:lnTo>
                <a:lnTo>
                  <a:pt x="4459" y="3565"/>
                </a:lnTo>
                <a:lnTo>
                  <a:pt x="4429" y="3580"/>
                </a:lnTo>
                <a:lnTo>
                  <a:pt x="4398" y="3595"/>
                </a:lnTo>
                <a:lnTo>
                  <a:pt x="4368" y="3609"/>
                </a:lnTo>
                <a:lnTo>
                  <a:pt x="4335" y="3622"/>
                </a:lnTo>
                <a:lnTo>
                  <a:pt x="4302" y="3633"/>
                </a:lnTo>
                <a:lnTo>
                  <a:pt x="4269" y="3644"/>
                </a:lnTo>
                <a:lnTo>
                  <a:pt x="4232" y="3654"/>
                </a:lnTo>
                <a:lnTo>
                  <a:pt x="4197" y="3661"/>
                </a:lnTo>
                <a:lnTo>
                  <a:pt x="4160" y="3668"/>
                </a:lnTo>
                <a:lnTo>
                  <a:pt x="4165" y="3627"/>
                </a:lnTo>
                <a:lnTo>
                  <a:pt x="4164" y="3590"/>
                </a:lnTo>
                <a:lnTo>
                  <a:pt x="4157" y="3556"/>
                </a:lnTo>
                <a:lnTo>
                  <a:pt x="4148" y="3528"/>
                </a:lnTo>
                <a:lnTo>
                  <a:pt x="4134" y="3503"/>
                </a:lnTo>
                <a:lnTo>
                  <a:pt x="4117" y="3484"/>
                </a:lnTo>
                <a:lnTo>
                  <a:pt x="4095" y="3466"/>
                </a:lnTo>
                <a:lnTo>
                  <a:pt x="4071" y="3453"/>
                </a:lnTo>
                <a:lnTo>
                  <a:pt x="4043" y="3444"/>
                </a:lnTo>
                <a:lnTo>
                  <a:pt x="4014" y="3439"/>
                </a:lnTo>
                <a:lnTo>
                  <a:pt x="3981" y="3435"/>
                </a:lnTo>
                <a:lnTo>
                  <a:pt x="3946" y="3435"/>
                </a:lnTo>
                <a:lnTo>
                  <a:pt x="3911" y="3439"/>
                </a:lnTo>
                <a:lnTo>
                  <a:pt x="3874" y="3444"/>
                </a:lnTo>
                <a:lnTo>
                  <a:pt x="3835" y="3452"/>
                </a:lnTo>
                <a:lnTo>
                  <a:pt x="3795" y="3463"/>
                </a:lnTo>
                <a:lnTo>
                  <a:pt x="3756" y="3476"/>
                </a:lnTo>
                <a:lnTo>
                  <a:pt x="3717" y="3490"/>
                </a:lnTo>
                <a:lnTo>
                  <a:pt x="3677" y="3506"/>
                </a:lnTo>
                <a:lnTo>
                  <a:pt x="3638" y="3524"/>
                </a:lnTo>
                <a:lnTo>
                  <a:pt x="3600" y="3544"/>
                </a:lnTo>
                <a:lnTo>
                  <a:pt x="3563" y="3566"/>
                </a:lnTo>
                <a:lnTo>
                  <a:pt x="3527" y="3588"/>
                </a:lnTo>
                <a:lnTo>
                  <a:pt x="3494" y="3612"/>
                </a:lnTo>
                <a:lnTo>
                  <a:pt x="3461" y="3636"/>
                </a:lnTo>
                <a:lnTo>
                  <a:pt x="3432" y="3660"/>
                </a:lnTo>
                <a:lnTo>
                  <a:pt x="3405" y="3685"/>
                </a:lnTo>
                <a:lnTo>
                  <a:pt x="3381" y="3712"/>
                </a:lnTo>
                <a:lnTo>
                  <a:pt x="3361" y="3739"/>
                </a:lnTo>
                <a:lnTo>
                  <a:pt x="3343" y="3764"/>
                </a:lnTo>
                <a:lnTo>
                  <a:pt x="3331" y="3791"/>
                </a:lnTo>
                <a:lnTo>
                  <a:pt x="3322" y="3816"/>
                </a:lnTo>
                <a:lnTo>
                  <a:pt x="3310" y="3859"/>
                </a:lnTo>
                <a:lnTo>
                  <a:pt x="3298" y="3900"/>
                </a:lnTo>
                <a:lnTo>
                  <a:pt x="3291" y="3919"/>
                </a:lnTo>
                <a:lnTo>
                  <a:pt x="3284" y="3936"/>
                </a:lnTo>
                <a:lnTo>
                  <a:pt x="3277" y="3953"/>
                </a:lnTo>
                <a:lnTo>
                  <a:pt x="3268" y="3970"/>
                </a:lnTo>
                <a:lnTo>
                  <a:pt x="3261" y="3985"/>
                </a:lnTo>
                <a:lnTo>
                  <a:pt x="3253" y="3998"/>
                </a:lnTo>
                <a:lnTo>
                  <a:pt x="3243" y="4012"/>
                </a:lnTo>
                <a:lnTo>
                  <a:pt x="3234" y="4024"/>
                </a:lnTo>
                <a:lnTo>
                  <a:pt x="3224" y="4037"/>
                </a:lnTo>
                <a:lnTo>
                  <a:pt x="3212" y="4047"/>
                </a:lnTo>
                <a:lnTo>
                  <a:pt x="3201" y="4059"/>
                </a:lnTo>
                <a:lnTo>
                  <a:pt x="3190" y="4069"/>
                </a:lnTo>
                <a:lnTo>
                  <a:pt x="3176" y="4078"/>
                </a:lnTo>
                <a:lnTo>
                  <a:pt x="3162" y="4085"/>
                </a:lnTo>
                <a:lnTo>
                  <a:pt x="3146" y="4093"/>
                </a:lnTo>
                <a:lnTo>
                  <a:pt x="3130" y="4099"/>
                </a:lnTo>
                <a:lnTo>
                  <a:pt x="3115" y="4107"/>
                </a:lnTo>
                <a:lnTo>
                  <a:pt x="3097" y="4112"/>
                </a:lnTo>
                <a:lnTo>
                  <a:pt x="3077" y="4117"/>
                </a:lnTo>
                <a:lnTo>
                  <a:pt x="3058" y="4122"/>
                </a:lnTo>
                <a:lnTo>
                  <a:pt x="3037" y="4125"/>
                </a:lnTo>
                <a:lnTo>
                  <a:pt x="3013" y="4127"/>
                </a:lnTo>
                <a:lnTo>
                  <a:pt x="2990" y="4131"/>
                </a:lnTo>
                <a:lnTo>
                  <a:pt x="2965" y="4132"/>
                </a:lnTo>
                <a:lnTo>
                  <a:pt x="2912" y="4135"/>
                </a:lnTo>
                <a:lnTo>
                  <a:pt x="2852" y="4135"/>
                </a:lnTo>
                <a:lnTo>
                  <a:pt x="2880" y="4111"/>
                </a:lnTo>
                <a:lnTo>
                  <a:pt x="2903" y="4085"/>
                </a:lnTo>
                <a:lnTo>
                  <a:pt x="2924" y="4064"/>
                </a:lnTo>
                <a:lnTo>
                  <a:pt x="2939" y="4041"/>
                </a:lnTo>
                <a:lnTo>
                  <a:pt x="2947" y="4031"/>
                </a:lnTo>
                <a:lnTo>
                  <a:pt x="2953" y="4021"/>
                </a:lnTo>
                <a:lnTo>
                  <a:pt x="2959" y="4009"/>
                </a:lnTo>
                <a:lnTo>
                  <a:pt x="2962" y="4000"/>
                </a:lnTo>
                <a:lnTo>
                  <a:pt x="2966" y="3990"/>
                </a:lnTo>
                <a:lnTo>
                  <a:pt x="2969" y="3981"/>
                </a:lnTo>
                <a:lnTo>
                  <a:pt x="2970" y="3972"/>
                </a:lnTo>
                <a:lnTo>
                  <a:pt x="2971" y="3963"/>
                </a:lnTo>
                <a:lnTo>
                  <a:pt x="2970" y="3955"/>
                </a:lnTo>
                <a:lnTo>
                  <a:pt x="2969" y="3947"/>
                </a:lnTo>
                <a:lnTo>
                  <a:pt x="2966" y="3939"/>
                </a:lnTo>
                <a:lnTo>
                  <a:pt x="2962" y="3932"/>
                </a:lnTo>
                <a:lnTo>
                  <a:pt x="2959" y="3924"/>
                </a:lnTo>
                <a:lnTo>
                  <a:pt x="2952" y="3918"/>
                </a:lnTo>
                <a:lnTo>
                  <a:pt x="2947" y="3910"/>
                </a:lnTo>
                <a:lnTo>
                  <a:pt x="2938" y="3905"/>
                </a:lnTo>
                <a:lnTo>
                  <a:pt x="2929" y="3899"/>
                </a:lnTo>
                <a:lnTo>
                  <a:pt x="2920" y="3894"/>
                </a:lnTo>
                <a:lnTo>
                  <a:pt x="2909" y="3889"/>
                </a:lnTo>
                <a:lnTo>
                  <a:pt x="2898" y="3883"/>
                </a:lnTo>
                <a:lnTo>
                  <a:pt x="2885" y="3880"/>
                </a:lnTo>
                <a:lnTo>
                  <a:pt x="2870" y="3876"/>
                </a:lnTo>
                <a:lnTo>
                  <a:pt x="2854" y="3872"/>
                </a:lnTo>
                <a:lnTo>
                  <a:pt x="2837" y="3869"/>
                </a:lnTo>
                <a:lnTo>
                  <a:pt x="2818" y="3867"/>
                </a:lnTo>
                <a:lnTo>
                  <a:pt x="2797" y="3867"/>
                </a:lnTo>
                <a:lnTo>
                  <a:pt x="2777" y="3867"/>
                </a:lnTo>
                <a:lnTo>
                  <a:pt x="2757" y="3868"/>
                </a:lnTo>
                <a:lnTo>
                  <a:pt x="2716" y="3871"/>
                </a:lnTo>
                <a:lnTo>
                  <a:pt x="2674" y="3873"/>
                </a:lnTo>
                <a:lnTo>
                  <a:pt x="2693" y="3960"/>
                </a:lnTo>
                <a:lnTo>
                  <a:pt x="2710" y="4046"/>
                </a:lnTo>
                <a:lnTo>
                  <a:pt x="2729" y="4131"/>
                </a:lnTo>
                <a:lnTo>
                  <a:pt x="2746" y="4216"/>
                </a:lnTo>
                <a:lnTo>
                  <a:pt x="2764" y="4301"/>
                </a:lnTo>
                <a:lnTo>
                  <a:pt x="2783" y="4386"/>
                </a:lnTo>
                <a:lnTo>
                  <a:pt x="2800" y="4470"/>
                </a:lnTo>
                <a:lnTo>
                  <a:pt x="2819" y="4555"/>
                </a:lnTo>
                <a:lnTo>
                  <a:pt x="2837" y="4640"/>
                </a:lnTo>
                <a:lnTo>
                  <a:pt x="2856" y="4724"/>
                </a:lnTo>
                <a:lnTo>
                  <a:pt x="2873" y="4809"/>
                </a:lnTo>
                <a:lnTo>
                  <a:pt x="2891" y="4894"/>
                </a:lnTo>
                <a:lnTo>
                  <a:pt x="2910" y="4979"/>
                </a:lnTo>
                <a:lnTo>
                  <a:pt x="2928" y="5063"/>
                </a:lnTo>
                <a:lnTo>
                  <a:pt x="2946" y="5151"/>
                </a:lnTo>
                <a:lnTo>
                  <a:pt x="2964" y="5236"/>
                </a:lnTo>
                <a:close/>
                <a:moveTo>
                  <a:pt x="3035" y="6126"/>
                </a:moveTo>
                <a:lnTo>
                  <a:pt x="3022" y="6133"/>
                </a:lnTo>
                <a:lnTo>
                  <a:pt x="3008" y="6142"/>
                </a:lnTo>
                <a:lnTo>
                  <a:pt x="2993" y="6151"/>
                </a:lnTo>
                <a:lnTo>
                  <a:pt x="2979" y="6160"/>
                </a:lnTo>
                <a:lnTo>
                  <a:pt x="3066" y="5792"/>
                </a:lnTo>
                <a:lnTo>
                  <a:pt x="3050" y="5790"/>
                </a:lnTo>
                <a:lnTo>
                  <a:pt x="3032" y="5789"/>
                </a:lnTo>
                <a:lnTo>
                  <a:pt x="3016" y="5789"/>
                </a:lnTo>
                <a:lnTo>
                  <a:pt x="3000" y="5790"/>
                </a:lnTo>
                <a:lnTo>
                  <a:pt x="2986" y="5792"/>
                </a:lnTo>
                <a:lnTo>
                  <a:pt x="2972" y="5794"/>
                </a:lnTo>
                <a:lnTo>
                  <a:pt x="2959" y="5798"/>
                </a:lnTo>
                <a:lnTo>
                  <a:pt x="2946" y="5801"/>
                </a:lnTo>
                <a:lnTo>
                  <a:pt x="2922" y="5808"/>
                </a:lnTo>
                <a:lnTo>
                  <a:pt x="2899" y="5817"/>
                </a:lnTo>
                <a:lnTo>
                  <a:pt x="2877" y="5826"/>
                </a:lnTo>
                <a:lnTo>
                  <a:pt x="2859" y="5836"/>
                </a:lnTo>
                <a:lnTo>
                  <a:pt x="2872" y="5803"/>
                </a:lnTo>
                <a:lnTo>
                  <a:pt x="2886" y="5769"/>
                </a:lnTo>
                <a:lnTo>
                  <a:pt x="2905" y="5731"/>
                </a:lnTo>
                <a:lnTo>
                  <a:pt x="2926" y="5691"/>
                </a:lnTo>
                <a:lnTo>
                  <a:pt x="2947" y="5652"/>
                </a:lnTo>
                <a:lnTo>
                  <a:pt x="2969" y="5613"/>
                </a:lnTo>
                <a:lnTo>
                  <a:pt x="2990" y="5576"/>
                </a:lnTo>
                <a:lnTo>
                  <a:pt x="3011" y="5542"/>
                </a:lnTo>
                <a:lnTo>
                  <a:pt x="2989" y="5535"/>
                </a:lnTo>
                <a:lnTo>
                  <a:pt x="2966" y="5531"/>
                </a:lnTo>
                <a:lnTo>
                  <a:pt x="2939" y="5525"/>
                </a:lnTo>
                <a:lnTo>
                  <a:pt x="2912" y="5521"/>
                </a:lnTo>
                <a:lnTo>
                  <a:pt x="2882" y="5519"/>
                </a:lnTo>
                <a:lnTo>
                  <a:pt x="2851" y="5516"/>
                </a:lnTo>
                <a:lnTo>
                  <a:pt x="2820" y="5516"/>
                </a:lnTo>
                <a:lnTo>
                  <a:pt x="2788" y="5518"/>
                </a:lnTo>
                <a:lnTo>
                  <a:pt x="2800" y="5493"/>
                </a:lnTo>
                <a:lnTo>
                  <a:pt x="2810" y="5469"/>
                </a:lnTo>
                <a:lnTo>
                  <a:pt x="2823" y="5446"/>
                </a:lnTo>
                <a:lnTo>
                  <a:pt x="2835" y="5424"/>
                </a:lnTo>
                <a:lnTo>
                  <a:pt x="2848" y="5401"/>
                </a:lnTo>
                <a:lnTo>
                  <a:pt x="2861" y="5379"/>
                </a:lnTo>
                <a:lnTo>
                  <a:pt x="2873" y="5358"/>
                </a:lnTo>
                <a:lnTo>
                  <a:pt x="2886" y="5336"/>
                </a:lnTo>
                <a:lnTo>
                  <a:pt x="2592" y="3868"/>
                </a:lnTo>
                <a:lnTo>
                  <a:pt x="2569" y="3868"/>
                </a:lnTo>
                <a:lnTo>
                  <a:pt x="2546" y="3867"/>
                </a:lnTo>
                <a:lnTo>
                  <a:pt x="2524" y="3863"/>
                </a:lnTo>
                <a:lnTo>
                  <a:pt x="2504" y="3858"/>
                </a:lnTo>
                <a:lnTo>
                  <a:pt x="2482" y="3853"/>
                </a:lnTo>
                <a:lnTo>
                  <a:pt x="2463" y="3845"/>
                </a:lnTo>
                <a:lnTo>
                  <a:pt x="2443" y="3838"/>
                </a:lnTo>
                <a:lnTo>
                  <a:pt x="2425" y="3828"/>
                </a:lnTo>
                <a:lnTo>
                  <a:pt x="2406" y="3816"/>
                </a:lnTo>
                <a:lnTo>
                  <a:pt x="2391" y="3803"/>
                </a:lnTo>
                <a:lnTo>
                  <a:pt x="2374" y="3790"/>
                </a:lnTo>
                <a:lnTo>
                  <a:pt x="2358" y="3773"/>
                </a:lnTo>
                <a:lnTo>
                  <a:pt x="2343" y="3756"/>
                </a:lnTo>
                <a:lnTo>
                  <a:pt x="2330" y="3737"/>
                </a:lnTo>
                <a:lnTo>
                  <a:pt x="2316" y="3718"/>
                </a:lnTo>
                <a:lnTo>
                  <a:pt x="2305" y="3696"/>
                </a:lnTo>
                <a:lnTo>
                  <a:pt x="2273" y="3635"/>
                </a:lnTo>
                <a:lnTo>
                  <a:pt x="2242" y="3576"/>
                </a:lnTo>
                <a:lnTo>
                  <a:pt x="2212" y="3522"/>
                </a:lnTo>
                <a:lnTo>
                  <a:pt x="2181" y="3473"/>
                </a:lnTo>
                <a:lnTo>
                  <a:pt x="2166" y="3451"/>
                </a:lnTo>
                <a:lnTo>
                  <a:pt x="2151" y="3429"/>
                </a:lnTo>
                <a:lnTo>
                  <a:pt x="2137" y="3410"/>
                </a:lnTo>
                <a:lnTo>
                  <a:pt x="2122" y="3392"/>
                </a:lnTo>
                <a:lnTo>
                  <a:pt x="2107" y="3376"/>
                </a:lnTo>
                <a:lnTo>
                  <a:pt x="2090" y="3363"/>
                </a:lnTo>
                <a:lnTo>
                  <a:pt x="2075" y="3350"/>
                </a:lnTo>
                <a:lnTo>
                  <a:pt x="2060" y="3341"/>
                </a:lnTo>
                <a:lnTo>
                  <a:pt x="2132" y="3679"/>
                </a:lnTo>
                <a:lnTo>
                  <a:pt x="2407" y="3871"/>
                </a:lnTo>
                <a:lnTo>
                  <a:pt x="2437" y="4012"/>
                </a:lnTo>
                <a:lnTo>
                  <a:pt x="2466" y="4154"/>
                </a:lnTo>
                <a:lnTo>
                  <a:pt x="2494" y="4296"/>
                </a:lnTo>
                <a:lnTo>
                  <a:pt x="2523" y="4437"/>
                </a:lnTo>
                <a:lnTo>
                  <a:pt x="2552" y="4579"/>
                </a:lnTo>
                <a:lnTo>
                  <a:pt x="2581" y="4720"/>
                </a:lnTo>
                <a:lnTo>
                  <a:pt x="2609" y="4861"/>
                </a:lnTo>
                <a:lnTo>
                  <a:pt x="2639" y="5003"/>
                </a:lnTo>
                <a:lnTo>
                  <a:pt x="2668" y="5144"/>
                </a:lnTo>
                <a:lnTo>
                  <a:pt x="2696" y="5286"/>
                </a:lnTo>
                <a:lnTo>
                  <a:pt x="2725" y="5429"/>
                </a:lnTo>
                <a:lnTo>
                  <a:pt x="2754" y="5570"/>
                </a:lnTo>
                <a:lnTo>
                  <a:pt x="2783" y="5710"/>
                </a:lnTo>
                <a:lnTo>
                  <a:pt x="2811" y="5851"/>
                </a:lnTo>
                <a:lnTo>
                  <a:pt x="2840" y="5994"/>
                </a:lnTo>
                <a:lnTo>
                  <a:pt x="2870" y="6136"/>
                </a:lnTo>
                <a:lnTo>
                  <a:pt x="3075" y="6317"/>
                </a:lnTo>
                <a:lnTo>
                  <a:pt x="3035" y="6126"/>
                </a:lnTo>
                <a:close/>
                <a:moveTo>
                  <a:pt x="5602" y="3720"/>
                </a:moveTo>
                <a:lnTo>
                  <a:pt x="5612" y="3706"/>
                </a:lnTo>
                <a:lnTo>
                  <a:pt x="5620" y="3693"/>
                </a:lnTo>
                <a:lnTo>
                  <a:pt x="5628" y="3680"/>
                </a:lnTo>
                <a:lnTo>
                  <a:pt x="5636" y="3668"/>
                </a:lnTo>
                <a:lnTo>
                  <a:pt x="5655" y="3677"/>
                </a:lnTo>
                <a:lnTo>
                  <a:pt x="5676" y="3685"/>
                </a:lnTo>
                <a:lnTo>
                  <a:pt x="5695" y="3696"/>
                </a:lnTo>
                <a:lnTo>
                  <a:pt x="5714" y="3706"/>
                </a:lnTo>
                <a:lnTo>
                  <a:pt x="5733" y="3718"/>
                </a:lnTo>
                <a:lnTo>
                  <a:pt x="5752" y="3730"/>
                </a:lnTo>
                <a:lnTo>
                  <a:pt x="5770" y="3743"/>
                </a:lnTo>
                <a:lnTo>
                  <a:pt x="5788" y="3755"/>
                </a:lnTo>
                <a:lnTo>
                  <a:pt x="5805" y="3769"/>
                </a:lnTo>
                <a:lnTo>
                  <a:pt x="5823" y="3783"/>
                </a:lnTo>
                <a:lnTo>
                  <a:pt x="5842" y="3800"/>
                </a:lnTo>
                <a:lnTo>
                  <a:pt x="5857" y="3816"/>
                </a:lnTo>
                <a:lnTo>
                  <a:pt x="5875" y="3833"/>
                </a:lnTo>
                <a:lnTo>
                  <a:pt x="5893" y="3850"/>
                </a:lnTo>
                <a:lnTo>
                  <a:pt x="5908" y="3869"/>
                </a:lnTo>
                <a:lnTo>
                  <a:pt x="5925" y="3889"/>
                </a:lnTo>
                <a:lnTo>
                  <a:pt x="5941" y="3909"/>
                </a:lnTo>
                <a:lnTo>
                  <a:pt x="5956" y="3930"/>
                </a:lnTo>
                <a:lnTo>
                  <a:pt x="5972" y="3952"/>
                </a:lnTo>
                <a:lnTo>
                  <a:pt x="5987" y="3975"/>
                </a:lnTo>
                <a:lnTo>
                  <a:pt x="6002" y="3998"/>
                </a:lnTo>
                <a:lnTo>
                  <a:pt x="6017" y="4023"/>
                </a:lnTo>
                <a:lnTo>
                  <a:pt x="6033" y="4049"/>
                </a:lnTo>
                <a:lnTo>
                  <a:pt x="6045" y="4075"/>
                </a:lnTo>
                <a:lnTo>
                  <a:pt x="6059" y="4103"/>
                </a:lnTo>
                <a:lnTo>
                  <a:pt x="6072" y="4131"/>
                </a:lnTo>
                <a:lnTo>
                  <a:pt x="6086" y="4162"/>
                </a:lnTo>
                <a:lnTo>
                  <a:pt x="6099" y="4191"/>
                </a:lnTo>
                <a:lnTo>
                  <a:pt x="6111" y="4222"/>
                </a:lnTo>
                <a:lnTo>
                  <a:pt x="6124" y="4254"/>
                </a:lnTo>
                <a:lnTo>
                  <a:pt x="6135" y="4288"/>
                </a:lnTo>
                <a:lnTo>
                  <a:pt x="6147" y="4323"/>
                </a:lnTo>
                <a:lnTo>
                  <a:pt x="6125" y="4319"/>
                </a:lnTo>
                <a:lnTo>
                  <a:pt x="6104" y="4316"/>
                </a:lnTo>
                <a:lnTo>
                  <a:pt x="6082" y="4314"/>
                </a:lnTo>
                <a:lnTo>
                  <a:pt x="6059" y="4310"/>
                </a:lnTo>
                <a:lnTo>
                  <a:pt x="6038" y="4306"/>
                </a:lnTo>
                <a:lnTo>
                  <a:pt x="6016" y="4302"/>
                </a:lnTo>
                <a:lnTo>
                  <a:pt x="5994" y="4300"/>
                </a:lnTo>
                <a:lnTo>
                  <a:pt x="5972" y="4295"/>
                </a:lnTo>
                <a:lnTo>
                  <a:pt x="5960" y="4291"/>
                </a:lnTo>
                <a:lnTo>
                  <a:pt x="5950" y="4288"/>
                </a:lnTo>
                <a:lnTo>
                  <a:pt x="5941" y="4285"/>
                </a:lnTo>
                <a:lnTo>
                  <a:pt x="5931" y="4280"/>
                </a:lnTo>
                <a:lnTo>
                  <a:pt x="5922" y="4275"/>
                </a:lnTo>
                <a:lnTo>
                  <a:pt x="5914" y="4268"/>
                </a:lnTo>
                <a:lnTo>
                  <a:pt x="5907" y="4263"/>
                </a:lnTo>
                <a:lnTo>
                  <a:pt x="5902" y="4254"/>
                </a:lnTo>
                <a:lnTo>
                  <a:pt x="5895" y="4247"/>
                </a:lnTo>
                <a:lnTo>
                  <a:pt x="5892" y="4238"/>
                </a:lnTo>
                <a:lnTo>
                  <a:pt x="5887" y="4228"/>
                </a:lnTo>
                <a:lnTo>
                  <a:pt x="5884" y="4217"/>
                </a:lnTo>
                <a:lnTo>
                  <a:pt x="5881" y="4206"/>
                </a:lnTo>
                <a:lnTo>
                  <a:pt x="5880" y="4193"/>
                </a:lnTo>
                <a:lnTo>
                  <a:pt x="5880" y="4179"/>
                </a:lnTo>
                <a:lnTo>
                  <a:pt x="5881" y="4164"/>
                </a:lnTo>
                <a:lnTo>
                  <a:pt x="5884" y="4142"/>
                </a:lnTo>
                <a:lnTo>
                  <a:pt x="5885" y="4121"/>
                </a:lnTo>
                <a:lnTo>
                  <a:pt x="5885" y="4098"/>
                </a:lnTo>
                <a:lnTo>
                  <a:pt x="5885" y="4079"/>
                </a:lnTo>
                <a:lnTo>
                  <a:pt x="5884" y="4059"/>
                </a:lnTo>
                <a:lnTo>
                  <a:pt x="5881" y="4040"/>
                </a:lnTo>
                <a:lnTo>
                  <a:pt x="5880" y="4021"/>
                </a:lnTo>
                <a:lnTo>
                  <a:pt x="5876" y="4002"/>
                </a:lnTo>
                <a:lnTo>
                  <a:pt x="5871" y="3985"/>
                </a:lnTo>
                <a:lnTo>
                  <a:pt x="5868" y="3967"/>
                </a:lnTo>
                <a:lnTo>
                  <a:pt x="5861" y="3951"/>
                </a:lnTo>
                <a:lnTo>
                  <a:pt x="5855" y="3934"/>
                </a:lnTo>
                <a:lnTo>
                  <a:pt x="5848" y="3920"/>
                </a:lnTo>
                <a:lnTo>
                  <a:pt x="5841" y="3905"/>
                </a:lnTo>
                <a:lnTo>
                  <a:pt x="5832" y="3890"/>
                </a:lnTo>
                <a:lnTo>
                  <a:pt x="5823" y="3876"/>
                </a:lnTo>
                <a:lnTo>
                  <a:pt x="5814" y="3862"/>
                </a:lnTo>
                <a:lnTo>
                  <a:pt x="5804" y="3849"/>
                </a:lnTo>
                <a:lnTo>
                  <a:pt x="5793" y="3838"/>
                </a:lnTo>
                <a:lnTo>
                  <a:pt x="5781" y="3825"/>
                </a:lnTo>
                <a:lnTo>
                  <a:pt x="5770" y="3814"/>
                </a:lnTo>
                <a:lnTo>
                  <a:pt x="5757" y="3803"/>
                </a:lnTo>
                <a:lnTo>
                  <a:pt x="5744" y="3793"/>
                </a:lnTo>
                <a:lnTo>
                  <a:pt x="5730" y="3782"/>
                </a:lnTo>
                <a:lnTo>
                  <a:pt x="5716" y="3773"/>
                </a:lnTo>
                <a:lnTo>
                  <a:pt x="5702" y="3764"/>
                </a:lnTo>
                <a:lnTo>
                  <a:pt x="5687" y="3756"/>
                </a:lnTo>
                <a:lnTo>
                  <a:pt x="5671" y="3748"/>
                </a:lnTo>
                <a:lnTo>
                  <a:pt x="5654" y="3740"/>
                </a:lnTo>
                <a:lnTo>
                  <a:pt x="5639" y="3732"/>
                </a:lnTo>
                <a:lnTo>
                  <a:pt x="5621" y="3726"/>
                </a:lnTo>
                <a:lnTo>
                  <a:pt x="5602" y="3720"/>
                </a:lnTo>
                <a:close/>
                <a:moveTo>
                  <a:pt x="8599" y="725"/>
                </a:moveTo>
                <a:lnTo>
                  <a:pt x="8582" y="699"/>
                </a:lnTo>
                <a:lnTo>
                  <a:pt x="8564" y="676"/>
                </a:lnTo>
                <a:lnTo>
                  <a:pt x="8547" y="656"/>
                </a:lnTo>
                <a:lnTo>
                  <a:pt x="8528" y="638"/>
                </a:lnTo>
                <a:lnTo>
                  <a:pt x="8509" y="623"/>
                </a:lnTo>
                <a:lnTo>
                  <a:pt x="8490" y="609"/>
                </a:lnTo>
                <a:lnTo>
                  <a:pt x="8469" y="598"/>
                </a:lnTo>
                <a:lnTo>
                  <a:pt x="8448" y="586"/>
                </a:lnTo>
                <a:lnTo>
                  <a:pt x="8427" y="577"/>
                </a:lnTo>
                <a:lnTo>
                  <a:pt x="8406" y="570"/>
                </a:lnTo>
                <a:lnTo>
                  <a:pt x="8384" y="562"/>
                </a:lnTo>
                <a:lnTo>
                  <a:pt x="8364" y="557"/>
                </a:lnTo>
                <a:lnTo>
                  <a:pt x="8321" y="547"/>
                </a:lnTo>
                <a:lnTo>
                  <a:pt x="8279" y="538"/>
                </a:lnTo>
                <a:lnTo>
                  <a:pt x="8304" y="568"/>
                </a:lnTo>
                <a:lnTo>
                  <a:pt x="8326" y="598"/>
                </a:lnTo>
                <a:lnTo>
                  <a:pt x="8344" y="627"/>
                </a:lnTo>
                <a:lnTo>
                  <a:pt x="8360" y="656"/>
                </a:lnTo>
                <a:lnTo>
                  <a:pt x="8375" y="685"/>
                </a:lnTo>
                <a:lnTo>
                  <a:pt x="8387" y="713"/>
                </a:lnTo>
                <a:lnTo>
                  <a:pt x="8396" y="741"/>
                </a:lnTo>
                <a:lnTo>
                  <a:pt x="8404" y="770"/>
                </a:lnTo>
                <a:lnTo>
                  <a:pt x="8408" y="798"/>
                </a:lnTo>
                <a:lnTo>
                  <a:pt x="8412" y="825"/>
                </a:lnTo>
                <a:lnTo>
                  <a:pt x="8413" y="853"/>
                </a:lnTo>
                <a:lnTo>
                  <a:pt x="8413" y="879"/>
                </a:lnTo>
                <a:lnTo>
                  <a:pt x="8411" y="906"/>
                </a:lnTo>
                <a:lnTo>
                  <a:pt x="8406" y="933"/>
                </a:lnTo>
                <a:lnTo>
                  <a:pt x="8401" y="959"/>
                </a:lnTo>
                <a:lnTo>
                  <a:pt x="8393" y="986"/>
                </a:lnTo>
                <a:lnTo>
                  <a:pt x="8384" y="1012"/>
                </a:lnTo>
                <a:lnTo>
                  <a:pt x="8374" y="1037"/>
                </a:lnTo>
                <a:lnTo>
                  <a:pt x="8361" y="1062"/>
                </a:lnTo>
                <a:lnTo>
                  <a:pt x="8349" y="1086"/>
                </a:lnTo>
                <a:lnTo>
                  <a:pt x="8335" y="1111"/>
                </a:lnTo>
                <a:lnTo>
                  <a:pt x="8318" y="1135"/>
                </a:lnTo>
                <a:lnTo>
                  <a:pt x="8303" y="1159"/>
                </a:lnTo>
                <a:lnTo>
                  <a:pt x="8284" y="1182"/>
                </a:lnTo>
                <a:lnTo>
                  <a:pt x="8266" y="1206"/>
                </a:lnTo>
                <a:lnTo>
                  <a:pt x="8246" y="1229"/>
                </a:lnTo>
                <a:lnTo>
                  <a:pt x="8225" y="1250"/>
                </a:lnTo>
                <a:lnTo>
                  <a:pt x="8204" y="1272"/>
                </a:lnTo>
                <a:lnTo>
                  <a:pt x="8182" y="1295"/>
                </a:lnTo>
                <a:lnTo>
                  <a:pt x="8161" y="1315"/>
                </a:lnTo>
                <a:lnTo>
                  <a:pt x="8138" y="1335"/>
                </a:lnTo>
                <a:lnTo>
                  <a:pt x="8114" y="1357"/>
                </a:lnTo>
                <a:lnTo>
                  <a:pt x="8027" y="1429"/>
                </a:lnTo>
                <a:lnTo>
                  <a:pt x="7940" y="1502"/>
                </a:lnTo>
                <a:lnTo>
                  <a:pt x="7851" y="1574"/>
                </a:lnTo>
                <a:lnTo>
                  <a:pt x="7762" y="1645"/>
                </a:lnTo>
                <a:lnTo>
                  <a:pt x="7676" y="1715"/>
                </a:lnTo>
                <a:lnTo>
                  <a:pt x="7593" y="1783"/>
                </a:lnTo>
                <a:lnTo>
                  <a:pt x="7555" y="1816"/>
                </a:lnTo>
                <a:lnTo>
                  <a:pt x="7517" y="1851"/>
                </a:lnTo>
                <a:lnTo>
                  <a:pt x="7480" y="1881"/>
                </a:lnTo>
                <a:lnTo>
                  <a:pt x="7446" y="1913"/>
                </a:lnTo>
                <a:lnTo>
                  <a:pt x="7399" y="1959"/>
                </a:lnTo>
                <a:lnTo>
                  <a:pt x="7353" y="2003"/>
                </a:lnTo>
                <a:lnTo>
                  <a:pt x="7314" y="2044"/>
                </a:lnTo>
                <a:lnTo>
                  <a:pt x="7276" y="2086"/>
                </a:lnTo>
                <a:lnTo>
                  <a:pt x="7241" y="2128"/>
                </a:lnTo>
                <a:lnTo>
                  <a:pt x="7212" y="2167"/>
                </a:lnTo>
                <a:lnTo>
                  <a:pt x="7198" y="2186"/>
                </a:lnTo>
                <a:lnTo>
                  <a:pt x="7184" y="2208"/>
                </a:lnTo>
                <a:lnTo>
                  <a:pt x="7172" y="2227"/>
                </a:lnTo>
                <a:lnTo>
                  <a:pt x="7160" y="2247"/>
                </a:lnTo>
                <a:lnTo>
                  <a:pt x="7149" y="2266"/>
                </a:lnTo>
                <a:lnTo>
                  <a:pt x="7139" y="2286"/>
                </a:lnTo>
                <a:lnTo>
                  <a:pt x="7130" y="2307"/>
                </a:lnTo>
                <a:lnTo>
                  <a:pt x="7121" y="2327"/>
                </a:lnTo>
                <a:lnTo>
                  <a:pt x="7112" y="2348"/>
                </a:lnTo>
                <a:lnTo>
                  <a:pt x="7106" y="2369"/>
                </a:lnTo>
                <a:lnTo>
                  <a:pt x="7099" y="2389"/>
                </a:lnTo>
                <a:lnTo>
                  <a:pt x="7093" y="2411"/>
                </a:lnTo>
                <a:lnTo>
                  <a:pt x="7088" y="2432"/>
                </a:lnTo>
                <a:lnTo>
                  <a:pt x="7084" y="2454"/>
                </a:lnTo>
                <a:lnTo>
                  <a:pt x="7080" y="2477"/>
                </a:lnTo>
                <a:lnTo>
                  <a:pt x="7076" y="2500"/>
                </a:lnTo>
                <a:lnTo>
                  <a:pt x="7074" y="2524"/>
                </a:lnTo>
                <a:lnTo>
                  <a:pt x="7073" y="2548"/>
                </a:lnTo>
                <a:lnTo>
                  <a:pt x="7071" y="2572"/>
                </a:lnTo>
                <a:lnTo>
                  <a:pt x="7070" y="2596"/>
                </a:lnTo>
                <a:lnTo>
                  <a:pt x="7070" y="2642"/>
                </a:lnTo>
                <a:lnTo>
                  <a:pt x="7071" y="2686"/>
                </a:lnTo>
                <a:lnTo>
                  <a:pt x="7074" y="2728"/>
                </a:lnTo>
                <a:lnTo>
                  <a:pt x="7079" y="2770"/>
                </a:lnTo>
                <a:lnTo>
                  <a:pt x="7085" y="2811"/>
                </a:lnTo>
                <a:lnTo>
                  <a:pt x="7094" y="2849"/>
                </a:lnTo>
                <a:lnTo>
                  <a:pt x="7103" y="2887"/>
                </a:lnTo>
                <a:lnTo>
                  <a:pt x="7114" y="2922"/>
                </a:lnTo>
                <a:lnTo>
                  <a:pt x="7127" y="2957"/>
                </a:lnTo>
                <a:lnTo>
                  <a:pt x="7142" y="2991"/>
                </a:lnTo>
                <a:lnTo>
                  <a:pt x="7159" y="3023"/>
                </a:lnTo>
                <a:lnTo>
                  <a:pt x="7175" y="3053"/>
                </a:lnTo>
                <a:lnTo>
                  <a:pt x="7196" y="3084"/>
                </a:lnTo>
                <a:lnTo>
                  <a:pt x="7217" y="3110"/>
                </a:lnTo>
                <a:lnTo>
                  <a:pt x="7240" y="3136"/>
                </a:lnTo>
                <a:lnTo>
                  <a:pt x="7264" y="3161"/>
                </a:lnTo>
                <a:lnTo>
                  <a:pt x="7291" y="3185"/>
                </a:lnTo>
                <a:lnTo>
                  <a:pt x="7319" y="3205"/>
                </a:lnTo>
                <a:lnTo>
                  <a:pt x="7349" y="3226"/>
                </a:lnTo>
                <a:lnTo>
                  <a:pt x="7380" y="3245"/>
                </a:lnTo>
                <a:lnTo>
                  <a:pt x="7414" y="3261"/>
                </a:lnTo>
                <a:lnTo>
                  <a:pt x="7448" y="3277"/>
                </a:lnTo>
                <a:lnTo>
                  <a:pt x="7485" y="3291"/>
                </a:lnTo>
                <a:lnTo>
                  <a:pt x="7523" y="3303"/>
                </a:lnTo>
                <a:lnTo>
                  <a:pt x="7564" y="3313"/>
                </a:lnTo>
                <a:lnTo>
                  <a:pt x="7606" y="3324"/>
                </a:lnTo>
                <a:lnTo>
                  <a:pt x="7649" y="3330"/>
                </a:lnTo>
                <a:lnTo>
                  <a:pt x="7695" y="3336"/>
                </a:lnTo>
                <a:lnTo>
                  <a:pt x="7743" y="3340"/>
                </a:lnTo>
                <a:lnTo>
                  <a:pt x="7791" y="3343"/>
                </a:lnTo>
                <a:lnTo>
                  <a:pt x="7842" y="3343"/>
                </a:lnTo>
                <a:lnTo>
                  <a:pt x="7895" y="3343"/>
                </a:lnTo>
                <a:lnTo>
                  <a:pt x="7856" y="3364"/>
                </a:lnTo>
                <a:lnTo>
                  <a:pt x="7818" y="3387"/>
                </a:lnTo>
                <a:lnTo>
                  <a:pt x="7778" y="3407"/>
                </a:lnTo>
                <a:lnTo>
                  <a:pt x="7739" y="3426"/>
                </a:lnTo>
                <a:lnTo>
                  <a:pt x="7700" y="3445"/>
                </a:lnTo>
                <a:lnTo>
                  <a:pt x="7662" y="3464"/>
                </a:lnTo>
                <a:lnTo>
                  <a:pt x="7622" y="3480"/>
                </a:lnTo>
                <a:lnTo>
                  <a:pt x="7583" y="3496"/>
                </a:lnTo>
                <a:lnTo>
                  <a:pt x="7544" y="3511"/>
                </a:lnTo>
                <a:lnTo>
                  <a:pt x="7505" y="3525"/>
                </a:lnTo>
                <a:lnTo>
                  <a:pt x="7466" y="3539"/>
                </a:lnTo>
                <a:lnTo>
                  <a:pt x="7428" y="3551"/>
                </a:lnTo>
                <a:lnTo>
                  <a:pt x="7390" y="3562"/>
                </a:lnTo>
                <a:lnTo>
                  <a:pt x="7351" y="3572"/>
                </a:lnTo>
                <a:lnTo>
                  <a:pt x="7312" y="3580"/>
                </a:lnTo>
                <a:lnTo>
                  <a:pt x="7273" y="3589"/>
                </a:lnTo>
                <a:lnTo>
                  <a:pt x="7235" y="3595"/>
                </a:lnTo>
                <a:lnTo>
                  <a:pt x="7196" y="3602"/>
                </a:lnTo>
                <a:lnTo>
                  <a:pt x="7158" y="3605"/>
                </a:lnTo>
                <a:lnTo>
                  <a:pt x="7119" y="3609"/>
                </a:lnTo>
                <a:lnTo>
                  <a:pt x="7081" y="3613"/>
                </a:lnTo>
                <a:lnTo>
                  <a:pt x="7043" y="3614"/>
                </a:lnTo>
                <a:lnTo>
                  <a:pt x="7005" y="3614"/>
                </a:lnTo>
                <a:lnTo>
                  <a:pt x="6967" y="3613"/>
                </a:lnTo>
                <a:lnTo>
                  <a:pt x="6929" y="3610"/>
                </a:lnTo>
                <a:lnTo>
                  <a:pt x="6891" y="3607"/>
                </a:lnTo>
                <a:lnTo>
                  <a:pt x="6854" y="3604"/>
                </a:lnTo>
                <a:lnTo>
                  <a:pt x="6816" y="3598"/>
                </a:lnTo>
                <a:lnTo>
                  <a:pt x="6779" y="3591"/>
                </a:lnTo>
                <a:lnTo>
                  <a:pt x="6741" y="3583"/>
                </a:lnTo>
                <a:lnTo>
                  <a:pt x="6704" y="3574"/>
                </a:lnTo>
                <a:lnTo>
                  <a:pt x="6667" y="3564"/>
                </a:lnTo>
                <a:lnTo>
                  <a:pt x="6640" y="3553"/>
                </a:lnTo>
                <a:lnTo>
                  <a:pt x="6613" y="3542"/>
                </a:lnTo>
                <a:lnTo>
                  <a:pt x="6587" y="3531"/>
                </a:lnTo>
                <a:lnTo>
                  <a:pt x="6562" y="3518"/>
                </a:lnTo>
                <a:lnTo>
                  <a:pt x="6539" y="3504"/>
                </a:lnTo>
                <a:lnTo>
                  <a:pt x="6516" y="3489"/>
                </a:lnTo>
                <a:lnTo>
                  <a:pt x="6496" y="3472"/>
                </a:lnTo>
                <a:lnTo>
                  <a:pt x="6477" y="3454"/>
                </a:lnTo>
                <a:lnTo>
                  <a:pt x="6459" y="3437"/>
                </a:lnTo>
                <a:lnTo>
                  <a:pt x="6441" y="3416"/>
                </a:lnTo>
                <a:lnTo>
                  <a:pt x="6426" y="3396"/>
                </a:lnTo>
                <a:lnTo>
                  <a:pt x="6412" y="3374"/>
                </a:lnTo>
                <a:lnTo>
                  <a:pt x="6400" y="3351"/>
                </a:lnTo>
                <a:lnTo>
                  <a:pt x="6388" y="3329"/>
                </a:lnTo>
                <a:lnTo>
                  <a:pt x="6377" y="3305"/>
                </a:lnTo>
                <a:lnTo>
                  <a:pt x="6368" y="3280"/>
                </a:lnTo>
                <a:lnTo>
                  <a:pt x="6360" y="3255"/>
                </a:lnTo>
                <a:lnTo>
                  <a:pt x="6354" y="3228"/>
                </a:lnTo>
                <a:lnTo>
                  <a:pt x="6350" y="3202"/>
                </a:lnTo>
                <a:lnTo>
                  <a:pt x="6346" y="3174"/>
                </a:lnTo>
                <a:lnTo>
                  <a:pt x="6344" y="3147"/>
                </a:lnTo>
                <a:lnTo>
                  <a:pt x="6342" y="3118"/>
                </a:lnTo>
                <a:lnTo>
                  <a:pt x="6344" y="3089"/>
                </a:lnTo>
                <a:lnTo>
                  <a:pt x="6346" y="3059"/>
                </a:lnTo>
                <a:lnTo>
                  <a:pt x="6350" y="3030"/>
                </a:lnTo>
                <a:lnTo>
                  <a:pt x="6355" y="3000"/>
                </a:lnTo>
                <a:lnTo>
                  <a:pt x="6363" y="2969"/>
                </a:lnTo>
                <a:lnTo>
                  <a:pt x="6370" y="2938"/>
                </a:lnTo>
                <a:lnTo>
                  <a:pt x="6380" y="2906"/>
                </a:lnTo>
                <a:lnTo>
                  <a:pt x="6391" y="2875"/>
                </a:lnTo>
                <a:lnTo>
                  <a:pt x="6405" y="2844"/>
                </a:lnTo>
                <a:lnTo>
                  <a:pt x="6419" y="2812"/>
                </a:lnTo>
                <a:lnTo>
                  <a:pt x="6347" y="2846"/>
                </a:lnTo>
                <a:lnTo>
                  <a:pt x="6269" y="2884"/>
                </a:lnTo>
                <a:lnTo>
                  <a:pt x="6186" y="2924"/>
                </a:lnTo>
                <a:lnTo>
                  <a:pt x="6102" y="2964"/>
                </a:lnTo>
                <a:lnTo>
                  <a:pt x="6020" y="3006"/>
                </a:lnTo>
                <a:lnTo>
                  <a:pt x="5941" y="3048"/>
                </a:lnTo>
                <a:lnTo>
                  <a:pt x="5904" y="3071"/>
                </a:lnTo>
                <a:lnTo>
                  <a:pt x="5868" y="3092"/>
                </a:lnTo>
                <a:lnTo>
                  <a:pt x="5833" y="3113"/>
                </a:lnTo>
                <a:lnTo>
                  <a:pt x="5803" y="3134"/>
                </a:lnTo>
                <a:lnTo>
                  <a:pt x="5781" y="3151"/>
                </a:lnTo>
                <a:lnTo>
                  <a:pt x="5761" y="3166"/>
                </a:lnTo>
                <a:lnTo>
                  <a:pt x="5741" y="3183"/>
                </a:lnTo>
                <a:lnTo>
                  <a:pt x="5723" y="3199"/>
                </a:lnTo>
                <a:lnTo>
                  <a:pt x="5705" y="3216"/>
                </a:lnTo>
                <a:lnTo>
                  <a:pt x="5688" y="3233"/>
                </a:lnTo>
                <a:lnTo>
                  <a:pt x="5672" y="3251"/>
                </a:lnTo>
                <a:lnTo>
                  <a:pt x="5657" y="3269"/>
                </a:lnTo>
                <a:lnTo>
                  <a:pt x="5643" y="3287"/>
                </a:lnTo>
                <a:lnTo>
                  <a:pt x="5629" y="3306"/>
                </a:lnTo>
                <a:lnTo>
                  <a:pt x="5617" y="3325"/>
                </a:lnTo>
                <a:lnTo>
                  <a:pt x="5606" y="3344"/>
                </a:lnTo>
                <a:lnTo>
                  <a:pt x="5597" y="3363"/>
                </a:lnTo>
                <a:lnTo>
                  <a:pt x="5588" y="3382"/>
                </a:lnTo>
                <a:lnTo>
                  <a:pt x="5582" y="3401"/>
                </a:lnTo>
                <a:lnTo>
                  <a:pt x="5575" y="3421"/>
                </a:lnTo>
                <a:lnTo>
                  <a:pt x="5572" y="3440"/>
                </a:lnTo>
                <a:lnTo>
                  <a:pt x="5569" y="3461"/>
                </a:lnTo>
                <a:lnTo>
                  <a:pt x="5570" y="3477"/>
                </a:lnTo>
                <a:lnTo>
                  <a:pt x="5573" y="3491"/>
                </a:lnTo>
                <a:lnTo>
                  <a:pt x="5577" y="3506"/>
                </a:lnTo>
                <a:lnTo>
                  <a:pt x="5583" y="3519"/>
                </a:lnTo>
                <a:lnTo>
                  <a:pt x="5592" y="3531"/>
                </a:lnTo>
                <a:lnTo>
                  <a:pt x="5601" y="3541"/>
                </a:lnTo>
                <a:lnTo>
                  <a:pt x="5614" y="3551"/>
                </a:lnTo>
                <a:lnTo>
                  <a:pt x="5626" y="3560"/>
                </a:lnTo>
                <a:lnTo>
                  <a:pt x="5639" y="3569"/>
                </a:lnTo>
                <a:lnTo>
                  <a:pt x="5655" y="3577"/>
                </a:lnTo>
                <a:lnTo>
                  <a:pt x="5690" y="3591"/>
                </a:lnTo>
                <a:lnTo>
                  <a:pt x="5725" y="3607"/>
                </a:lnTo>
                <a:lnTo>
                  <a:pt x="5748" y="3617"/>
                </a:lnTo>
                <a:lnTo>
                  <a:pt x="5771" y="3628"/>
                </a:lnTo>
                <a:lnTo>
                  <a:pt x="5793" y="3640"/>
                </a:lnTo>
                <a:lnTo>
                  <a:pt x="5817" y="3652"/>
                </a:lnTo>
                <a:lnTo>
                  <a:pt x="5837" y="3665"/>
                </a:lnTo>
                <a:lnTo>
                  <a:pt x="5859" y="3679"/>
                </a:lnTo>
                <a:lnTo>
                  <a:pt x="5880" y="3693"/>
                </a:lnTo>
                <a:lnTo>
                  <a:pt x="5899" y="3708"/>
                </a:lnTo>
                <a:lnTo>
                  <a:pt x="5918" y="3725"/>
                </a:lnTo>
                <a:lnTo>
                  <a:pt x="5939" y="3743"/>
                </a:lnTo>
                <a:lnTo>
                  <a:pt x="5958" y="3759"/>
                </a:lnTo>
                <a:lnTo>
                  <a:pt x="5977" y="3779"/>
                </a:lnTo>
                <a:lnTo>
                  <a:pt x="5994" y="3798"/>
                </a:lnTo>
                <a:lnTo>
                  <a:pt x="6011" y="3819"/>
                </a:lnTo>
                <a:lnTo>
                  <a:pt x="6029" y="3839"/>
                </a:lnTo>
                <a:lnTo>
                  <a:pt x="6045" y="3861"/>
                </a:lnTo>
                <a:lnTo>
                  <a:pt x="6061" y="3883"/>
                </a:lnTo>
                <a:lnTo>
                  <a:pt x="6077" y="3909"/>
                </a:lnTo>
                <a:lnTo>
                  <a:pt x="6092" y="3933"/>
                </a:lnTo>
                <a:lnTo>
                  <a:pt x="6106" y="3958"/>
                </a:lnTo>
                <a:lnTo>
                  <a:pt x="6120" y="3984"/>
                </a:lnTo>
                <a:lnTo>
                  <a:pt x="6134" y="4010"/>
                </a:lnTo>
                <a:lnTo>
                  <a:pt x="6147" y="4038"/>
                </a:lnTo>
                <a:lnTo>
                  <a:pt x="6158" y="4068"/>
                </a:lnTo>
                <a:lnTo>
                  <a:pt x="6170" y="4097"/>
                </a:lnTo>
                <a:lnTo>
                  <a:pt x="6181" y="4126"/>
                </a:lnTo>
                <a:lnTo>
                  <a:pt x="6191" y="4159"/>
                </a:lnTo>
                <a:lnTo>
                  <a:pt x="6201" y="4189"/>
                </a:lnTo>
                <a:lnTo>
                  <a:pt x="6210" y="4224"/>
                </a:lnTo>
                <a:lnTo>
                  <a:pt x="6219" y="4257"/>
                </a:lnTo>
                <a:lnTo>
                  <a:pt x="6227" y="4291"/>
                </a:lnTo>
                <a:lnTo>
                  <a:pt x="6234" y="4327"/>
                </a:lnTo>
                <a:lnTo>
                  <a:pt x="6591" y="4972"/>
                </a:lnTo>
                <a:lnTo>
                  <a:pt x="6604" y="4994"/>
                </a:lnTo>
                <a:lnTo>
                  <a:pt x="6617" y="5016"/>
                </a:lnTo>
                <a:lnTo>
                  <a:pt x="6631" y="5036"/>
                </a:lnTo>
                <a:lnTo>
                  <a:pt x="6645" y="5054"/>
                </a:lnTo>
                <a:lnTo>
                  <a:pt x="6659" y="5071"/>
                </a:lnTo>
                <a:lnTo>
                  <a:pt x="6674" y="5087"/>
                </a:lnTo>
                <a:lnTo>
                  <a:pt x="6689" y="5101"/>
                </a:lnTo>
                <a:lnTo>
                  <a:pt x="6704" y="5114"/>
                </a:lnTo>
                <a:lnTo>
                  <a:pt x="6718" y="5126"/>
                </a:lnTo>
                <a:lnTo>
                  <a:pt x="6733" y="5137"/>
                </a:lnTo>
                <a:lnTo>
                  <a:pt x="6750" y="5147"/>
                </a:lnTo>
                <a:lnTo>
                  <a:pt x="6766" y="5154"/>
                </a:lnTo>
                <a:lnTo>
                  <a:pt x="6782" y="5162"/>
                </a:lnTo>
                <a:lnTo>
                  <a:pt x="6800" y="5167"/>
                </a:lnTo>
                <a:lnTo>
                  <a:pt x="6817" y="5173"/>
                </a:lnTo>
                <a:lnTo>
                  <a:pt x="6834" y="5177"/>
                </a:lnTo>
                <a:lnTo>
                  <a:pt x="6853" y="5181"/>
                </a:lnTo>
                <a:lnTo>
                  <a:pt x="6871" y="5184"/>
                </a:lnTo>
                <a:lnTo>
                  <a:pt x="6890" y="5185"/>
                </a:lnTo>
                <a:lnTo>
                  <a:pt x="6909" y="5186"/>
                </a:lnTo>
                <a:lnTo>
                  <a:pt x="6928" y="5186"/>
                </a:lnTo>
                <a:lnTo>
                  <a:pt x="6947" y="5185"/>
                </a:lnTo>
                <a:lnTo>
                  <a:pt x="6967" y="5184"/>
                </a:lnTo>
                <a:lnTo>
                  <a:pt x="6987" y="5181"/>
                </a:lnTo>
                <a:lnTo>
                  <a:pt x="7029" y="5176"/>
                </a:lnTo>
                <a:lnTo>
                  <a:pt x="7073" y="5167"/>
                </a:lnTo>
                <a:lnTo>
                  <a:pt x="7119" y="5157"/>
                </a:lnTo>
                <a:lnTo>
                  <a:pt x="7166" y="5145"/>
                </a:lnTo>
                <a:lnTo>
                  <a:pt x="7194" y="5139"/>
                </a:lnTo>
                <a:lnTo>
                  <a:pt x="7224" y="5134"/>
                </a:lnTo>
                <a:lnTo>
                  <a:pt x="7250" y="5129"/>
                </a:lnTo>
                <a:lnTo>
                  <a:pt x="7277" y="5126"/>
                </a:lnTo>
                <a:lnTo>
                  <a:pt x="7302" y="5124"/>
                </a:lnTo>
                <a:lnTo>
                  <a:pt x="7328" y="5123"/>
                </a:lnTo>
                <a:lnTo>
                  <a:pt x="7352" y="5123"/>
                </a:lnTo>
                <a:lnTo>
                  <a:pt x="7377" y="5124"/>
                </a:lnTo>
                <a:lnTo>
                  <a:pt x="7400" y="5126"/>
                </a:lnTo>
                <a:lnTo>
                  <a:pt x="7422" y="5130"/>
                </a:lnTo>
                <a:lnTo>
                  <a:pt x="7443" y="5135"/>
                </a:lnTo>
                <a:lnTo>
                  <a:pt x="7465" y="5140"/>
                </a:lnTo>
                <a:lnTo>
                  <a:pt x="7484" y="5148"/>
                </a:lnTo>
                <a:lnTo>
                  <a:pt x="7504" y="5157"/>
                </a:lnTo>
                <a:lnTo>
                  <a:pt x="7521" y="5166"/>
                </a:lnTo>
                <a:lnTo>
                  <a:pt x="7539" y="5177"/>
                </a:lnTo>
                <a:lnTo>
                  <a:pt x="7555" y="5190"/>
                </a:lnTo>
                <a:lnTo>
                  <a:pt x="7570" y="5203"/>
                </a:lnTo>
                <a:lnTo>
                  <a:pt x="7584" y="5217"/>
                </a:lnTo>
                <a:lnTo>
                  <a:pt x="7598" y="5233"/>
                </a:lnTo>
                <a:lnTo>
                  <a:pt x="7610" y="5250"/>
                </a:lnTo>
                <a:lnTo>
                  <a:pt x="7621" y="5267"/>
                </a:lnTo>
                <a:lnTo>
                  <a:pt x="7631" y="5288"/>
                </a:lnTo>
                <a:lnTo>
                  <a:pt x="7641" y="5308"/>
                </a:lnTo>
                <a:lnTo>
                  <a:pt x="7649" y="5330"/>
                </a:lnTo>
                <a:lnTo>
                  <a:pt x="7657" y="5354"/>
                </a:lnTo>
                <a:lnTo>
                  <a:pt x="7662" y="5378"/>
                </a:lnTo>
                <a:lnTo>
                  <a:pt x="7667" y="5403"/>
                </a:lnTo>
                <a:lnTo>
                  <a:pt x="7669" y="5431"/>
                </a:lnTo>
                <a:lnTo>
                  <a:pt x="7672" y="5458"/>
                </a:lnTo>
                <a:lnTo>
                  <a:pt x="7673" y="5488"/>
                </a:lnTo>
                <a:lnTo>
                  <a:pt x="7673" y="5520"/>
                </a:lnTo>
                <a:lnTo>
                  <a:pt x="7672" y="5545"/>
                </a:lnTo>
                <a:lnTo>
                  <a:pt x="7669" y="5572"/>
                </a:lnTo>
                <a:lnTo>
                  <a:pt x="7665" y="5599"/>
                </a:lnTo>
                <a:lnTo>
                  <a:pt x="7660" y="5623"/>
                </a:lnTo>
                <a:lnTo>
                  <a:pt x="7654" y="5647"/>
                </a:lnTo>
                <a:lnTo>
                  <a:pt x="7646" y="5671"/>
                </a:lnTo>
                <a:lnTo>
                  <a:pt x="7638" y="5693"/>
                </a:lnTo>
                <a:lnTo>
                  <a:pt x="7627" y="5714"/>
                </a:lnTo>
                <a:lnTo>
                  <a:pt x="7617" y="5735"/>
                </a:lnTo>
                <a:lnTo>
                  <a:pt x="7605" y="5754"/>
                </a:lnTo>
                <a:lnTo>
                  <a:pt x="7592" y="5773"/>
                </a:lnTo>
                <a:lnTo>
                  <a:pt x="7577" y="5789"/>
                </a:lnTo>
                <a:lnTo>
                  <a:pt x="7561" y="5806"/>
                </a:lnTo>
                <a:lnTo>
                  <a:pt x="7545" y="5821"/>
                </a:lnTo>
                <a:lnTo>
                  <a:pt x="7528" y="5836"/>
                </a:lnTo>
                <a:lnTo>
                  <a:pt x="7509" y="5849"/>
                </a:lnTo>
                <a:lnTo>
                  <a:pt x="7492" y="5860"/>
                </a:lnTo>
                <a:lnTo>
                  <a:pt x="7471" y="5872"/>
                </a:lnTo>
                <a:lnTo>
                  <a:pt x="7451" y="5881"/>
                </a:lnTo>
                <a:lnTo>
                  <a:pt x="7428" y="5890"/>
                </a:lnTo>
                <a:lnTo>
                  <a:pt x="7406" y="5897"/>
                </a:lnTo>
                <a:lnTo>
                  <a:pt x="7384" y="5902"/>
                </a:lnTo>
                <a:lnTo>
                  <a:pt x="7359" y="5909"/>
                </a:lnTo>
                <a:lnTo>
                  <a:pt x="7335" y="5912"/>
                </a:lnTo>
                <a:lnTo>
                  <a:pt x="7310" y="5914"/>
                </a:lnTo>
                <a:lnTo>
                  <a:pt x="7285" y="5915"/>
                </a:lnTo>
                <a:lnTo>
                  <a:pt x="7258" y="5915"/>
                </a:lnTo>
                <a:lnTo>
                  <a:pt x="7230" y="5914"/>
                </a:lnTo>
                <a:lnTo>
                  <a:pt x="7203" y="5912"/>
                </a:lnTo>
                <a:lnTo>
                  <a:pt x="7174" y="5909"/>
                </a:lnTo>
                <a:lnTo>
                  <a:pt x="7147" y="5902"/>
                </a:lnTo>
                <a:lnTo>
                  <a:pt x="7117" y="5896"/>
                </a:lnTo>
                <a:lnTo>
                  <a:pt x="7080" y="5886"/>
                </a:lnTo>
                <a:lnTo>
                  <a:pt x="7043" y="5874"/>
                </a:lnTo>
                <a:lnTo>
                  <a:pt x="7008" y="5862"/>
                </a:lnTo>
                <a:lnTo>
                  <a:pt x="6972" y="5849"/>
                </a:lnTo>
                <a:lnTo>
                  <a:pt x="6939" y="5835"/>
                </a:lnTo>
                <a:lnTo>
                  <a:pt x="6907" y="5820"/>
                </a:lnTo>
                <a:lnTo>
                  <a:pt x="6874" y="5802"/>
                </a:lnTo>
                <a:lnTo>
                  <a:pt x="6843" y="5784"/>
                </a:lnTo>
                <a:lnTo>
                  <a:pt x="6811" y="5764"/>
                </a:lnTo>
                <a:lnTo>
                  <a:pt x="6780" y="5743"/>
                </a:lnTo>
                <a:lnTo>
                  <a:pt x="6749" y="5722"/>
                </a:lnTo>
                <a:lnTo>
                  <a:pt x="6718" y="5697"/>
                </a:lnTo>
                <a:lnTo>
                  <a:pt x="6688" y="5671"/>
                </a:lnTo>
                <a:lnTo>
                  <a:pt x="6656" y="5644"/>
                </a:lnTo>
                <a:lnTo>
                  <a:pt x="6626" y="5615"/>
                </a:lnTo>
                <a:lnTo>
                  <a:pt x="6594" y="5585"/>
                </a:lnTo>
                <a:lnTo>
                  <a:pt x="6570" y="5562"/>
                </a:lnTo>
                <a:lnTo>
                  <a:pt x="6546" y="5543"/>
                </a:lnTo>
                <a:lnTo>
                  <a:pt x="6521" y="5526"/>
                </a:lnTo>
                <a:lnTo>
                  <a:pt x="6499" y="5514"/>
                </a:lnTo>
                <a:lnTo>
                  <a:pt x="6474" y="5504"/>
                </a:lnTo>
                <a:lnTo>
                  <a:pt x="6452" y="5496"/>
                </a:lnTo>
                <a:lnTo>
                  <a:pt x="6427" y="5492"/>
                </a:lnTo>
                <a:lnTo>
                  <a:pt x="6406" y="5491"/>
                </a:lnTo>
                <a:lnTo>
                  <a:pt x="6384" y="5491"/>
                </a:lnTo>
                <a:lnTo>
                  <a:pt x="6363" y="5495"/>
                </a:lnTo>
                <a:lnTo>
                  <a:pt x="6340" y="5498"/>
                </a:lnTo>
                <a:lnTo>
                  <a:pt x="6320" y="5507"/>
                </a:lnTo>
                <a:lnTo>
                  <a:pt x="6299" y="5516"/>
                </a:lnTo>
                <a:lnTo>
                  <a:pt x="6279" y="5528"/>
                </a:lnTo>
                <a:lnTo>
                  <a:pt x="6260" y="5540"/>
                </a:lnTo>
                <a:lnTo>
                  <a:pt x="6240" y="5556"/>
                </a:lnTo>
                <a:lnTo>
                  <a:pt x="6222" y="5571"/>
                </a:lnTo>
                <a:lnTo>
                  <a:pt x="6204" y="5589"/>
                </a:lnTo>
                <a:lnTo>
                  <a:pt x="6186" y="5608"/>
                </a:lnTo>
                <a:lnTo>
                  <a:pt x="6171" y="5628"/>
                </a:lnTo>
                <a:lnTo>
                  <a:pt x="6154" y="5650"/>
                </a:lnTo>
                <a:lnTo>
                  <a:pt x="6139" y="5671"/>
                </a:lnTo>
                <a:lnTo>
                  <a:pt x="6124" y="5695"/>
                </a:lnTo>
                <a:lnTo>
                  <a:pt x="6110" y="5719"/>
                </a:lnTo>
                <a:lnTo>
                  <a:pt x="6097" y="5743"/>
                </a:lnTo>
                <a:lnTo>
                  <a:pt x="6086" y="5769"/>
                </a:lnTo>
                <a:lnTo>
                  <a:pt x="6074" y="5794"/>
                </a:lnTo>
                <a:lnTo>
                  <a:pt x="6064" y="5821"/>
                </a:lnTo>
                <a:lnTo>
                  <a:pt x="6054" y="5846"/>
                </a:lnTo>
                <a:lnTo>
                  <a:pt x="6045" y="5873"/>
                </a:lnTo>
                <a:lnTo>
                  <a:pt x="6038" y="5898"/>
                </a:lnTo>
                <a:lnTo>
                  <a:pt x="6031" y="5924"/>
                </a:lnTo>
                <a:lnTo>
                  <a:pt x="6114" y="5938"/>
                </a:lnTo>
                <a:lnTo>
                  <a:pt x="6121" y="5898"/>
                </a:lnTo>
                <a:lnTo>
                  <a:pt x="6132" y="5862"/>
                </a:lnTo>
                <a:lnTo>
                  <a:pt x="6143" y="5830"/>
                </a:lnTo>
                <a:lnTo>
                  <a:pt x="6156" y="5798"/>
                </a:lnTo>
                <a:lnTo>
                  <a:pt x="6162" y="5785"/>
                </a:lnTo>
                <a:lnTo>
                  <a:pt x="6171" y="5771"/>
                </a:lnTo>
                <a:lnTo>
                  <a:pt x="6177" y="5759"/>
                </a:lnTo>
                <a:lnTo>
                  <a:pt x="6185" y="5747"/>
                </a:lnTo>
                <a:lnTo>
                  <a:pt x="6194" y="5735"/>
                </a:lnTo>
                <a:lnTo>
                  <a:pt x="6201" y="5723"/>
                </a:lnTo>
                <a:lnTo>
                  <a:pt x="6210" y="5713"/>
                </a:lnTo>
                <a:lnTo>
                  <a:pt x="6221" y="5704"/>
                </a:lnTo>
                <a:lnTo>
                  <a:pt x="6229" y="5695"/>
                </a:lnTo>
                <a:lnTo>
                  <a:pt x="6238" y="5686"/>
                </a:lnTo>
                <a:lnTo>
                  <a:pt x="6248" y="5679"/>
                </a:lnTo>
                <a:lnTo>
                  <a:pt x="6259" y="5671"/>
                </a:lnTo>
                <a:lnTo>
                  <a:pt x="6269" y="5665"/>
                </a:lnTo>
                <a:lnTo>
                  <a:pt x="6279" y="5658"/>
                </a:lnTo>
                <a:lnTo>
                  <a:pt x="6289" y="5653"/>
                </a:lnTo>
                <a:lnTo>
                  <a:pt x="6300" y="5648"/>
                </a:lnTo>
                <a:lnTo>
                  <a:pt x="6312" y="5646"/>
                </a:lnTo>
                <a:lnTo>
                  <a:pt x="6323" y="5641"/>
                </a:lnTo>
                <a:lnTo>
                  <a:pt x="6335" y="5638"/>
                </a:lnTo>
                <a:lnTo>
                  <a:pt x="6346" y="5636"/>
                </a:lnTo>
                <a:lnTo>
                  <a:pt x="6370" y="5633"/>
                </a:lnTo>
                <a:lnTo>
                  <a:pt x="6394" y="5630"/>
                </a:lnTo>
                <a:lnTo>
                  <a:pt x="6416" y="5632"/>
                </a:lnTo>
                <a:lnTo>
                  <a:pt x="6439" y="5633"/>
                </a:lnTo>
                <a:lnTo>
                  <a:pt x="6458" y="5636"/>
                </a:lnTo>
                <a:lnTo>
                  <a:pt x="6477" y="5641"/>
                </a:lnTo>
                <a:lnTo>
                  <a:pt x="6496" y="5647"/>
                </a:lnTo>
                <a:lnTo>
                  <a:pt x="6515" y="5653"/>
                </a:lnTo>
                <a:lnTo>
                  <a:pt x="6530" y="5662"/>
                </a:lnTo>
                <a:lnTo>
                  <a:pt x="6547" y="5671"/>
                </a:lnTo>
                <a:lnTo>
                  <a:pt x="6563" y="5683"/>
                </a:lnTo>
                <a:lnTo>
                  <a:pt x="6579" y="5695"/>
                </a:lnTo>
                <a:lnTo>
                  <a:pt x="6593" y="5708"/>
                </a:lnTo>
                <a:lnTo>
                  <a:pt x="6607" y="5722"/>
                </a:lnTo>
                <a:lnTo>
                  <a:pt x="6620" y="5738"/>
                </a:lnTo>
                <a:lnTo>
                  <a:pt x="6633" y="5755"/>
                </a:lnTo>
                <a:lnTo>
                  <a:pt x="6647" y="5773"/>
                </a:lnTo>
                <a:lnTo>
                  <a:pt x="6660" y="5792"/>
                </a:lnTo>
                <a:lnTo>
                  <a:pt x="6634" y="5771"/>
                </a:lnTo>
                <a:lnTo>
                  <a:pt x="6608" y="5750"/>
                </a:lnTo>
                <a:lnTo>
                  <a:pt x="6594" y="5741"/>
                </a:lnTo>
                <a:lnTo>
                  <a:pt x="6580" y="5733"/>
                </a:lnTo>
                <a:lnTo>
                  <a:pt x="6566" y="5724"/>
                </a:lnTo>
                <a:lnTo>
                  <a:pt x="6552" y="5718"/>
                </a:lnTo>
                <a:lnTo>
                  <a:pt x="6538" y="5710"/>
                </a:lnTo>
                <a:lnTo>
                  <a:pt x="6524" y="5705"/>
                </a:lnTo>
                <a:lnTo>
                  <a:pt x="6509" y="5699"/>
                </a:lnTo>
                <a:lnTo>
                  <a:pt x="6495" y="5695"/>
                </a:lnTo>
                <a:lnTo>
                  <a:pt x="6480" y="5691"/>
                </a:lnTo>
                <a:lnTo>
                  <a:pt x="6466" y="5689"/>
                </a:lnTo>
                <a:lnTo>
                  <a:pt x="6452" y="5686"/>
                </a:lnTo>
                <a:lnTo>
                  <a:pt x="6438" y="5685"/>
                </a:lnTo>
                <a:lnTo>
                  <a:pt x="6424" y="5685"/>
                </a:lnTo>
                <a:lnTo>
                  <a:pt x="6410" y="5686"/>
                </a:lnTo>
                <a:lnTo>
                  <a:pt x="6396" y="5689"/>
                </a:lnTo>
                <a:lnTo>
                  <a:pt x="6382" y="5693"/>
                </a:lnTo>
                <a:lnTo>
                  <a:pt x="6369" y="5697"/>
                </a:lnTo>
                <a:lnTo>
                  <a:pt x="6356" y="5703"/>
                </a:lnTo>
                <a:lnTo>
                  <a:pt x="6342" y="5709"/>
                </a:lnTo>
                <a:lnTo>
                  <a:pt x="6331" y="5717"/>
                </a:lnTo>
                <a:lnTo>
                  <a:pt x="6318" y="5726"/>
                </a:lnTo>
                <a:lnTo>
                  <a:pt x="6307" y="5737"/>
                </a:lnTo>
                <a:lnTo>
                  <a:pt x="6295" y="5749"/>
                </a:lnTo>
                <a:lnTo>
                  <a:pt x="6285" y="5763"/>
                </a:lnTo>
                <a:lnTo>
                  <a:pt x="6274" y="5778"/>
                </a:lnTo>
                <a:lnTo>
                  <a:pt x="6264" y="5794"/>
                </a:lnTo>
                <a:lnTo>
                  <a:pt x="6255" y="5811"/>
                </a:lnTo>
                <a:lnTo>
                  <a:pt x="6246" y="5831"/>
                </a:lnTo>
                <a:lnTo>
                  <a:pt x="6236" y="5854"/>
                </a:lnTo>
                <a:lnTo>
                  <a:pt x="6227" y="5877"/>
                </a:lnTo>
                <a:lnTo>
                  <a:pt x="6219" y="5900"/>
                </a:lnTo>
                <a:lnTo>
                  <a:pt x="6212" y="5924"/>
                </a:lnTo>
                <a:lnTo>
                  <a:pt x="6199" y="5969"/>
                </a:lnTo>
                <a:lnTo>
                  <a:pt x="6189" y="6016"/>
                </a:lnTo>
                <a:lnTo>
                  <a:pt x="6180" y="6065"/>
                </a:lnTo>
                <a:lnTo>
                  <a:pt x="6172" y="6113"/>
                </a:lnTo>
                <a:lnTo>
                  <a:pt x="6167" y="6162"/>
                </a:lnTo>
                <a:lnTo>
                  <a:pt x="6162" y="6212"/>
                </a:lnTo>
                <a:lnTo>
                  <a:pt x="6308" y="6202"/>
                </a:lnTo>
                <a:lnTo>
                  <a:pt x="6308" y="6175"/>
                </a:lnTo>
                <a:lnTo>
                  <a:pt x="6308" y="6150"/>
                </a:lnTo>
                <a:lnTo>
                  <a:pt x="6309" y="6124"/>
                </a:lnTo>
                <a:lnTo>
                  <a:pt x="6312" y="6102"/>
                </a:lnTo>
                <a:lnTo>
                  <a:pt x="6316" y="6077"/>
                </a:lnTo>
                <a:lnTo>
                  <a:pt x="6321" y="6056"/>
                </a:lnTo>
                <a:lnTo>
                  <a:pt x="6327" y="6034"/>
                </a:lnTo>
                <a:lnTo>
                  <a:pt x="6335" y="6014"/>
                </a:lnTo>
                <a:lnTo>
                  <a:pt x="6344" y="5995"/>
                </a:lnTo>
                <a:lnTo>
                  <a:pt x="6353" y="5976"/>
                </a:lnTo>
                <a:lnTo>
                  <a:pt x="6363" y="5959"/>
                </a:lnTo>
                <a:lnTo>
                  <a:pt x="6375" y="5943"/>
                </a:lnTo>
                <a:lnTo>
                  <a:pt x="6388" y="5928"/>
                </a:lnTo>
                <a:lnTo>
                  <a:pt x="6401" y="5914"/>
                </a:lnTo>
                <a:lnTo>
                  <a:pt x="6415" y="5900"/>
                </a:lnTo>
                <a:lnTo>
                  <a:pt x="6430" y="5888"/>
                </a:lnTo>
                <a:lnTo>
                  <a:pt x="6447" y="5878"/>
                </a:lnTo>
                <a:lnTo>
                  <a:pt x="6463" y="5869"/>
                </a:lnTo>
                <a:lnTo>
                  <a:pt x="6481" y="5862"/>
                </a:lnTo>
                <a:lnTo>
                  <a:pt x="6499" y="5854"/>
                </a:lnTo>
                <a:lnTo>
                  <a:pt x="6518" y="5849"/>
                </a:lnTo>
                <a:lnTo>
                  <a:pt x="6538" y="5845"/>
                </a:lnTo>
                <a:lnTo>
                  <a:pt x="6557" y="5843"/>
                </a:lnTo>
                <a:lnTo>
                  <a:pt x="6579" y="5840"/>
                </a:lnTo>
                <a:lnTo>
                  <a:pt x="6600" y="5841"/>
                </a:lnTo>
                <a:lnTo>
                  <a:pt x="6622" y="5843"/>
                </a:lnTo>
                <a:lnTo>
                  <a:pt x="6643" y="5846"/>
                </a:lnTo>
                <a:lnTo>
                  <a:pt x="6667" y="5850"/>
                </a:lnTo>
                <a:lnTo>
                  <a:pt x="6690" y="5856"/>
                </a:lnTo>
                <a:lnTo>
                  <a:pt x="6714" y="5864"/>
                </a:lnTo>
                <a:lnTo>
                  <a:pt x="6739" y="5874"/>
                </a:lnTo>
                <a:lnTo>
                  <a:pt x="6763" y="5884"/>
                </a:lnTo>
                <a:lnTo>
                  <a:pt x="6803" y="5907"/>
                </a:lnTo>
                <a:lnTo>
                  <a:pt x="6841" y="5931"/>
                </a:lnTo>
                <a:lnTo>
                  <a:pt x="6878" y="5957"/>
                </a:lnTo>
                <a:lnTo>
                  <a:pt x="6915" y="5983"/>
                </a:lnTo>
                <a:lnTo>
                  <a:pt x="6951" y="6011"/>
                </a:lnTo>
                <a:lnTo>
                  <a:pt x="6986" y="6039"/>
                </a:lnTo>
                <a:lnTo>
                  <a:pt x="7022" y="6070"/>
                </a:lnTo>
                <a:lnTo>
                  <a:pt x="7059" y="6102"/>
                </a:lnTo>
                <a:lnTo>
                  <a:pt x="7029" y="6084"/>
                </a:lnTo>
                <a:lnTo>
                  <a:pt x="6996" y="6065"/>
                </a:lnTo>
                <a:lnTo>
                  <a:pt x="6959" y="6044"/>
                </a:lnTo>
                <a:lnTo>
                  <a:pt x="6919" y="6024"/>
                </a:lnTo>
                <a:lnTo>
                  <a:pt x="6877" y="6003"/>
                </a:lnTo>
                <a:lnTo>
                  <a:pt x="6833" y="5982"/>
                </a:lnTo>
                <a:lnTo>
                  <a:pt x="6788" y="5963"/>
                </a:lnTo>
                <a:lnTo>
                  <a:pt x="6744" y="5947"/>
                </a:lnTo>
                <a:lnTo>
                  <a:pt x="6721" y="5938"/>
                </a:lnTo>
                <a:lnTo>
                  <a:pt x="6699" y="5930"/>
                </a:lnTo>
                <a:lnTo>
                  <a:pt x="6679" y="5925"/>
                </a:lnTo>
                <a:lnTo>
                  <a:pt x="6657" y="5921"/>
                </a:lnTo>
                <a:lnTo>
                  <a:pt x="6638" y="5919"/>
                </a:lnTo>
                <a:lnTo>
                  <a:pt x="6618" y="5919"/>
                </a:lnTo>
                <a:lnTo>
                  <a:pt x="6601" y="5920"/>
                </a:lnTo>
                <a:lnTo>
                  <a:pt x="6584" y="5924"/>
                </a:lnTo>
                <a:lnTo>
                  <a:pt x="6566" y="5926"/>
                </a:lnTo>
                <a:lnTo>
                  <a:pt x="6551" y="5933"/>
                </a:lnTo>
                <a:lnTo>
                  <a:pt x="6535" y="5939"/>
                </a:lnTo>
                <a:lnTo>
                  <a:pt x="6521" y="5949"/>
                </a:lnTo>
                <a:lnTo>
                  <a:pt x="6507" y="5958"/>
                </a:lnTo>
                <a:lnTo>
                  <a:pt x="6495" y="5968"/>
                </a:lnTo>
                <a:lnTo>
                  <a:pt x="6483" y="5980"/>
                </a:lnTo>
                <a:lnTo>
                  <a:pt x="6472" y="5994"/>
                </a:lnTo>
                <a:lnTo>
                  <a:pt x="6462" y="6008"/>
                </a:lnTo>
                <a:lnTo>
                  <a:pt x="6452" y="6023"/>
                </a:lnTo>
                <a:lnTo>
                  <a:pt x="6443" y="6038"/>
                </a:lnTo>
                <a:lnTo>
                  <a:pt x="6435" y="6055"/>
                </a:lnTo>
                <a:lnTo>
                  <a:pt x="6427" y="6072"/>
                </a:lnTo>
                <a:lnTo>
                  <a:pt x="6422" y="6090"/>
                </a:lnTo>
                <a:lnTo>
                  <a:pt x="6417" y="6109"/>
                </a:lnTo>
                <a:lnTo>
                  <a:pt x="6414" y="6128"/>
                </a:lnTo>
                <a:lnTo>
                  <a:pt x="6410" y="6150"/>
                </a:lnTo>
                <a:lnTo>
                  <a:pt x="6407" y="6169"/>
                </a:lnTo>
                <a:lnTo>
                  <a:pt x="6405" y="6192"/>
                </a:lnTo>
                <a:lnTo>
                  <a:pt x="6403" y="6212"/>
                </a:lnTo>
                <a:lnTo>
                  <a:pt x="6405" y="6234"/>
                </a:lnTo>
                <a:lnTo>
                  <a:pt x="6406" y="6255"/>
                </a:lnTo>
                <a:lnTo>
                  <a:pt x="6407" y="6279"/>
                </a:lnTo>
                <a:lnTo>
                  <a:pt x="6411" y="6301"/>
                </a:lnTo>
                <a:lnTo>
                  <a:pt x="6433" y="6283"/>
                </a:lnTo>
                <a:lnTo>
                  <a:pt x="6454" y="6268"/>
                </a:lnTo>
                <a:lnTo>
                  <a:pt x="6476" y="6255"/>
                </a:lnTo>
                <a:lnTo>
                  <a:pt x="6495" y="6245"/>
                </a:lnTo>
                <a:lnTo>
                  <a:pt x="6514" y="6236"/>
                </a:lnTo>
                <a:lnTo>
                  <a:pt x="6532" y="6230"/>
                </a:lnTo>
                <a:lnTo>
                  <a:pt x="6551" y="6226"/>
                </a:lnTo>
                <a:lnTo>
                  <a:pt x="6567" y="6223"/>
                </a:lnTo>
                <a:lnTo>
                  <a:pt x="6585" y="6223"/>
                </a:lnTo>
                <a:lnTo>
                  <a:pt x="6603" y="6226"/>
                </a:lnTo>
                <a:lnTo>
                  <a:pt x="6619" y="6230"/>
                </a:lnTo>
                <a:lnTo>
                  <a:pt x="6638" y="6235"/>
                </a:lnTo>
                <a:lnTo>
                  <a:pt x="6655" y="6244"/>
                </a:lnTo>
                <a:lnTo>
                  <a:pt x="6674" y="6255"/>
                </a:lnTo>
                <a:lnTo>
                  <a:pt x="6693" y="6268"/>
                </a:lnTo>
                <a:lnTo>
                  <a:pt x="6711" y="6281"/>
                </a:lnTo>
                <a:lnTo>
                  <a:pt x="6759" y="6319"/>
                </a:lnTo>
                <a:lnTo>
                  <a:pt x="6811" y="6357"/>
                </a:lnTo>
                <a:lnTo>
                  <a:pt x="6838" y="6375"/>
                </a:lnTo>
                <a:lnTo>
                  <a:pt x="6866" y="6394"/>
                </a:lnTo>
                <a:lnTo>
                  <a:pt x="6895" y="6410"/>
                </a:lnTo>
                <a:lnTo>
                  <a:pt x="6923" y="6427"/>
                </a:lnTo>
                <a:lnTo>
                  <a:pt x="6952" y="6443"/>
                </a:lnTo>
                <a:lnTo>
                  <a:pt x="6981" y="6458"/>
                </a:lnTo>
                <a:lnTo>
                  <a:pt x="7010" y="6472"/>
                </a:lnTo>
                <a:lnTo>
                  <a:pt x="7041" y="6485"/>
                </a:lnTo>
                <a:lnTo>
                  <a:pt x="7073" y="6496"/>
                </a:lnTo>
                <a:lnTo>
                  <a:pt x="7102" y="6508"/>
                </a:lnTo>
                <a:lnTo>
                  <a:pt x="7132" y="6515"/>
                </a:lnTo>
                <a:lnTo>
                  <a:pt x="7163" y="6522"/>
                </a:lnTo>
                <a:lnTo>
                  <a:pt x="7193" y="6528"/>
                </a:lnTo>
                <a:lnTo>
                  <a:pt x="7225" y="6531"/>
                </a:lnTo>
                <a:lnTo>
                  <a:pt x="7254" y="6532"/>
                </a:lnTo>
                <a:lnTo>
                  <a:pt x="7283" y="6532"/>
                </a:lnTo>
                <a:lnTo>
                  <a:pt x="7314" y="6528"/>
                </a:lnTo>
                <a:lnTo>
                  <a:pt x="7342" y="6522"/>
                </a:lnTo>
                <a:lnTo>
                  <a:pt x="7371" y="6513"/>
                </a:lnTo>
                <a:lnTo>
                  <a:pt x="7400" y="6503"/>
                </a:lnTo>
                <a:lnTo>
                  <a:pt x="7427" y="6489"/>
                </a:lnTo>
                <a:lnTo>
                  <a:pt x="7453" y="6471"/>
                </a:lnTo>
                <a:lnTo>
                  <a:pt x="7479" y="6452"/>
                </a:lnTo>
                <a:lnTo>
                  <a:pt x="7505" y="6429"/>
                </a:lnTo>
                <a:lnTo>
                  <a:pt x="7530" y="6402"/>
                </a:lnTo>
                <a:lnTo>
                  <a:pt x="7554" y="6373"/>
                </a:lnTo>
                <a:lnTo>
                  <a:pt x="7577" y="6340"/>
                </a:lnTo>
                <a:lnTo>
                  <a:pt x="7598" y="6303"/>
                </a:lnTo>
                <a:lnTo>
                  <a:pt x="7611" y="6281"/>
                </a:lnTo>
                <a:lnTo>
                  <a:pt x="7625" y="6260"/>
                </a:lnTo>
                <a:lnTo>
                  <a:pt x="7640" y="6242"/>
                </a:lnTo>
                <a:lnTo>
                  <a:pt x="7657" y="6225"/>
                </a:lnTo>
                <a:lnTo>
                  <a:pt x="7672" y="6209"/>
                </a:lnTo>
                <a:lnTo>
                  <a:pt x="7688" y="6197"/>
                </a:lnTo>
                <a:lnTo>
                  <a:pt x="7706" y="6185"/>
                </a:lnTo>
                <a:lnTo>
                  <a:pt x="7724" y="6176"/>
                </a:lnTo>
                <a:lnTo>
                  <a:pt x="7742" y="6168"/>
                </a:lnTo>
                <a:lnTo>
                  <a:pt x="7759" y="6162"/>
                </a:lnTo>
                <a:lnTo>
                  <a:pt x="7778" y="6157"/>
                </a:lnTo>
                <a:lnTo>
                  <a:pt x="7796" y="6154"/>
                </a:lnTo>
                <a:lnTo>
                  <a:pt x="7815" y="6154"/>
                </a:lnTo>
                <a:lnTo>
                  <a:pt x="7834" y="6154"/>
                </a:lnTo>
                <a:lnTo>
                  <a:pt x="7852" y="6156"/>
                </a:lnTo>
                <a:lnTo>
                  <a:pt x="7870" y="6161"/>
                </a:lnTo>
                <a:lnTo>
                  <a:pt x="7886" y="6166"/>
                </a:lnTo>
                <a:lnTo>
                  <a:pt x="7903" y="6174"/>
                </a:lnTo>
                <a:lnTo>
                  <a:pt x="7919" y="6183"/>
                </a:lnTo>
                <a:lnTo>
                  <a:pt x="7936" y="6193"/>
                </a:lnTo>
                <a:lnTo>
                  <a:pt x="7949" y="6204"/>
                </a:lnTo>
                <a:lnTo>
                  <a:pt x="7963" y="6218"/>
                </a:lnTo>
                <a:lnTo>
                  <a:pt x="7975" y="6235"/>
                </a:lnTo>
                <a:lnTo>
                  <a:pt x="7987" y="6251"/>
                </a:lnTo>
                <a:lnTo>
                  <a:pt x="7998" y="6269"/>
                </a:lnTo>
                <a:lnTo>
                  <a:pt x="8007" y="6291"/>
                </a:lnTo>
                <a:lnTo>
                  <a:pt x="8015" y="6312"/>
                </a:lnTo>
                <a:lnTo>
                  <a:pt x="8021" y="6335"/>
                </a:lnTo>
                <a:lnTo>
                  <a:pt x="8026" y="6359"/>
                </a:lnTo>
                <a:lnTo>
                  <a:pt x="8029" y="6386"/>
                </a:lnTo>
                <a:lnTo>
                  <a:pt x="8031" y="6413"/>
                </a:lnTo>
                <a:lnTo>
                  <a:pt x="8030" y="6443"/>
                </a:lnTo>
                <a:lnTo>
                  <a:pt x="8058" y="6427"/>
                </a:lnTo>
                <a:lnTo>
                  <a:pt x="8083" y="6409"/>
                </a:lnTo>
                <a:lnTo>
                  <a:pt x="8106" y="6391"/>
                </a:lnTo>
                <a:lnTo>
                  <a:pt x="8126" y="6369"/>
                </a:lnTo>
                <a:lnTo>
                  <a:pt x="8145" y="6348"/>
                </a:lnTo>
                <a:lnTo>
                  <a:pt x="8163" y="6324"/>
                </a:lnTo>
                <a:lnTo>
                  <a:pt x="8177" y="6300"/>
                </a:lnTo>
                <a:lnTo>
                  <a:pt x="8190" y="6273"/>
                </a:lnTo>
                <a:lnTo>
                  <a:pt x="8203" y="6245"/>
                </a:lnTo>
                <a:lnTo>
                  <a:pt x="8211" y="6217"/>
                </a:lnTo>
                <a:lnTo>
                  <a:pt x="8220" y="6188"/>
                </a:lnTo>
                <a:lnTo>
                  <a:pt x="8227" y="6157"/>
                </a:lnTo>
                <a:lnTo>
                  <a:pt x="8232" y="6127"/>
                </a:lnTo>
                <a:lnTo>
                  <a:pt x="8236" y="6095"/>
                </a:lnTo>
                <a:lnTo>
                  <a:pt x="8239" y="6063"/>
                </a:lnTo>
                <a:lnTo>
                  <a:pt x="8241" y="6030"/>
                </a:lnTo>
                <a:lnTo>
                  <a:pt x="8241" y="5997"/>
                </a:lnTo>
                <a:lnTo>
                  <a:pt x="8241" y="5963"/>
                </a:lnTo>
                <a:lnTo>
                  <a:pt x="8239" y="5930"/>
                </a:lnTo>
                <a:lnTo>
                  <a:pt x="8237" y="5897"/>
                </a:lnTo>
                <a:lnTo>
                  <a:pt x="8234" y="5863"/>
                </a:lnTo>
                <a:lnTo>
                  <a:pt x="8231" y="5831"/>
                </a:lnTo>
                <a:lnTo>
                  <a:pt x="8227" y="5798"/>
                </a:lnTo>
                <a:lnTo>
                  <a:pt x="8223" y="5765"/>
                </a:lnTo>
                <a:lnTo>
                  <a:pt x="8213" y="5702"/>
                </a:lnTo>
                <a:lnTo>
                  <a:pt x="8201" y="5641"/>
                </a:lnTo>
                <a:lnTo>
                  <a:pt x="8190" y="5584"/>
                </a:lnTo>
                <a:lnTo>
                  <a:pt x="8178" y="5530"/>
                </a:lnTo>
                <a:lnTo>
                  <a:pt x="8171" y="5484"/>
                </a:lnTo>
                <a:lnTo>
                  <a:pt x="8164" y="5441"/>
                </a:lnTo>
                <a:lnTo>
                  <a:pt x="8157" y="5396"/>
                </a:lnTo>
                <a:lnTo>
                  <a:pt x="8152" y="5352"/>
                </a:lnTo>
                <a:lnTo>
                  <a:pt x="8147" y="5307"/>
                </a:lnTo>
                <a:lnTo>
                  <a:pt x="8142" y="5262"/>
                </a:lnTo>
                <a:lnTo>
                  <a:pt x="8139" y="5218"/>
                </a:lnTo>
                <a:lnTo>
                  <a:pt x="8135" y="5173"/>
                </a:lnTo>
                <a:lnTo>
                  <a:pt x="8133" y="5129"/>
                </a:lnTo>
                <a:lnTo>
                  <a:pt x="8131" y="5085"/>
                </a:lnTo>
                <a:lnTo>
                  <a:pt x="8130" y="5040"/>
                </a:lnTo>
                <a:lnTo>
                  <a:pt x="8131" y="4996"/>
                </a:lnTo>
                <a:lnTo>
                  <a:pt x="8133" y="4950"/>
                </a:lnTo>
                <a:lnTo>
                  <a:pt x="8135" y="4907"/>
                </a:lnTo>
                <a:lnTo>
                  <a:pt x="8139" y="4861"/>
                </a:lnTo>
                <a:lnTo>
                  <a:pt x="8142" y="4818"/>
                </a:lnTo>
                <a:lnTo>
                  <a:pt x="8159" y="4805"/>
                </a:lnTo>
                <a:lnTo>
                  <a:pt x="8177" y="4794"/>
                </a:lnTo>
                <a:lnTo>
                  <a:pt x="8194" y="4781"/>
                </a:lnTo>
                <a:lnTo>
                  <a:pt x="8210" y="4768"/>
                </a:lnTo>
                <a:lnTo>
                  <a:pt x="8225" y="4754"/>
                </a:lnTo>
                <a:lnTo>
                  <a:pt x="8241" y="4740"/>
                </a:lnTo>
                <a:lnTo>
                  <a:pt x="8255" y="4725"/>
                </a:lnTo>
                <a:lnTo>
                  <a:pt x="8270" y="4709"/>
                </a:lnTo>
                <a:lnTo>
                  <a:pt x="8284" y="4693"/>
                </a:lnTo>
                <a:lnTo>
                  <a:pt x="8297" y="4677"/>
                </a:lnTo>
                <a:lnTo>
                  <a:pt x="8309" y="4658"/>
                </a:lnTo>
                <a:lnTo>
                  <a:pt x="8322" y="4640"/>
                </a:lnTo>
                <a:lnTo>
                  <a:pt x="8335" y="4619"/>
                </a:lnTo>
                <a:lnTo>
                  <a:pt x="8346" y="4598"/>
                </a:lnTo>
                <a:lnTo>
                  <a:pt x="8356" y="4577"/>
                </a:lnTo>
                <a:lnTo>
                  <a:pt x="8368" y="4554"/>
                </a:lnTo>
                <a:lnTo>
                  <a:pt x="8312" y="4561"/>
                </a:lnTo>
                <a:lnTo>
                  <a:pt x="8253" y="4568"/>
                </a:lnTo>
                <a:lnTo>
                  <a:pt x="8195" y="4577"/>
                </a:lnTo>
                <a:lnTo>
                  <a:pt x="8137" y="4583"/>
                </a:lnTo>
                <a:lnTo>
                  <a:pt x="8076" y="4589"/>
                </a:lnTo>
                <a:lnTo>
                  <a:pt x="8013" y="4596"/>
                </a:lnTo>
                <a:lnTo>
                  <a:pt x="7952" y="4602"/>
                </a:lnTo>
                <a:lnTo>
                  <a:pt x="7890" y="4606"/>
                </a:lnTo>
                <a:lnTo>
                  <a:pt x="7828" y="4611"/>
                </a:lnTo>
                <a:lnTo>
                  <a:pt x="7767" y="4615"/>
                </a:lnTo>
                <a:lnTo>
                  <a:pt x="7705" y="4617"/>
                </a:lnTo>
                <a:lnTo>
                  <a:pt x="7644" y="4619"/>
                </a:lnTo>
                <a:lnTo>
                  <a:pt x="7583" y="4621"/>
                </a:lnTo>
                <a:lnTo>
                  <a:pt x="7525" y="4621"/>
                </a:lnTo>
                <a:lnTo>
                  <a:pt x="7466" y="4621"/>
                </a:lnTo>
                <a:lnTo>
                  <a:pt x="7410" y="4619"/>
                </a:lnTo>
                <a:lnTo>
                  <a:pt x="7372" y="4619"/>
                </a:lnTo>
                <a:lnTo>
                  <a:pt x="7335" y="4615"/>
                </a:lnTo>
                <a:lnTo>
                  <a:pt x="7299" y="4611"/>
                </a:lnTo>
                <a:lnTo>
                  <a:pt x="7263" y="4606"/>
                </a:lnTo>
                <a:lnTo>
                  <a:pt x="7230" y="4600"/>
                </a:lnTo>
                <a:lnTo>
                  <a:pt x="7199" y="4592"/>
                </a:lnTo>
                <a:lnTo>
                  <a:pt x="7168" y="4581"/>
                </a:lnTo>
                <a:lnTo>
                  <a:pt x="7139" y="4570"/>
                </a:lnTo>
                <a:lnTo>
                  <a:pt x="7125" y="4564"/>
                </a:lnTo>
                <a:lnTo>
                  <a:pt x="7112" y="4556"/>
                </a:lnTo>
                <a:lnTo>
                  <a:pt x="7099" y="4550"/>
                </a:lnTo>
                <a:lnTo>
                  <a:pt x="7086" y="4542"/>
                </a:lnTo>
                <a:lnTo>
                  <a:pt x="7075" y="4535"/>
                </a:lnTo>
                <a:lnTo>
                  <a:pt x="7064" y="4526"/>
                </a:lnTo>
                <a:lnTo>
                  <a:pt x="7052" y="4517"/>
                </a:lnTo>
                <a:lnTo>
                  <a:pt x="7042" y="4507"/>
                </a:lnTo>
                <a:lnTo>
                  <a:pt x="7033" y="4497"/>
                </a:lnTo>
                <a:lnTo>
                  <a:pt x="7023" y="4485"/>
                </a:lnTo>
                <a:lnTo>
                  <a:pt x="7014" y="4475"/>
                </a:lnTo>
                <a:lnTo>
                  <a:pt x="7006" y="4462"/>
                </a:lnTo>
                <a:lnTo>
                  <a:pt x="6998" y="4450"/>
                </a:lnTo>
                <a:lnTo>
                  <a:pt x="6991" y="4437"/>
                </a:lnTo>
                <a:lnTo>
                  <a:pt x="6985" y="4423"/>
                </a:lnTo>
                <a:lnTo>
                  <a:pt x="6980" y="4409"/>
                </a:lnTo>
                <a:lnTo>
                  <a:pt x="6965" y="4366"/>
                </a:lnTo>
                <a:lnTo>
                  <a:pt x="6951" y="4324"/>
                </a:lnTo>
                <a:lnTo>
                  <a:pt x="6946" y="4301"/>
                </a:lnTo>
                <a:lnTo>
                  <a:pt x="6940" y="4281"/>
                </a:lnTo>
                <a:lnTo>
                  <a:pt x="6935" y="4259"/>
                </a:lnTo>
                <a:lnTo>
                  <a:pt x="6933" y="4238"/>
                </a:lnTo>
                <a:lnTo>
                  <a:pt x="6929" y="4216"/>
                </a:lnTo>
                <a:lnTo>
                  <a:pt x="6926" y="4195"/>
                </a:lnTo>
                <a:lnTo>
                  <a:pt x="6925" y="4173"/>
                </a:lnTo>
                <a:lnTo>
                  <a:pt x="6924" y="4151"/>
                </a:lnTo>
                <a:lnTo>
                  <a:pt x="6925" y="4130"/>
                </a:lnTo>
                <a:lnTo>
                  <a:pt x="6926" y="4108"/>
                </a:lnTo>
                <a:lnTo>
                  <a:pt x="6929" y="4087"/>
                </a:lnTo>
                <a:lnTo>
                  <a:pt x="6933" y="4065"/>
                </a:lnTo>
                <a:lnTo>
                  <a:pt x="6932" y="4040"/>
                </a:lnTo>
                <a:lnTo>
                  <a:pt x="6929" y="4014"/>
                </a:lnTo>
                <a:lnTo>
                  <a:pt x="6925" y="3989"/>
                </a:lnTo>
                <a:lnTo>
                  <a:pt x="6920" y="3965"/>
                </a:lnTo>
                <a:lnTo>
                  <a:pt x="6914" y="3941"/>
                </a:lnTo>
                <a:lnTo>
                  <a:pt x="6906" y="3916"/>
                </a:lnTo>
                <a:lnTo>
                  <a:pt x="6896" y="3894"/>
                </a:lnTo>
                <a:lnTo>
                  <a:pt x="6885" y="3871"/>
                </a:lnTo>
                <a:lnTo>
                  <a:pt x="6873" y="3848"/>
                </a:lnTo>
                <a:lnTo>
                  <a:pt x="6860" y="3826"/>
                </a:lnTo>
                <a:lnTo>
                  <a:pt x="6845" y="3805"/>
                </a:lnTo>
                <a:lnTo>
                  <a:pt x="6831" y="3782"/>
                </a:lnTo>
                <a:lnTo>
                  <a:pt x="6813" y="3762"/>
                </a:lnTo>
                <a:lnTo>
                  <a:pt x="6796" y="3743"/>
                </a:lnTo>
                <a:lnTo>
                  <a:pt x="6777" y="3721"/>
                </a:lnTo>
                <a:lnTo>
                  <a:pt x="6756" y="3702"/>
                </a:lnTo>
                <a:lnTo>
                  <a:pt x="6812" y="3703"/>
                </a:lnTo>
                <a:lnTo>
                  <a:pt x="6867" y="3704"/>
                </a:lnTo>
                <a:lnTo>
                  <a:pt x="6921" y="3703"/>
                </a:lnTo>
                <a:lnTo>
                  <a:pt x="6977" y="3702"/>
                </a:lnTo>
                <a:lnTo>
                  <a:pt x="7033" y="3698"/>
                </a:lnTo>
                <a:lnTo>
                  <a:pt x="7088" y="3694"/>
                </a:lnTo>
                <a:lnTo>
                  <a:pt x="7144" y="3689"/>
                </a:lnTo>
                <a:lnTo>
                  <a:pt x="7199" y="3683"/>
                </a:lnTo>
                <a:lnTo>
                  <a:pt x="7254" y="3677"/>
                </a:lnTo>
                <a:lnTo>
                  <a:pt x="7309" y="3668"/>
                </a:lnTo>
                <a:lnTo>
                  <a:pt x="7363" y="3657"/>
                </a:lnTo>
                <a:lnTo>
                  <a:pt x="7417" y="3647"/>
                </a:lnTo>
                <a:lnTo>
                  <a:pt x="7471" y="3636"/>
                </a:lnTo>
                <a:lnTo>
                  <a:pt x="7526" y="3623"/>
                </a:lnTo>
                <a:lnTo>
                  <a:pt x="7579" y="3608"/>
                </a:lnTo>
                <a:lnTo>
                  <a:pt x="7631" y="3593"/>
                </a:lnTo>
                <a:lnTo>
                  <a:pt x="7685" y="3577"/>
                </a:lnTo>
                <a:lnTo>
                  <a:pt x="7737" y="3560"/>
                </a:lnTo>
                <a:lnTo>
                  <a:pt x="7789" y="3541"/>
                </a:lnTo>
                <a:lnTo>
                  <a:pt x="7839" y="3520"/>
                </a:lnTo>
                <a:lnTo>
                  <a:pt x="7890" y="3500"/>
                </a:lnTo>
                <a:lnTo>
                  <a:pt x="7941" y="3477"/>
                </a:lnTo>
                <a:lnTo>
                  <a:pt x="7991" y="3453"/>
                </a:lnTo>
                <a:lnTo>
                  <a:pt x="8039" y="3429"/>
                </a:lnTo>
                <a:lnTo>
                  <a:pt x="8088" y="3402"/>
                </a:lnTo>
                <a:lnTo>
                  <a:pt x="8135" y="3376"/>
                </a:lnTo>
                <a:lnTo>
                  <a:pt x="8182" y="3348"/>
                </a:lnTo>
                <a:lnTo>
                  <a:pt x="8228" y="3318"/>
                </a:lnTo>
                <a:lnTo>
                  <a:pt x="8274" y="3287"/>
                </a:lnTo>
                <a:lnTo>
                  <a:pt x="8317" y="3255"/>
                </a:lnTo>
                <a:lnTo>
                  <a:pt x="8361" y="3223"/>
                </a:lnTo>
                <a:lnTo>
                  <a:pt x="8404" y="3188"/>
                </a:lnTo>
                <a:lnTo>
                  <a:pt x="8434" y="3162"/>
                </a:lnTo>
                <a:lnTo>
                  <a:pt x="8462" y="3136"/>
                </a:lnTo>
                <a:lnTo>
                  <a:pt x="8487" y="3109"/>
                </a:lnTo>
                <a:lnTo>
                  <a:pt x="8512" y="3080"/>
                </a:lnTo>
                <a:lnTo>
                  <a:pt x="8535" y="3051"/>
                </a:lnTo>
                <a:lnTo>
                  <a:pt x="8557" y="3020"/>
                </a:lnTo>
                <a:lnTo>
                  <a:pt x="8576" y="2988"/>
                </a:lnTo>
                <a:lnTo>
                  <a:pt x="8594" y="2955"/>
                </a:lnTo>
                <a:lnTo>
                  <a:pt x="8608" y="2921"/>
                </a:lnTo>
                <a:lnTo>
                  <a:pt x="8622" y="2887"/>
                </a:lnTo>
                <a:lnTo>
                  <a:pt x="8633" y="2851"/>
                </a:lnTo>
                <a:lnTo>
                  <a:pt x="8644" y="2816"/>
                </a:lnTo>
                <a:lnTo>
                  <a:pt x="8651" y="2778"/>
                </a:lnTo>
                <a:lnTo>
                  <a:pt x="8657" y="2740"/>
                </a:lnTo>
                <a:lnTo>
                  <a:pt x="8660" y="2700"/>
                </a:lnTo>
                <a:lnTo>
                  <a:pt x="8661" y="2660"/>
                </a:lnTo>
                <a:lnTo>
                  <a:pt x="8661" y="2620"/>
                </a:lnTo>
                <a:lnTo>
                  <a:pt x="8658" y="2581"/>
                </a:lnTo>
                <a:lnTo>
                  <a:pt x="8655" y="2541"/>
                </a:lnTo>
                <a:lnTo>
                  <a:pt x="8648" y="2503"/>
                </a:lnTo>
                <a:lnTo>
                  <a:pt x="8641" y="2467"/>
                </a:lnTo>
                <a:lnTo>
                  <a:pt x="8632" y="2430"/>
                </a:lnTo>
                <a:lnTo>
                  <a:pt x="8620" y="2393"/>
                </a:lnTo>
                <a:lnTo>
                  <a:pt x="8609" y="2356"/>
                </a:lnTo>
                <a:lnTo>
                  <a:pt x="8596" y="2321"/>
                </a:lnTo>
                <a:lnTo>
                  <a:pt x="8582" y="2285"/>
                </a:lnTo>
                <a:lnTo>
                  <a:pt x="8566" y="2251"/>
                </a:lnTo>
                <a:lnTo>
                  <a:pt x="8548" y="2216"/>
                </a:lnTo>
                <a:lnTo>
                  <a:pt x="8531" y="2182"/>
                </a:lnTo>
                <a:lnTo>
                  <a:pt x="8511" y="2149"/>
                </a:lnTo>
                <a:lnTo>
                  <a:pt x="8491" y="2116"/>
                </a:lnTo>
                <a:lnTo>
                  <a:pt x="8469" y="2083"/>
                </a:lnTo>
                <a:lnTo>
                  <a:pt x="8446" y="2053"/>
                </a:lnTo>
                <a:lnTo>
                  <a:pt x="8424" y="2021"/>
                </a:lnTo>
                <a:lnTo>
                  <a:pt x="8399" y="1990"/>
                </a:lnTo>
                <a:lnTo>
                  <a:pt x="8375" y="1960"/>
                </a:lnTo>
                <a:lnTo>
                  <a:pt x="8350" y="1929"/>
                </a:lnTo>
                <a:lnTo>
                  <a:pt x="8323" y="1902"/>
                </a:lnTo>
                <a:lnTo>
                  <a:pt x="8297" y="1874"/>
                </a:lnTo>
                <a:lnTo>
                  <a:pt x="8269" y="1846"/>
                </a:lnTo>
                <a:lnTo>
                  <a:pt x="8241" y="1818"/>
                </a:lnTo>
                <a:lnTo>
                  <a:pt x="8214" y="1791"/>
                </a:lnTo>
                <a:lnTo>
                  <a:pt x="8185" y="1764"/>
                </a:lnTo>
                <a:lnTo>
                  <a:pt x="8156" y="1740"/>
                </a:lnTo>
                <a:lnTo>
                  <a:pt x="8126" y="1715"/>
                </a:lnTo>
                <a:lnTo>
                  <a:pt x="8097" y="1691"/>
                </a:lnTo>
                <a:lnTo>
                  <a:pt x="8067" y="1668"/>
                </a:lnTo>
                <a:lnTo>
                  <a:pt x="8038" y="1645"/>
                </a:lnTo>
                <a:lnTo>
                  <a:pt x="8017" y="1663"/>
                </a:lnTo>
                <a:lnTo>
                  <a:pt x="7997" y="1679"/>
                </a:lnTo>
                <a:lnTo>
                  <a:pt x="7977" y="1697"/>
                </a:lnTo>
                <a:lnTo>
                  <a:pt x="7956" y="1714"/>
                </a:lnTo>
                <a:lnTo>
                  <a:pt x="8010" y="1752"/>
                </a:lnTo>
                <a:lnTo>
                  <a:pt x="8063" y="1794"/>
                </a:lnTo>
                <a:lnTo>
                  <a:pt x="8118" y="1839"/>
                </a:lnTo>
                <a:lnTo>
                  <a:pt x="8171" y="1885"/>
                </a:lnTo>
                <a:lnTo>
                  <a:pt x="8198" y="1909"/>
                </a:lnTo>
                <a:lnTo>
                  <a:pt x="8223" y="1933"/>
                </a:lnTo>
                <a:lnTo>
                  <a:pt x="8248" y="1959"/>
                </a:lnTo>
                <a:lnTo>
                  <a:pt x="8274" y="1985"/>
                </a:lnTo>
                <a:lnTo>
                  <a:pt x="8298" y="2012"/>
                </a:lnTo>
                <a:lnTo>
                  <a:pt x="8322" y="2039"/>
                </a:lnTo>
                <a:lnTo>
                  <a:pt x="8345" y="2067"/>
                </a:lnTo>
                <a:lnTo>
                  <a:pt x="8368" y="2095"/>
                </a:lnTo>
                <a:lnTo>
                  <a:pt x="8389" y="2124"/>
                </a:lnTo>
                <a:lnTo>
                  <a:pt x="8411" y="2153"/>
                </a:lnTo>
                <a:lnTo>
                  <a:pt x="8431" y="2183"/>
                </a:lnTo>
                <a:lnTo>
                  <a:pt x="8449" y="2214"/>
                </a:lnTo>
                <a:lnTo>
                  <a:pt x="8468" y="2246"/>
                </a:lnTo>
                <a:lnTo>
                  <a:pt x="8483" y="2276"/>
                </a:lnTo>
                <a:lnTo>
                  <a:pt x="8498" y="2309"/>
                </a:lnTo>
                <a:lnTo>
                  <a:pt x="8514" y="2342"/>
                </a:lnTo>
                <a:lnTo>
                  <a:pt x="8526" y="2375"/>
                </a:lnTo>
                <a:lnTo>
                  <a:pt x="8538" y="2409"/>
                </a:lnTo>
                <a:lnTo>
                  <a:pt x="8548" y="2444"/>
                </a:lnTo>
                <a:lnTo>
                  <a:pt x="8557" y="2478"/>
                </a:lnTo>
                <a:lnTo>
                  <a:pt x="8563" y="2514"/>
                </a:lnTo>
                <a:lnTo>
                  <a:pt x="8570" y="2550"/>
                </a:lnTo>
                <a:lnTo>
                  <a:pt x="8572" y="2588"/>
                </a:lnTo>
                <a:lnTo>
                  <a:pt x="8573" y="2625"/>
                </a:lnTo>
                <a:lnTo>
                  <a:pt x="8573" y="2647"/>
                </a:lnTo>
                <a:lnTo>
                  <a:pt x="8572" y="2667"/>
                </a:lnTo>
                <a:lnTo>
                  <a:pt x="8571" y="2689"/>
                </a:lnTo>
                <a:lnTo>
                  <a:pt x="8570" y="2710"/>
                </a:lnTo>
                <a:lnTo>
                  <a:pt x="8566" y="2731"/>
                </a:lnTo>
                <a:lnTo>
                  <a:pt x="8562" y="2752"/>
                </a:lnTo>
                <a:lnTo>
                  <a:pt x="8557" y="2773"/>
                </a:lnTo>
                <a:lnTo>
                  <a:pt x="8552" y="2793"/>
                </a:lnTo>
                <a:lnTo>
                  <a:pt x="8545" y="2814"/>
                </a:lnTo>
                <a:lnTo>
                  <a:pt x="8538" y="2835"/>
                </a:lnTo>
                <a:lnTo>
                  <a:pt x="8530" y="2855"/>
                </a:lnTo>
                <a:lnTo>
                  <a:pt x="8520" y="2877"/>
                </a:lnTo>
                <a:lnTo>
                  <a:pt x="8511" y="2897"/>
                </a:lnTo>
                <a:lnTo>
                  <a:pt x="8501" y="2917"/>
                </a:lnTo>
                <a:lnTo>
                  <a:pt x="8490" y="2938"/>
                </a:lnTo>
                <a:lnTo>
                  <a:pt x="8478" y="2957"/>
                </a:lnTo>
                <a:lnTo>
                  <a:pt x="8467" y="2974"/>
                </a:lnTo>
                <a:lnTo>
                  <a:pt x="8455" y="2991"/>
                </a:lnTo>
                <a:lnTo>
                  <a:pt x="8444" y="3007"/>
                </a:lnTo>
                <a:lnTo>
                  <a:pt x="8431" y="3023"/>
                </a:lnTo>
                <a:lnTo>
                  <a:pt x="8418" y="3039"/>
                </a:lnTo>
                <a:lnTo>
                  <a:pt x="8406" y="3053"/>
                </a:lnTo>
                <a:lnTo>
                  <a:pt x="8392" y="3068"/>
                </a:lnTo>
                <a:lnTo>
                  <a:pt x="8378" y="3082"/>
                </a:lnTo>
                <a:lnTo>
                  <a:pt x="8363" y="3096"/>
                </a:lnTo>
                <a:lnTo>
                  <a:pt x="8347" y="3109"/>
                </a:lnTo>
                <a:lnTo>
                  <a:pt x="8331" y="3122"/>
                </a:lnTo>
                <a:lnTo>
                  <a:pt x="8316" y="3134"/>
                </a:lnTo>
                <a:lnTo>
                  <a:pt x="8299" y="3146"/>
                </a:lnTo>
                <a:lnTo>
                  <a:pt x="8281" y="3157"/>
                </a:lnTo>
                <a:lnTo>
                  <a:pt x="8264" y="3167"/>
                </a:lnTo>
                <a:lnTo>
                  <a:pt x="8246" y="3178"/>
                </a:lnTo>
                <a:lnTo>
                  <a:pt x="8227" y="3186"/>
                </a:lnTo>
                <a:lnTo>
                  <a:pt x="8208" y="3197"/>
                </a:lnTo>
                <a:lnTo>
                  <a:pt x="8187" y="3204"/>
                </a:lnTo>
                <a:lnTo>
                  <a:pt x="8167" y="3212"/>
                </a:lnTo>
                <a:lnTo>
                  <a:pt x="8145" y="3221"/>
                </a:lnTo>
                <a:lnTo>
                  <a:pt x="8125" y="3227"/>
                </a:lnTo>
                <a:lnTo>
                  <a:pt x="8102" y="3233"/>
                </a:lnTo>
                <a:lnTo>
                  <a:pt x="8079" y="3238"/>
                </a:lnTo>
                <a:lnTo>
                  <a:pt x="8057" y="3245"/>
                </a:lnTo>
                <a:lnTo>
                  <a:pt x="8032" y="3249"/>
                </a:lnTo>
                <a:lnTo>
                  <a:pt x="8008" y="3252"/>
                </a:lnTo>
                <a:lnTo>
                  <a:pt x="7984" y="3256"/>
                </a:lnTo>
                <a:lnTo>
                  <a:pt x="7958" y="3260"/>
                </a:lnTo>
                <a:lnTo>
                  <a:pt x="7932" y="3261"/>
                </a:lnTo>
                <a:lnTo>
                  <a:pt x="7904" y="3263"/>
                </a:lnTo>
                <a:lnTo>
                  <a:pt x="7878" y="3264"/>
                </a:lnTo>
                <a:lnTo>
                  <a:pt x="7847" y="3264"/>
                </a:lnTo>
                <a:lnTo>
                  <a:pt x="7814" y="3263"/>
                </a:lnTo>
                <a:lnTo>
                  <a:pt x="7782" y="3260"/>
                </a:lnTo>
                <a:lnTo>
                  <a:pt x="7749" y="3256"/>
                </a:lnTo>
                <a:lnTo>
                  <a:pt x="7718" y="3250"/>
                </a:lnTo>
                <a:lnTo>
                  <a:pt x="7685" y="3244"/>
                </a:lnTo>
                <a:lnTo>
                  <a:pt x="7653" y="3236"/>
                </a:lnTo>
                <a:lnTo>
                  <a:pt x="7620" y="3226"/>
                </a:lnTo>
                <a:lnTo>
                  <a:pt x="7589" y="3216"/>
                </a:lnTo>
                <a:lnTo>
                  <a:pt x="7558" y="3203"/>
                </a:lnTo>
                <a:lnTo>
                  <a:pt x="7527" y="3190"/>
                </a:lnTo>
                <a:lnTo>
                  <a:pt x="7497" y="3175"/>
                </a:lnTo>
                <a:lnTo>
                  <a:pt x="7466" y="3160"/>
                </a:lnTo>
                <a:lnTo>
                  <a:pt x="7438" y="3142"/>
                </a:lnTo>
                <a:lnTo>
                  <a:pt x="7410" y="3122"/>
                </a:lnTo>
                <a:lnTo>
                  <a:pt x="7382" y="3103"/>
                </a:lnTo>
                <a:lnTo>
                  <a:pt x="7357" y="3081"/>
                </a:lnTo>
                <a:lnTo>
                  <a:pt x="7332" y="3058"/>
                </a:lnTo>
                <a:lnTo>
                  <a:pt x="7309" y="3034"/>
                </a:lnTo>
                <a:lnTo>
                  <a:pt x="7286" y="3007"/>
                </a:lnTo>
                <a:lnTo>
                  <a:pt x="7264" y="2982"/>
                </a:lnTo>
                <a:lnTo>
                  <a:pt x="7246" y="2954"/>
                </a:lnTo>
                <a:lnTo>
                  <a:pt x="7227" y="2924"/>
                </a:lnTo>
                <a:lnTo>
                  <a:pt x="7212" y="2893"/>
                </a:lnTo>
                <a:lnTo>
                  <a:pt x="7199" y="2861"/>
                </a:lnTo>
                <a:lnTo>
                  <a:pt x="7187" y="2828"/>
                </a:lnTo>
                <a:lnTo>
                  <a:pt x="7175" y="2792"/>
                </a:lnTo>
                <a:lnTo>
                  <a:pt x="7169" y="2756"/>
                </a:lnTo>
                <a:lnTo>
                  <a:pt x="7163" y="2719"/>
                </a:lnTo>
                <a:lnTo>
                  <a:pt x="7160" y="2680"/>
                </a:lnTo>
                <a:lnTo>
                  <a:pt x="7159" y="2639"/>
                </a:lnTo>
                <a:lnTo>
                  <a:pt x="7160" y="2599"/>
                </a:lnTo>
                <a:lnTo>
                  <a:pt x="7161" y="2573"/>
                </a:lnTo>
                <a:lnTo>
                  <a:pt x="7164" y="2547"/>
                </a:lnTo>
                <a:lnTo>
                  <a:pt x="7168" y="2522"/>
                </a:lnTo>
                <a:lnTo>
                  <a:pt x="7173" y="2498"/>
                </a:lnTo>
                <a:lnTo>
                  <a:pt x="7177" y="2474"/>
                </a:lnTo>
                <a:lnTo>
                  <a:pt x="7183" y="2450"/>
                </a:lnTo>
                <a:lnTo>
                  <a:pt x="7188" y="2427"/>
                </a:lnTo>
                <a:lnTo>
                  <a:pt x="7196" y="2406"/>
                </a:lnTo>
                <a:lnTo>
                  <a:pt x="7202" y="2384"/>
                </a:lnTo>
                <a:lnTo>
                  <a:pt x="7210" y="2362"/>
                </a:lnTo>
                <a:lnTo>
                  <a:pt x="7219" y="2342"/>
                </a:lnTo>
                <a:lnTo>
                  <a:pt x="7226" y="2323"/>
                </a:lnTo>
                <a:lnTo>
                  <a:pt x="7236" y="2303"/>
                </a:lnTo>
                <a:lnTo>
                  <a:pt x="7246" y="2284"/>
                </a:lnTo>
                <a:lnTo>
                  <a:pt x="7255" y="2265"/>
                </a:lnTo>
                <a:lnTo>
                  <a:pt x="7267" y="2247"/>
                </a:lnTo>
                <a:lnTo>
                  <a:pt x="7288" y="2211"/>
                </a:lnTo>
                <a:lnTo>
                  <a:pt x="7314" y="2177"/>
                </a:lnTo>
                <a:lnTo>
                  <a:pt x="7339" y="2145"/>
                </a:lnTo>
                <a:lnTo>
                  <a:pt x="7366" y="2114"/>
                </a:lnTo>
                <a:lnTo>
                  <a:pt x="7395" y="2083"/>
                </a:lnTo>
                <a:lnTo>
                  <a:pt x="7425" y="2055"/>
                </a:lnTo>
                <a:lnTo>
                  <a:pt x="7455" y="2026"/>
                </a:lnTo>
                <a:lnTo>
                  <a:pt x="7488" y="1999"/>
                </a:lnTo>
                <a:lnTo>
                  <a:pt x="8163" y="1428"/>
                </a:lnTo>
                <a:lnTo>
                  <a:pt x="8196" y="1399"/>
                </a:lnTo>
                <a:lnTo>
                  <a:pt x="8227" y="1371"/>
                </a:lnTo>
                <a:lnTo>
                  <a:pt x="8253" y="1344"/>
                </a:lnTo>
                <a:lnTo>
                  <a:pt x="8279" y="1318"/>
                </a:lnTo>
                <a:lnTo>
                  <a:pt x="8302" y="1290"/>
                </a:lnTo>
                <a:lnTo>
                  <a:pt x="8322" y="1262"/>
                </a:lnTo>
                <a:lnTo>
                  <a:pt x="8342" y="1235"/>
                </a:lnTo>
                <a:lnTo>
                  <a:pt x="8360" y="1206"/>
                </a:lnTo>
                <a:lnTo>
                  <a:pt x="8378" y="1178"/>
                </a:lnTo>
                <a:lnTo>
                  <a:pt x="8393" y="1149"/>
                </a:lnTo>
                <a:lnTo>
                  <a:pt x="8410" y="1117"/>
                </a:lnTo>
                <a:lnTo>
                  <a:pt x="8425" y="1086"/>
                </a:lnTo>
                <a:lnTo>
                  <a:pt x="8457" y="1018"/>
                </a:lnTo>
                <a:lnTo>
                  <a:pt x="8488" y="943"/>
                </a:lnTo>
                <a:lnTo>
                  <a:pt x="8505" y="939"/>
                </a:lnTo>
                <a:lnTo>
                  <a:pt x="8520" y="935"/>
                </a:lnTo>
                <a:lnTo>
                  <a:pt x="8537" y="929"/>
                </a:lnTo>
                <a:lnTo>
                  <a:pt x="8553" y="921"/>
                </a:lnTo>
                <a:lnTo>
                  <a:pt x="8568" y="914"/>
                </a:lnTo>
                <a:lnTo>
                  <a:pt x="8582" y="902"/>
                </a:lnTo>
                <a:lnTo>
                  <a:pt x="8595" y="892"/>
                </a:lnTo>
                <a:lnTo>
                  <a:pt x="8606" y="879"/>
                </a:lnTo>
                <a:lnTo>
                  <a:pt x="8610" y="873"/>
                </a:lnTo>
                <a:lnTo>
                  <a:pt x="8615" y="864"/>
                </a:lnTo>
                <a:lnTo>
                  <a:pt x="8619" y="858"/>
                </a:lnTo>
                <a:lnTo>
                  <a:pt x="8622" y="850"/>
                </a:lnTo>
                <a:lnTo>
                  <a:pt x="8624" y="841"/>
                </a:lnTo>
                <a:lnTo>
                  <a:pt x="8627" y="833"/>
                </a:lnTo>
                <a:lnTo>
                  <a:pt x="8628" y="824"/>
                </a:lnTo>
                <a:lnTo>
                  <a:pt x="8628" y="813"/>
                </a:lnTo>
                <a:lnTo>
                  <a:pt x="8628" y="805"/>
                </a:lnTo>
                <a:lnTo>
                  <a:pt x="8625" y="794"/>
                </a:lnTo>
                <a:lnTo>
                  <a:pt x="8624" y="784"/>
                </a:lnTo>
                <a:lnTo>
                  <a:pt x="8620" y="773"/>
                </a:lnTo>
                <a:lnTo>
                  <a:pt x="8617" y="761"/>
                </a:lnTo>
                <a:lnTo>
                  <a:pt x="8611" y="750"/>
                </a:lnTo>
                <a:lnTo>
                  <a:pt x="8606" y="737"/>
                </a:lnTo>
                <a:lnTo>
                  <a:pt x="8599" y="725"/>
                </a:lnTo>
                <a:close/>
                <a:moveTo>
                  <a:pt x="7743" y="1556"/>
                </a:moveTo>
                <a:lnTo>
                  <a:pt x="7874" y="1455"/>
                </a:lnTo>
                <a:lnTo>
                  <a:pt x="7843" y="1422"/>
                </a:lnTo>
                <a:lnTo>
                  <a:pt x="7813" y="1390"/>
                </a:lnTo>
                <a:lnTo>
                  <a:pt x="7785" y="1358"/>
                </a:lnTo>
                <a:lnTo>
                  <a:pt x="7759" y="1326"/>
                </a:lnTo>
                <a:lnTo>
                  <a:pt x="7735" y="1295"/>
                </a:lnTo>
                <a:lnTo>
                  <a:pt x="7714" y="1264"/>
                </a:lnTo>
                <a:lnTo>
                  <a:pt x="7693" y="1232"/>
                </a:lnTo>
                <a:lnTo>
                  <a:pt x="7674" y="1202"/>
                </a:lnTo>
                <a:lnTo>
                  <a:pt x="7658" y="1170"/>
                </a:lnTo>
                <a:lnTo>
                  <a:pt x="7643" y="1141"/>
                </a:lnTo>
                <a:lnTo>
                  <a:pt x="7630" y="1109"/>
                </a:lnTo>
                <a:lnTo>
                  <a:pt x="7617" y="1079"/>
                </a:lnTo>
                <a:lnTo>
                  <a:pt x="7606" y="1050"/>
                </a:lnTo>
                <a:lnTo>
                  <a:pt x="7598" y="1020"/>
                </a:lnTo>
                <a:lnTo>
                  <a:pt x="7591" y="990"/>
                </a:lnTo>
                <a:lnTo>
                  <a:pt x="7584" y="962"/>
                </a:lnTo>
                <a:lnTo>
                  <a:pt x="7580" y="933"/>
                </a:lnTo>
                <a:lnTo>
                  <a:pt x="7578" y="904"/>
                </a:lnTo>
                <a:lnTo>
                  <a:pt x="7577" y="876"/>
                </a:lnTo>
                <a:lnTo>
                  <a:pt x="7578" y="846"/>
                </a:lnTo>
                <a:lnTo>
                  <a:pt x="7579" y="819"/>
                </a:lnTo>
                <a:lnTo>
                  <a:pt x="7582" y="791"/>
                </a:lnTo>
                <a:lnTo>
                  <a:pt x="7585" y="763"/>
                </a:lnTo>
                <a:lnTo>
                  <a:pt x="7592" y="736"/>
                </a:lnTo>
                <a:lnTo>
                  <a:pt x="7598" y="708"/>
                </a:lnTo>
                <a:lnTo>
                  <a:pt x="7607" y="681"/>
                </a:lnTo>
                <a:lnTo>
                  <a:pt x="7617" y="655"/>
                </a:lnTo>
                <a:lnTo>
                  <a:pt x="7627" y="628"/>
                </a:lnTo>
                <a:lnTo>
                  <a:pt x="7640" y="601"/>
                </a:lnTo>
                <a:lnTo>
                  <a:pt x="7653" y="576"/>
                </a:lnTo>
                <a:lnTo>
                  <a:pt x="7668" y="549"/>
                </a:lnTo>
                <a:lnTo>
                  <a:pt x="7682" y="524"/>
                </a:lnTo>
                <a:lnTo>
                  <a:pt x="7634" y="542"/>
                </a:lnTo>
                <a:lnTo>
                  <a:pt x="7587" y="560"/>
                </a:lnTo>
                <a:lnTo>
                  <a:pt x="7541" y="581"/>
                </a:lnTo>
                <a:lnTo>
                  <a:pt x="7497" y="603"/>
                </a:lnTo>
                <a:lnTo>
                  <a:pt x="7476" y="613"/>
                </a:lnTo>
                <a:lnTo>
                  <a:pt x="7455" y="624"/>
                </a:lnTo>
                <a:lnTo>
                  <a:pt x="7436" y="637"/>
                </a:lnTo>
                <a:lnTo>
                  <a:pt x="7418" y="650"/>
                </a:lnTo>
                <a:lnTo>
                  <a:pt x="7401" y="662"/>
                </a:lnTo>
                <a:lnTo>
                  <a:pt x="7385" y="675"/>
                </a:lnTo>
                <a:lnTo>
                  <a:pt x="7370" y="689"/>
                </a:lnTo>
                <a:lnTo>
                  <a:pt x="7357" y="703"/>
                </a:lnTo>
                <a:lnTo>
                  <a:pt x="7346" y="714"/>
                </a:lnTo>
                <a:lnTo>
                  <a:pt x="7337" y="726"/>
                </a:lnTo>
                <a:lnTo>
                  <a:pt x="7329" y="737"/>
                </a:lnTo>
                <a:lnTo>
                  <a:pt x="7323" y="750"/>
                </a:lnTo>
                <a:lnTo>
                  <a:pt x="7316" y="760"/>
                </a:lnTo>
                <a:lnTo>
                  <a:pt x="7314" y="770"/>
                </a:lnTo>
                <a:lnTo>
                  <a:pt x="7310" y="780"/>
                </a:lnTo>
                <a:lnTo>
                  <a:pt x="7307" y="789"/>
                </a:lnTo>
                <a:lnTo>
                  <a:pt x="7306" y="799"/>
                </a:lnTo>
                <a:lnTo>
                  <a:pt x="7307" y="808"/>
                </a:lnTo>
                <a:lnTo>
                  <a:pt x="7307" y="816"/>
                </a:lnTo>
                <a:lnTo>
                  <a:pt x="7310" y="825"/>
                </a:lnTo>
                <a:lnTo>
                  <a:pt x="7314" y="833"/>
                </a:lnTo>
                <a:lnTo>
                  <a:pt x="7316" y="840"/>
                </a:lnTo>
                <a:lnTo>
                  <a:pt x="7321" y="849"/>
                </a:lnTo>
                <a:lnTo>
                  <a:pt x="7326" y="855"/>
                </a:lnTo>
                <a:lnTo>
                  <a:pt x="7332" y="863"/>
                </a:lnTo>
                <a:lnTo>
                  <a:pt x="7339" y="869"/>
                </a:lnTo>
                <a:lnTo>
                  <a:pt x="7346" y="876"/>
                </a:lnTo>
                <a:lnTo>
                  <a:pt x="7353" y="882"/>
                </a:lnTo>
                <a:lnTo>
                  <a:pt x="7371" y="893"/>
                </a:lnTo>
                <a:lnTo>
                  <a:pt x="7390" y="904"/>
                </a:lnTo>
                <a:lnTo>
                  <a:pt x="7410" y="914"/>
                </a:lnTo>
                <a:lnTo>
                  <a:pt x="7431" y="924"/>
                </a:lnTo>
                <a:lnTo>
                  <a:pt x="7453" y="933"/>
                </a:lnTo>
                <a:lnTo>
                  <a:pt x="7476" y="940"/>
                </a:lnTo>
                <a:lnTo>
                  <a:pt x="7483" y="987"/>
                </a:lnTo>
                <a:lnTo>
                  <a:pt x="7492" y="1032"/>
                </a:lnTo>
                <a:lnTo>
                  <a:pt x="7502" y="1075"/>
                </a:lnTo>
                <a:lnTo>
                  <a:pt x="7513" y="1117"/>
                </a:lnTo>
                <a:lnTo>
                  <a:pt x="7526" y="1159"/>
                </a:lnTo>
                <a:lnTo>
                  <a:pt x="7540" y="1199"/>
                </a:lnTo>
                <a:lnTo>
                  <a:pt x="7555" y="1240"/>
                </a:lnTo>
                <a:lnTo>
                  <a:pt x="7570" y="1278"/>
                </a:lnTo>
                <a:lnTo>
                  <a:pt x="7588" y="1316"/>
                </a:lnTo>
                <a:lnTo>
                  <a:pt x="7606" y="1353"/>
                </a:lnTo>
                <a:lnTo>
                  <a:pt x="7627" y="1389"/>
                </a:lnTo>
                <a:lnTo>
                  <a:pt x="7648" y="1423"/>
                </a:lnTo>
                <a:lnTo>
                  <a:pt x="7669" y="1458"/>
                </a:lnTo>
                <a:lnTo>
                  <a:pt x="7693" y="1491"/>
                </a:lnTo>
                <a:lnTo>
                  <a:pt x="7718" y="1523"/>
                </a:lnTo>
                <a:lnTo>
                  <a:pt x="7743" y="1556"/>
                </a:lnTo>
                <a:close/>
                <a:moveTo>
                  <a:pt x="5464" y="3748"/>
                </a:moveTo>
                <a:lnTo>
                  <a:pt x="5483" y="3718"/>
                </a:lnTo>
                <a:lnTo>
                  <a:pt x="5501" y="3690"/>
                </a:lnTo>
                <a:lnTo>
                  <a:pt x="5520" y="3661"/>
                </a:lnTo>
                <a:lnTo>
                  <a:pt x="5537" y="3632"/>
                </a:lnTo>
                <a:lnTo>
                  <a:pt x="5511" y="3622"/>
                </a:lnTo>
                <a:lnTo>
                  <a:pt x="5483" y="3613"/>
                </a:lnTo>
                <a:lnTo>
                  <a:pt x="5455" y="3605"/>
                </a:lnTo>
                <a:lnTo>
                  <a:pt x="5426" y="3602"/>
                </a:lnTo>
                <a:lnTo>
                  <a:pt x="5399" y="3599"/>
                </a:lnTo>
                <a:lnTo>
                  <a:pt x="5371" y="3598"/>
                </a:lnTo>
                <a:lnTo>
                  <a:pt x="5343" y="3598"/>
                </a:lnTo>
                <a:lnTo>
                  <a:pt x="5315" y="3599"/>
                </a:lnTo>
                <a:lnTo>
                  <a:pt x="5287" y="3602"/>
                </a:lnTo>
                <a:lnTo>
                  <a:pt x="5259" y="3605"/>
                </a:lnTo>
                <a:lnTo>
                  <a:pt x="5231" y="3610"/>
                </a:lnTo>
                <a:lnTo>
                  <a:pt x="5203" y="3617"/>
                </a:lnTo>
                <a:lnTo>
                  <a:pt x="5148" y="3630"/>
                </a:lnTo>
                <a:lnTo>
                  <a:pt x="5092" y="3642"/>
                </a:lnTo>
                <a:lnTo>
                  <a:pt x="5009" y="3664"/>
                </a:lnTo>
                <a:lnTo>
                  <a:pt x="4928" y="3683"/>
                </a:lnTo>
                <a:lnTo>
                  <a:pt x="4844" y="3704"/>
                </a:lnTo>
                <a:lnTo>
                  <a:pt x="4763" y="3725"/>
                </a:lnTo>
                <a:lnTo>
                  <a:pt x="4678" y="3746"/>
                </a:lnTo>
                <a:lnTo>
                  <a:pt x="4595" y="3772"/>
                </a:lnTo>
                <a:lnTo>
                  <a:pt x="4553" y="3784"/>
                </a:lnTo>
                <a:lnTo>
                  <a:pt x="4510" y="3798"/>
                </a:lnTo>
                <a:lnTo>
                  <a:pt x="4470" y="3814"/>
                </a:lnTo>
                <a:lnTo>
                  <a:pt x="4428" y="3829"/>
                </a:lnTo>
                <a:lnTo>
                  <a:pt x="4396" y="3842"/>
                </a:lnTo>
                <a:lnTo>
                  <a:pt x="4367" y="3854"/>
                </a:lnTo>
                <a:lnTo>
                  <a:pt x="4339" y="3868"/>
                </a:lnTo>
                <a:lnTo>
                  <a:pt x="4312" y="3882"/>
                </a:lnTo>
                <a:lnTo>
                  <a:pt x="4289" y="3896"/>
                </a:lnTo>
                <a:lnTo>
                  <a:pt x="4266" y="3911"/>
                </a:lnTo>
                <a:lnTo>
                  <a:pt x="4245" y="3927"/>
                </a:lnTo>
                <a:lnTo>
                  <a:pt x="4226" y="3942"/>
                </a:lnTo>
                <a:lnTo>
                  <a:pt x="4208" y="3958"/>
                </a:lnTo>
                <a:lnTo>
                  <a:pt x="4193" y="3975"/>
                </a:lnTo>
                <a:lnTo>
                  <a:pt x="4179" y="3991"/>
                </a:lnTo>
                <a:lnTo>
                  <a:pt x="4165" y="4009"/>
                </a:lnTo>
                <a:lnTo>
                  <a:pt x="4153" y="4027"/>
                </a:lnTo>
                <a:lnTo>
                  <a:pt x="4142" y="4045"/>
                </a:lnTo>
                <a:lnTo>
                  <a:pt x="4133" y="4062"/>
                </a:lnTo>
                <a:lnTo>
                  <a:pt x="4125" y="4083"/>
                </a:lnTo>
                <a:lnTo>
                  <a:pt x="4119" y="4101"/>
                </a:lnTo>
                <a:lnTo>
                  <a:pt x="4114" y="4121"/>
                </a:lnTo>
                <a:lnTo>
                  <a:pt x="4109" y="4140"/>
                </a:lnTo>
                <a:lnTo>
                  <a:pt x="4106" y="4162"/>
                </a:lnTo>
                <a:lnTo>
                  <a:pt x="4104" y="4182"/>
                </a:lnTo>
                <a:lnTo>
                  <a:pt x="4104" y="4202"/>
                </a:lnTo>
                <a:lnTo>
                  <a:pt x="4104" y="4224"/>
                </a:lnTo>
                <a:lnTo>
                  <a:pt x="4104" y="4244"/>
                </a:lnTo>
                <a:lnTo>
                  <a:pt x="4104" y="4266"/>
                </a:lnTo>
                <a:lnTo>
                  <a:pt x="4108" y="4288"/>
                </a:lnTo>
                <a:lnTo>
                  <a:pt x="4110" y="4310"/>
                </a:lnTo>
                <a:lnTo>
                  <a:pt x="4115" y="4333"/>
                </a:lnTo>
                <a:lnTo>
                  <a:pt x="4124" y="4379"/>
                </a:lnTo>
                <a:lnTo>
                  <a:pt x="4136" y="4426"/>
                </a:lnTo>
                <a:lnTo>
                  <a:pt x="4167" y="4493"/>
                </a:lnTo>
                <a:lnTo>
                  <a:pt x="4195" y="4558"/>
                </a:lnTo>
                <a:lnTo>
                  <a:pt x="4224" y="4619"/>
                </a:lnTo>
                <a:lnTo>
                  <a:pt x="4252" y="4676"/>
                </a:lnTo>
                <a:lnTo>
                  <a:pt x="4279" y="4729"/>
                </a:lnTo>
                <a:lnTo>
                  <a:pt x="4304" y="4780"/>
                </a:lnTo>
                <a:lnTo>
                  <a:pt x="4329" y="4827"/>
                </a:lnTo>
                <a:lnTo>
                  <a:pt x="4351" y="4873"/>
                </a:lnTo>
                <a:lnTo>
                  <a:pt x="4370" y="4912"/>
                </a:lnTo>
                <a:lnTo>
                  <a:pt x="4391" y="4950"/>
                </a:lnTo>
                <a:lnTo>
                  <a:pt x="4409" y="4987"/>
                </a:lnTo>
                <a:lnTo>
                  <a:pt x="4423" y="5024"/>
                </a:lnTo>
                <a:lnTo>
                  <a:pt x="4438" y="5058"/>
                </a:lnTo>
                <a:lnTo>
                  <a:pt x="4450" y="5091"/>
                </a:lnTo>
                <a:lnTo>
                  <a:pt x="4462" y="5124"/>
                </a:lnTo>
                <a:lnTo>
                  <a:pt x="4473" y="5153"/>
                </a:lnTo>
                <a:lnTo>
                  <a:pt x="4483" y="5184"/>
                </a:lnTo>
                <a:lnTo>
                  <a:pt x="4491" y="5212"/>
                </a:lnTo>
                <a:lnTo>
                  <a:pt x="4497" y="5239"/>
                </a:lnTo>
                <a:lnTo>
                  <a:pt x="4504" y="5266"/>
                </a:lnTo>
                <a:lnTo>
                  <a:pt x="4510" y="5292"/>
                </a:lnTo>
                <a:lnTo>
                  <a:pt x="4514" y="5316"/>
                </a:lnTo>
                <a:lnTo>
                  <a:pt x="4517" y="5338"/>
                </a:lnTo>
                <a:lnTo>
                  <a:pt x="4520" y="5360"/>
                </a:lnTo>
                <a:lnTo>
                  <a:pt x="4523" y="5393"/>
                </a:lnTo>
                <a:lnTo>
                  <a:pt x="4524" y="5422"/>
                </a:lnTo>
                <a:lnTo>
                  <a:pt x="4525" y="5451"/>
                </a:lnTo>
                <a:lnTo>
                  <a:pt x="4525" y="5479"/>
                </a:lnTo>
                <a:lnTo>
                  <a:pt x="4524" y="5506"/>
                </a:lnTo>
                <a:lnTo>
                  <a:pt x="4523" y="5533"/>
                </a:lnTo>
                <a:lnTo>
                  <a:pt x="4523" y="5557"/>
                </a:lnTo>
                <a:lnTo>
                  <a:pt x="4519" y="5580"/>
                </a:lnTo>
                <a:lnTo>
                  <a:pt x="4515" y="5603"/>
                </a:lnTo>
                <a:lnTo>
                  <a:pt x="4511" y="5623"/>
                </a:lnTo>
                <a:lnTo>
                  <a:pt x="4506" y="5644"/>
                </a:lnTo>
                <a:lnTo>
                  <a:pt x="4501" y="5664"/>
                </a:lnTo>
                <a:lnTo>
                  <a:pt x="4495" y="5683"/>
                </a:lnTo>
                <a:lnTo>
                  <a:pt x="4487" y="5700"/>
                </a:lnTo>
                <a:lnTo>
                  <a:pt x="4481" y="5717"/>
                </a:lnTo>
                <a:lnTo>
                  <a:pt x="4472" y="5733"/>
                </a:lnTo>
                <a:lnTo>
                  <a:pt x="4463" y="5747"/>
                </a:lnTo>
                <a:lnTo>
                  <a:pt x="4456" y="5761"/>
                </a:lnTo>
                <a:lnTo>
                  <a:pt x="4445" y="5775"/>
                </a:lnTo>
                <a:lnTo>
                  <a:pt x="4434" y="5788"/>
                </a:lnTo>
                <a:lnTo>
                  <a:pt x="4424" y="5799"/>
                </a:lnTo>
                <a:lnTo>
                  <a:pt x="4412" y="5811"/>
                </a:lnTo>
                <a:lnTo>
                  <a:pt x="4401" y="5822"/>
                </a:lnTo>
                <a:lnTo>
                  <a:pt x="4388" y="5831"/>
                </a:lnTo>
                <a:lnTo>
                  <a:pt x="4376" y="5840"/>
                </a:lnTo>
                <a:lnTo>
                  <a:pt x="4363" y="5849"/>
                </a:lnTo>
                <a:lnTo>
                  <a:pt x="4349" y="5855"/>
                </a:lnTo>
                <a:lnTo>
                  <a:pt x="4335" y="5862"/>
                </a:lnTo>
                <a:lnTo>
                  <a:pt x="4320" y="5869"/>
                </a:lnTo>
                <a:lnTo>
                  <a:pt x="4306" y="5874"/>
                </a:lnTo>
                <a:lnTo>
                  <a:pt x="4290" y="5879"/>
                </a:lnTo>
                <a:lnTo>
                  <a:pt x="4275" y="5886"/>
                </a:lnTo>
                <a:lnTo>
                  <a:pt x="4252" y="5890"/>
                </a:lnTo>
                <a:lnTo>
                  <a:pt x="4231" y="5893"/>
                </a:lnTo>
                <a:lnTo>
                  <a:pt x="4209" y="5896"/>
                </a:lnTo>
                <a:lnTo>
                  <a:pt x="4189" y="5896"/>
                </a:lnTo>
                <a:lnTo>
                  <a:pt x="4167" y="5896"/>
                </a:lnTo>
                <a:lnTo>
                  <a:pt x="4148" y="5895"/>
                </a:lnTo>
                <a:lnTo>
                  <a:pt x="4129" y="5892"/>
                </a:lnTo>
                <a:lnTo>
                  <a:pt x="4110" y="5888"/>
                </a:lnTo>
                <a:lnTo>
                  <a:pt x="4091" y="5884"/>
                </a:lnTo>
                <a:lnTo>
                  <a:pt x="4075" y="5878"/>
                </a:lnTo>
                <a:lnTo>
                  <a:pt x="4057" y="5873"/>
                </a:lnTo>
                <a:lnTo>
                  <a:pt x="4040" y="5864"/>
                </a:lnTo>
                <a:lnTo>
                  <a:pt x="4024" y="5855"/>
                </a:lnTo>
                <a:lnTo>
                  <a:pt x="4007" y="5846"/>
                </a:lnTo>
                <a:lnTo>
                  <a:pt x="3991" y="5836"/>
                </a:lnTo>
                <a:lnTo>
                  <a:pt x="3977" y="5823"/>
                </a:lnTo>
                <a:lnTo>
                  <a:pt x="3962" y="5811"/>
                </a:lnTo>
                <a:lnTo>
                  <a:pt x="3946" y="5798"/>
                </a:lnTo>
                <a:lnTo>
                  <a:pt x="3932" y="5784"/>
                </a:lnTo>
                <a:lnTo>
                  <a:pt x="3918" y="5769"/>
                </a:lnTo>
                <a:lnTo>
                  <a:pt x="3906" y="5752"/>
                </a:lnTo>
                <a:lnTo>
                  <a:pt x="3892" y="5735"/>
                </a:lnTo>
                <a:lnTo>
                  <a:pt x="3879" y="5718"/>
                </a:lnTo>
                <a:lnTo>
                  <a:pt x="3868" y="5699"/>
                </a:lnTo>
                <a:lnTo>
                  <a:pt x="3855" y="5681"/>
                </a:lnTo>
                <a:lnTo>
                  <a:pt x="3844" y="5661"/>
                </a:lnTo>
                <a:lnTo>
                  <a:pt x="3832" y="5641"/>
                </a:lnTo>
                <a:lnTo>
                  <a:pt x="3821" y="5620"/>
                </a:lnTo>
                <a:lnTo>
                  <a:pt x="3800" y="5575"/>
                </a:lnTo>
                <a:lnTo>
                  <a:pt x="3779" y="5529"/>
                </a:lnTo>
                <a:lnTo>
                  <a:pt x="3762" y="5471"/>
                </a:lnTo>
                <a:lnTo>
                  <a:pt x="3744" y="5416"/>
                </a:lnTo>
                <a:lnTo>
                  <a:pt x="3734" y="5388"/>
                </a:lnTo>
                <a:lnTo>
                  <a:pt x="3723" y="5361"/>
                </a:lnTo>
                <a:lnTo>
                  <a:pt x="3711" y="5335"/>
                </a:lnTo>
                <a:lnTo>
                  <a:pt x="3699" y="5309"/>
                </a:lnTo>
                <a:lnTo>
                  <a:pt x="3685" y="5284"/>
                </a:lnTo>
                <a:lnTo>
                  <a:pt x="3668" y="5260"/>
                </a:lnTo>
                <a:lnTo>
                  <a:pt x="3652" y="5237"/>
                </a:lnTo>
                <a:lnTo>
                  <a:pt x="3635" y="5214"/>
                </a:lnTo>
                <a:lnTo>
                  <a:pt x="3615" y="5192"/>
                </a:lnTo>
                <a:lnTo>
                  <a:pt x="3595" y="5172"/>
                </a:lnTo>
                <a:lnTo>
                  <a:pt x="3572" y="5152"/>
                </a:lnTo>
                <a:lnTo>
                  <a:pt x="3546" y="5135"/>
                </a:lnTo>
                <a:lnTo>
                  <a:pt x="3524" y="5123"/>
                </a:lnTo>
                <a:lnTo>
                  <a:pt x="3499" y="5112"/>
                </a:lnTo>
                <a:lnTo>
                  <a:pt x="3477" y="5104"/>
                </a:lnTo>
                <a:lnTo>
                  <a:pt x="3454" y="5097"/>
                </a:lnTo>
                <a:lnTo>
                  <a:pt x="3431" y="5092"/>
                </a:lnTo>
                <a:lnTo>
                  <a:pt x="3407" y="5090"/>
                </a:lnTo>
                <a:lnTo>
                  <a:pt x="3384" y="5088"/>
                </a:lnTo>
                <a:lnTo>
                  <a:pt x="3362" y="5090"/>
                </a:lnTo>
                <a:lnTo>
                  <a:pt x="3339" y="5092"/>
                </a:lnTo>
                <a:lnTo>
                  <a:pt x="3318" y="5097"/>
                </a:lnTo>
                <a:lnTo>
                  <a:pt x="3295" y="5102"/>
                </a:lnTo>
                <a:lnTo>
                  <a:pt x="3275" y="5110"/>
                </a:lnTo>
                <a:lnTo>
                  <a:pt x="3253" y="5118"/>
                </a:lnTo>
                <a:lnTo>
                  <a:pt x="3232" y="5126"/>
                </a:lnTo>
                <a:lnTo>
                  <a:pt x="3211" y="5138"/>
                </a:lnTo>
                <a:lnTo>
                  <a:pt x="3191" y="5149"/>
                </a:lnTo>
                <a:lnTo>
                  <a:pt x="3172" y="5162"/>
                </a:lnTo>
                <a:lnTo>
                  <a:pt x="3153" y="5176"/>
                </a:lnTo>
                <a:lnTo>
                  <a:pt x="3132" y="5190"/>
                </a:lnTo>
                <a:lnTo>
                  <a:pt x="3115" y="5205"/>
                </a:lnTo>
                <a:lnTo>
                  <a:pt x="3096" y="5222"/>
                </a:lnTo>
                <a:lnTo>
                  <a:pt x="3078" y="5238"/>
                </a:lnTo>
                <a:lnTo>
                  <a:pt x="3061" y="5255"/>
                </a:lnTo>
                <a:lnTo>
                  <a:pt x="3044" y="5272"/>
                </a:lnTo>
                <a:lnTo>
                  <a:pt x="3012" y="5309"/>
                </a:lnTo>
                <a:lnTo>
                  <a:pt x="2981" y="5346"/>
                </a:lnTo>
                <a:lnTo>
                  <a:pt x="2953" y="5384"/>
                </a:lnTo>
                <a:lnTo>
                  <a:pt x="2928" y="5422"/>
                </a:lnTo>
                <a:lnTo>
                  <a:pt x="2962" y="5431"/>
                </a:lnTo>
                <a:lnTo>
                  <a:pt x="2997" y="5439"/>
                </a:lnTo>
                <a:lnTo>
                  <a:pt x="3032" y="5446"/>
                </a:lnTo>
                <a:lnTo>
                  <a:pt x="3064" y="5455"/>
                </a:lnTo>
                <a:lnTo>
                  <a:pt x="3077" y="5432"/>
                </a:lnTo>
                <a:lnTo>
                  <a:pt x="3089" y="5412"/>
                </a:lnTo>
                <a:lnTo>
                  <a:pt x="3103" y="5392"/>
                </a:lnTo>
                <a:lnTo>
                  <a:pt x="3119" y="5370"/>
                </a:lnTo>
                <a:lnTo>
                  <a:pt x="3135" y="5350"/>
                </a:lnTo>
                <a:lnTo>
                  <a:pt x="3150" y="5331"/>
                </a:lnTo>
                <a:lnTo>
                  <a:pt x="3167" y="5312"/>
                </a:lnTo>
                <a:lnTo>
                  <a:pt x="3185" y="5294"/>
                </a:lnTo>
                <a:lnTo>
                  <a:pt x="3202" y="5279"/>
                </a:lnTo>
                <a:lnTo>
                  <a:pt x="3220" y="5264"/>
                </a:lnTo>
                <a:lnTo>
                  <a:pt x="3239" y="5248"/>
                </a:lnTo>
                <a:lnTo>
                  <a:pt x="3257" y="5236"/>
                </a:lnTo>
                <a:lnTo>
                  <a:pt x="3276" y="5224"/>
                </a:lnTo>
                <a:lnTo>
                  <a:pt x="3295" y="5215"/>
                </a:lnTo>
                <a:lnTo>
                  <a:pt x="3315" y="5206"/>
                </a:lnTo>
                <a:lnTo>
                  <a:pt x="3334" y="5200"/>
                </a:lnTo>
                <a:lnTo>
                  <a:pt x="3355" y="5196"/>
                </a:lnTo>
                <a:lnTo>
                  <a:pt x="3374" y="5192"/>
                </a:lnTo>
                <a:lnTo>
                  <a:pt x="3394" y="5192"/>
                </a:lnTo>
                <a:lnTo>
                  <a:pt x="3413" y="5195"/>
                </a:lnTo>
                <a:lnTo>
                  <a:pt x="3432" y="5200"/>
                </a:lnTo>
                <a:lnTo>
                  <a:pt x="3451" y="5206"/>
                </a:lnTo>
                <a:lnTo>
                  <a:pt x="3470" y="5215"/>
                </a:lnTo>
                <a:lnTo>
                  <a:pt x="3489" y="5228"/>
                </a:lnTo>
                <a:lnTo>
                  <a:pt x="3507" y="5242"/>
                </a:lnTo>
                <a:lnTo>
                  <a:pt x="3525" y="5260"/>
                </a:lnTo>
                <a:lnTo>
                  <a:pt x="3543" y="5280"/>
                </a:lnTo>
                <a:lnTo>
                  <a:pt x="3559" y="5304"/>
                </a:lnTo>
                <a:lnTo>
                  <a:pt x="3576" y="5331"/>
                </a:lnTo>
                <a:lnTo>
                  <a:pt x="3592" y="5361"/>
                </a:lnTo>
                <a:lnTo>
                  <a:pt x="3607" y="5396"/>
                </a:lnTo>
                <a:lnTo>
                  <a:pt x="3621" y="5432"/>
                </a:lnTo>
                <a:lnTo>
                  <a:pt x="3602" y="5407"/>
                </a:lnTo>
                <a:lnTo>
                  <a:pt x="3585" y="5383"/>
                </a:lnTo>
                <a:lnTo>
                  <a:pt x="3564" y="5360"/>
                </a:lnTo>
                <a:lnTo>
                  <a:pt x="3544" y="5340"/>
                </a:lnTo>
                <a:lnTo>
                  <a:pt x="3521" y="5319"/>
                </a:lnTo>
                <a:lnTo>
                  <a:pt x="3499" y="5303"/>
                </a:lnTo>
                <a:lnTo>
                  <a:pt x="3489" y="5295"/>
                </a:lnTo>
                <a:lnTo>
                  <a:pt x="3478" y="5289"/>
                </a:lnTo>
                <a:lnTo>
                  <a:pt x="3466" y="5283"/>
                </a:lnTo>
                <a:lnTo>
                  <a:pt x="3455" y="5278"/>
                </a:lnTo>
                <a:lnTo>
                  <a:pt x="3444" y="5272"/>
                </a:lnTo>
                <a:lnTo>
                  <a:pt x="3431" y="5269"/>
                </a:lnTo>
                <a:lnTo>
                  <a:pt x="3419" y="5266"/>
                </a:lnTo>
                <a:lnTo>
                  <a:pt x="3407" y="5265"/>
                </a:lnTo>
                <a:lnTo>
                  <a:pt x="3394" y="5264"/>
                </a:lnTo>
                <a:lnTo>
                  <a:pt x="3381" y="5264"/>
                </a:lnTo>
                <a:lnTo>
                  <a:pt x="3370" y="5265"/>
                </a:lnTo>
                <a:lnTo>
                  <a:pt x="3357" y="5266"/>
                </a:lnTo>
                <a:lnTo>
                  <a:pt x="3345" y="5270"/>
                </a:lnTo>
                <a:lnTo>
                  <a:pt x="3332" y="5275"/>
                </a:lnTo>
                <a:lnTo>
                  <a:pt x="3319" y="5280"/>
                </a:lnTo>
                <a:lnTo>
                  <a:pt x="3306" y="5289"/>
                </a:lnTo>
                <a:lnTo>
                  <a:pt x="3294" y="5297"/>
                </a:lnTo>
                <a:lnTo>
                  <a:pt x="3281" y="5305"/>
                </a:lnTo>
                <a:lnTo>
                  <a:pt x="3268" y="5317"/>
                </a:lnTo>
                <a:lnTo>
                  <a:pt x="3256" y="5330"/>
                </a:lnTo>
                <a:lnTo>
                  <a:pt x="3238" y="5350"/>
                </a:lnTo>
                <a:lnTo>
                  <a:pt x="3220" y="5370"/>
                </a:lnTo>
                <a:lnTo>
                  <a:pt x="3204" y="5393"/>
                </a:lnTo>
                <a:lnTo>
                  <a:pt x="3187" y="5415"/>
                </a:lnTo>
                <a:lnTo>
                  <a:pt x="3172" y="5438"/>
                </a:lnTo>
                <a:lnTo>
                  <a:pt x="3157" y="5460"/>
                </a:lnTo>
                <a:lnTo>
                  <a:pt x="3143" y="5484"/>
                </a:lnTo>
                <a:lnTo>
                  <a:pt x="3127" y="5507"/>
                </a:lnTo>
                <a:lnTo>
                  <a:pt x="3102" y="5558"/>
                </a:lnTo>
                <a:lnTo>
                  <a:pt x="3075" y="5608"/>
                </a:lnTo>
                <a:lnTo>
                  <a:pt x="3049" y="5657"/>
                </a:lnTo>
                <a:lnTo>
                  <a:pt x="3021" y="5705"/>
                </a:lnTo>
                <a:lnTo>
                  <a:pt x="3046" y="5707"/>
                </a:lnTo>
                <a:lnTo>
                  <a:pt x="3070" y="5708"/>
                </a:lnTo>
                <a:lnTo>
                  <a:pt x="3096" y="5709"/>
                </a:lnTo>
                <a:lnTo>
                  <a:pt x="3120" y="5709"/>
                </a:lnTo>
                <a:lnTo>
                  <a:pt x="3127" y="5688"/>
                </a:lnTo>
                <a:lnTo>
                  <a:pt x="3136" y="5667"/>
                </a:lnTo>
                <a:lnTo>
                  <a:pt x="3144" y="5647"/>
                </a:lnTo>
                <a:lnTo>
                  <a:pt x="3153" y="5629"/>
                </a:lnTo>
                <a:lnTo>
                  <a:pt x="3163" y="5610"/>
                </a:lnTo>
                <a:lnTo>
                  <a:pt x="3173" y="5592"/>
                </a:lnTo>
                <a:lnTo>
                  <a:pt x="3183" y="5576"/>
                </a:lnTo>
                <a:lnTo>
                  <a:pt x="3195" y="5558"/>
                </a:lnTo>
                <a:lnTo>
                  <a:pt x="3206" y="5544"/>
                </a:lnTo>
                <a:lnTo>
                  <a:pt x="3219" y="5529"/>
                </a:lnTo>
                <a:lnTo>
                  <a:pt x="3232" y="5514"/>
                </a:lnTo>
                <a:lnTo>
                  <a:pt x="3247" y="5501"/>
                </a:lnTo>
                <a:lnTo>
                  <a:pt x="3262" y="5487"/>
                </a:lnTo>
                <a:lnTo>
                  <a:pt x="3277" y="5474"/>
                </a:lnTo>
                <a:lnTo>
                  <a:pt x="3294" y="5463"/>
                </a:lnTo>
                <a:lnTo>
                  <a:pt x="3313" y="5451"/>
                </a:lnTo>
                <a:lnTo>
                  <a:pt x="3323" y="5445"/>
                </a:lnTo>
                <a:lnTo>
                  <a:pt x="3334" y="5440"/>
                </a:lnTo>
                <a:lnTo>
                  <a:pt x="3347" y="5435"/>
                </a:lnTo>
                <a:lnTo>
                  <a:pt x="3360" y="5431"/>
                </a:lnTo>
                <a:lnTo>
                  <a:pt x="3374" y="5429"/>
                </a:lnTo>
                <a:lnTo>
                  <a:pt x="3389" y="5427"/>
                </a:lnTo>
                <a:lnTo>
                  <a:pt x="3404" y="5426"/>
                </a:lnTo>
                <a:lnTo>
                  <a:pt x="3419" y="5426"/>
                </a:lnTo>
                <a:lnTo>
                  <a:pt x="3435" y="5427"/>
                </a:lnTo>
                <a:lnTo>
                  <a:pt x="3451" y="5431"/>
                </a:lnTo>
                <a:lnTo>
                  <a:pt x="3469" y="5434"/>
                </a:lnTo>
                <a:lnTo>
                  <a:pt x="3485" y="5440"/>
                </a:lnTo>
                <a:lnTo>
                  <a:pt x="3503" y="5446"/>
                </a:lnTo>
                <a:lnTo>
                  <a:pt x="3521" y="5455"/>
                </a:lnTo>
                <a:lnTo>
                  <a:pt x="3540" y="5465"/>
                </a:lnTo>
                <a:lnTo>
                  <a:pt x="3559" y="5477"/>
                </a:lnTo>
                <a:lnTo>
                  <a:pt x="3572" y="5487"/>
                </a:lnTo>
                <a:lnTo>
                  <a:pt x="3585" y="5500"/>
                </a:lnTo>
                <a:lnTo>
                  <a:pt x="3598" y="5516"/>
                </a:lnTo>
                <a:lnTo>
                  <a:pt x="3614" y="5535"/>
                </a:lnTo>
                <a:lnTo>
                  <a:pt x="3630" y="5557"/>
                </a:lnTo>
                <a:lnTo>
                  <a:pt x="3647" y="5580"/>
                </a:lnTo>
                <a:lnTo>
                  <a:pt x="3662" y="5605"/>
                </a:lnTo>
                <a:lnTo>
                  <a:pt x="3678" y="5632"/>
                </a:lnTo>
                <a:lnTo>
                  <a:pt x="3695" y="5660"/>
                </a:lnTo>
                <a:lnTo>
                  <a:pt x="3711" y="5689"/>
                </a:lnTo>
                <a:lnTo>
                  <a:pt x="3728" y="5719"/>
                </a:lnTo>
                <a:lnTo>
                  <a:pt x="3743" y="5749"/>
                </a:lnTo>
                <a:lnTo>
                  <a:pt x="3758" y="5780"/>
                </a:lnTo>
                <a:lnTo>
                  <a:pt x="3774" y="5811"/>
                </a:lnTo>
                <a:lnTo>
                  <a:pt x="3786" y="5841"/>
                </a:lnTo>
                <a:lnTo>
                  <a:pt x="3799" y="5872"/>
                </a:lnTo>
                <a:lnTo>
                  <a:pt x="3772" y="5835"/>
                </a:lnTo>
                <a:lnTo>
                  <a:pt x="3746" y="5796"/>
                </a:lnTo>
                <a:lnTo>
                  <a:pt x="3717" y="5755"/>
                </a:lnTo>
                <a:lnTo>
                  <a:pt x="3686" y="5713"/>
                </a:lnTo>
                <a:lnTo>
                  <a:pt x="3656" y="5672"/>
                </a:lnTo>
                <a:lnTo>
                  <a:pt x="3623" y="5634"/>
                </a:lnTo>
                <a:lnTo>
                  <a:pt x="3606" y="5618"/>
                </a:lnTo>
                <a:lnTo>
                  <a:pt x="3588" y="5600"/>
                </a:lnTo>
                <a:lnTo>
                  <a:pt x="3572" y="5584"/>
                </a:lnTo>
                <a:lnTo>
                  <a:pt x="3554" y="5570"/>
                </a:lnTo>
                <a:lnTo>
                  <a:pt x="3536" y="5557"/>
                </a:lnTo>
                <a:lnTo>
                  <a:pt x="3518" y="5545"/>
                </a:lnTo>
                <a:lnTo>
                  <a:pt x="3499" y="5534"/>
                </a:lnTo>
                <a:lnTo>
                  <a:pt x="3482" y="5526"/>
                </a:lnTo>
                <a:lnTo>
                  <a:pt x="3461" y="5520"/>
                </a:lnTo>
                <a:lnTo>
                  <a:pt x="3444" y="5515"/>
                </a:lnTo>
                <a:lnTo>
                  <a:pt x="3423" y="5512"/>
                </a:lnTo>
                <a:lnTo>
                  <a:pt x="3404" y="5512"/>
                </a:lnTo>
                <a:lnTo>
                  <a:pt x="3384" y="5516"/>
                </a:lnTo>
                <a:lnTo>
                  <a:pt x="3364" y="5520"/>
                </a:lnTo>
                <a:lnTo>
                  <a:pt x="3343" y="5530"/>
                </a:lnTo>
                <a:lnTo>
                  <a:pt x="3323" y="5540"/>
                </a:lnTo>
                <a:lnTo>
                  <a:pt x="3303" y="5554"/>
                </a:lnTo>
                <a:lnTo>
                  <a:pt x="3280" y="5572"/>
                </a:lnTo>
                <a:lnTo>
                  <a:pt x="3259" y="5594"/>
                </a:lnTo>
                <a:lnTo>
                  <a:pt x="3238" y="5618"/>
                </a:lnTo>
                <a:lnTo>
                  <a:pt x="3224" y="5636"/>
                </a:lnTo>
                <a:lnTo>
                  <a:pt x="3210" y="5657"/>
                </a:lnTo>
                <a:lnTo>
                  <a:pt x="3199" y="5677"/>
                </a:lnTo>
                <a:lnTo>
                  <a:pt x="3187" y="5698"/>
                </a:lnTo>
                <a:lnTo>
                  <a:pt x="3178" y="5721"/>
                </a:lnTo>
                <a:lnTo>
                  <a:pt x="3169" y="5743"/>
                </a:lnTo>
                <a:lnTo>
                  <a:pt x="3162" y="5766"/>
                </a:lnTo>
                <a:lnTo>
                  <a:pt x="3154" y="5789"/>
                </a:lnTo>
                <a:lnTo>
                  <a:pt x="3141" y="5836"/>
                </a:lnTo>
                <a:lnTo>
                  <a:pt x="3130" y="5886"/>
                </a:lnTo>
                <a:lnTo>
                  <a:pt x="3120" y="5934"/>
                </a:lnTo>
                <a:lnTo>
                  <a:pt x="3110" y="5982"/>
                </a:lnTo>
                <a:lnTo>
                  <a:pt x="3135" y="5966"/>
                </a:lnTo>
                <a:lnTo>
                  <a:pt x="3159" y="5953"/>
                </a:lnTo>
                <a:lnTo>
                  <a:pt x="3182" y="5942"/>
                </a:lnTo>
                <a:lnTo>
                  <a:pt x="3204" y="5933"/>
                </a:lnTo>
                <a:lnTo>
                  <a:pt x="3225" y="5925"/>
                </a:lnTo>
                <a:lnTo>
                  <a:pt x="3244" y="5920"/>
                </a:lnTo>
                <a:lnTo>
                  <a:pt x="3263" y="5916"/>
                </a:lnTo>
                <a:lnTo>
                  <a:pt x="3280" y="5914"/>
                </a:lnTo>
                <a:lnTo>
                  <a:pt x="3298" y="5914"/>
                </a:lnTo>
                <a:lnTo>
                  <a:pt x="3314" y="5914"/>
                </a:lnTo>
                <a:lnTo>
                  <a:pt x="3329" y="5917"/>
                </a:lnTo>
                <a:lnTo>
                  <a:pt x="3343" y="5921"/>
                </a:lnTo>
                <a:lnTo>
                  <a:pt x="3356" y="5925"/>
                </a:lnTo>
                <a:lnTo>
                  <a:pt x="3369" y="5933"/>
                </a:lnTo>
                <a:lnTo>
                  <a:pt x="3381" y="5939"/>
                </a:lnTo>
                <a:lnTo>
                  <a:pt x="3394" y="5948"/>
                </a:lnTo>
                <a:lnTo>
                  <a:pt x="3407" y="5957"/>
                </a:lnTo>
                <a:lnTo>
                  <a:pt x="3417" y="5967"/>
                </a:lnTo>
                <a:lnTo>
                  <a:pt x="3428" y="5977"/>
                </a:lnTo>
                <a:lnTo>
                  <a:pt x="3438" y="5990"/>
                </a:lnTo>
                <a:lnTo>
                  <a:pt x="3459" y="6014"/>
                </a:lnTo>
                <a:lnTo>
                  <a:pt x="3482" y="6042"/>
                </a:lnTo>
                <a:lnTo>
                  <a:pt x="3502" y="6070"/>
                </a:lnTo>
                <a:lnTo>
                  <a:pt x="3524" y="6100"/>
                </a:lnTo>
                <a:lnTo>
                  <a:pt x="3546" y="6128"/>
                </a:lnTo>
                <a:lnTo>
                  <a:pt x="3572" y="6157"/>
                </a:lnTo>
                <a:lnTo>
                  <a:pt x="3588" y="6174"/>
                </a:lnTo>
                <a:lnTo>
                  <a:pt x="3606" y="6192"/>
                </a:lnTo>
                <a:lnTo>
                  <a:pt x="3624" y="6207"/>
                </a:lnTo>
                <a:lnTo>
                  <a:pt x="3644" y="6223"/>
                </a:lnTo>
                <a:lnTo>
                  <a:pt x="3664" y="6240"/>
                </a:lnTo>
                <a:lnTo>
                  <a:pt x="3686" y="6255"/>
                </a:lnTo>
                <a:lnTo>
                  <a:pt x="3710" y="6272"/>
                </a:lnTo>
                <a:lnTo>
                  <a:pt x="3733" y="6287"/>
                </a:lnTo>
                <a:lnTo>
                  <a:pt x="3757" y="6301"/>
                </a:lnTo>
                <a:lnTo>
                  <a:pt x="3783" y="6315"/>
                </a:lnTo>
                <a:lnTo>
                  <a:pt x="3808" y="6329"/>
                </a:lnTo>
                <a:lnTo>
                  <a:pt x="3833" y="6342"/>
                </a:lnTo>
                <a:lnTo>
                  <a:pt x="3859" y="6353"/>
                </a:lnTo>
                <a:lnTo>
                  <a:pt x="3885" y="6363"/>
                </a:lnTo>
                <a:lnTo>
                  <a:pt x="3911" y="6373"/>
                </a:lnTo>
                <a:lnTo>
                  <a:pt x="3937" y="6382"/>
                </a:lnTo>
                <a:lnTo>
                  <a:pt x="3964" y="6390"/>
                </a:lnTo>
                <a:lnTo>
                  <a:pt x="3990" y="6396"/>
                </a:lnTo>
                <a:lnTo>
                  <a:pt x="4015" y="6401"/>
                </a:lnTo>
                <a:lnTo>
                  <a:pt x="4040" y="6405"/>
                </a:lnTo>
                <a:lnTo>
                  <a:pt x="4066" y="6408"/>
                </a:lnTo>
                <a:lnTo>
                  <a:pt x="4090" y="6408"/>
                </a:lnTo>
                <a:lnTo>
                  <a:pt x="4114" y="6408"/>
                </a:lnTo>
                <a:lnTo>
                  <a:pt x="4137" y="6406"/>
                </a:lnTo>
                <a:lnTo>
                  <a:pt x="4158" y="6402"/>
                </a:lnTo>
                <a:lnTo>
                  <a:pt x="4180" y="6396"/>
                </a:lnTo>
                <a:lnTo>
                  <a:pt x="4200" y="6388"/>
                </a:lnTo>
                <a:lnTo>
                  <a:pt x="4219" y="6380"/>
                </a:lnTo>
                <a:lnTo>
                  <a:pt x="4238" y="6368"/>
                </a:lnTo>
                <a:lnTo>
                  <a:pt x="4255" y="6354"/>
                </a:lnTo>
                <a:lnTo>
                  <a:pt x="4269" y="6339"/>
                </a:lnTo>
                <a:lnTo>
                  <a:pt x="4283" y="6320"/>
                </a:lnTo>
                <a:lnTo>
                  <a:pt x="4296" y="6305"/>
                </a:lnTo>
                <a:lnTo>
                  <a:pt x="4307" y="6289"/>
                </a:lnTo>
                <a:lnTo>
                  <a:pt x="4321" y="6274"/>
                </a:lnTo>
                <a:lnTo>
                  <a:pt x="4335" y="6262"/>
                </a:lnTo>
                <a:lnTo>
                  <a:pt x="4349" y="6249"/>
                </a:lnTo>
                <a:lnTo>
                  <a:pt x="4363" y="6237"/>
                </a:lnTo>
                <a:lnTo>
                  <a:pt x="4378" y="6227"/>
                </a:lnTo>
                <a:lnTo>
                  <a:pt x="4395" y="6217"/>
                </a:lnTo>
                <a:lnTo>
                  <a:pt x="4409" y="6208"/>
                </a:lnTo>
                <a:lnTo>
                  <a:pt x="4425" y="6201"/>
                </a:lnTo>
                <a:lnTo>
                  <a:pt x="4442" y="6193"/>
                </a:lnTo>
                <a:lnTo>
                  <a:pt x="4458" y="6188"/>
                </a:lnTo>
                <a:lnTo>
                  <a:pt x="4475" y="6183"/>
                </a:lnTo>
                <a:lnTo>
                  <a:pt x="4491" y="6179"/>
                </a:lnTo>
                <a:lnTo>
                  <a:pt x="4509" y="6178"/>
                </a:lnTo>
                <a:lnTo>
                  <a:pt x="4524" y="6176"/>
                </a:lnTo>
                <a:lnTo>
                  <a:pt x="4544" y="6176"/>
                </a:lnTo>
                <a:lnTo>
                  <a:pt x="4565" y="6178"/>
                </a:lnTo>
                <a:lnTo>
                  <a:pt x="4586" y="6180"/>
                </a:lnTo>
                <a:lnTo>
                  <a:pt x="4605" y="6187"/>
                </a:lnTo>
                <a:lnTo>
                  <a:pt x="4624" y="6193"/>
                </a:lnTo>
                <a:lnTo>
                  <a:pt x="4645" y="6202"/>
                </a:lnTo>
                <a:lnTo>
                  <a:pt x="4663" y="6212"/>
                </a:lnTo>
                <a:lnTo>
                  <a:pt x="4679" y="6223"/>
                </a:lnTo>
                <a:lnTo>
                  <a:pt x="4687" y="6230"/>
                </a:lnTo>
                <a:lnTo>
                  <a:pt x="4693" y="6237"/>
                </a:lnTo>
                <a:lnTo>
                  <a:pt x="4701" y="6244"/>
                </a:lnTo>
                <a:lnTo>
                  <a:pt x="4707" y="6253"/>
                </a:lnTo>
                <a:lnTo>
                  <a:pt x="4712" y="6259"/>
                </a:lnTo>
                <a:lnTo>
                  <a:pt x="4717" y="6268"/>
                </a:lnTo>
                <a:lnTo>
                  <a:pt x="4722" y="6277"/>
                </a:lnTo>
                <a:lnTo>
                  <a:pt x="4726" y="6286"/>
                </a:lnTo>
                <a:lnTo>
                  <a:pt x="4727" y="6295"/>
                </a:lnTo>
                <a:lnTo>
                  <a:pt x="4730" y="6305"/>
                </a:lnTo>
                <a:lnTo>
                  <a:pt x="4731" y="6315"/>
                </a:lnTo>
                <a:lnTo>
                  <a:pt x="4732" y="6324"/>
                </a:lnTo>
                <a:lnTo>
                  <a:pt x="4732" y="6335"/>
                </a:lnTo>
                <a:lnTo>
                  <a:pt x="4731" y="6345"/>
                </a:lnTo>
                <a:lnTo>
                  <a:pt x="4729" y="6357"/>
                </a:lnTo>
                <a:lnTo>
                  <a:pt x="4726" y="6369"/>
                </a:lnTo>
                <a:lnTo>
                  <a:pt x="4740" y="6367"/>
                </a:lnTo>
                <a:lnTo>
                  <a:pt x="4754" y="6364"/>
                </a:lnTo>
                <a:lnTo>
                  <a:pt x="4768" y="6362"/>
                </a:lnTo>
                <a:lnTo>
                  <a:pt x="4782" y="6358"/>
                </a:lnTo>
                <a:lnTo>
                  <a:pt x="4796" y="6354"/>
                </a:lnTo>
                <a:lnTo>
                  <a:pt x="4809" y="6349"/>
                </a:lnTo>
                <a:lnTo>
                  <a:pt x="4821" y="6344"/>
                </a:lnTo>
                <a:lnTo>
                  <a:pt x="4835" y="6336"/>
                </a:lnTo>
                <a:lnTo>
                  <a:pt x="4847" y="6330"/>
                </a:lnTo>
                <a:lnTo>
                  <a:pt x="4859" y="6322"/>
                </a:lnTo>
                <a:lnTo>
                  <a:pt x="4872" y="6314"/>
                </a:lnTo>
                <a:lnTo>
                  <a:pt x="4883" y="6305"/>
                </a:lnTo>
                <a:lnTo>
                  <a:pt x="4895" y="6293"/>
                </a:lnTo>
                <a:lnTo>
                  <a:pt x="4906" y="6282"/>
                </a:lnTo>
                <a:lnTo>
                  <a:pt x="4916" y="6270"/>
                </a:lnTo>
                <a:lnTo>
                  <a:pt x="4928" y="6258"/>
                </a:lnTo>
                <a:lnTo>
                  <a:pt x="4938" y="6244"/>
                </a:lnTo>
                <a:lnTo>
                  <a:pt x="4948" y="6230"/>
                </a:lnTo>
                <a:lnTo>
                  <a:pt x="4957" y="6215"/>
                </a:lnTo>
                <a:lnTo>
                  <a:pt x="4967" y="6197"/>
                </a:lnTo>
                <a:lnTo>
                  <a:pt x="4977" y="6179"/>
                </a:lnTo>
                <a:lnTo>
                  <a:pt x="4985" y="6160"/>
                </a:lnTo>
                <a:lnTo>
                  <a:pt x="4994" y="6141"/>
                </a:lnTo>
                <a:lnTo>
                  <a:pt x="5003" y="6119"/>
                </a:lnTo>
                <a:lnTo>
                  <a:pt x="5009" y="6098"/>
                </a:lnTo>
                <a:lnTo>
                  <a:pt x="5018" y="6075"/>
                </a:lnTo>
                <a:lnTo>
                  <a:pt x="5024" y="6051"/>
                </a:lnTo>
                <a:lnTo>
                  <a:pt x="5031" y="6025"/>
                </a:lnTo>
                <a:lnTo>
                  <a:pt x="5037" y="5999"/>
                </a:lnTo>
                <a:lnTo>
                  <a:pt x="5043" y="5971"/>
                </a:lnTo>
                <a:lnTo>
                  <a:pt x="5049" y="5942"/>
                </a:lnTo>
                <a:lnTo>
                  <a:pt x="5054" y="5912"/>
                </a:lnTo>
                <a:lnTo>
                  <a:pt x="5056" y="5854"/>
                </a:lnTo>
                <a:lnTo>
                  <a:pt x="5059" y="5796"/>
                </a:lnTo>
                <a:lnTo>
                  <a:pt x="5061" y="5737"/>
                </a:lnTo>
                <a:lnTo>
                  <a:pt x="5064" y="5680"/>
                </a:lnTo>
                <a:lnTo>
                  <a:pt x="5066" y="5622"/>
                </a:lnTo>
                <a:lnTo>
                  <a:pt x="5069" y="5563"/>
                </a:lnTo>
                <a:lnTo>
                  <a:pt x="5071" y="5506"/>
                </a:lnTo>
                <a:lnTo>
                  <a:pt x="5074" y="5446"/>
                </a:lnTo>
                <a:lnTo>
                  <a:pt x="5076" y="5389"/>
                </a:lnTo>
                <a:lnTo>
                  <a:pt x="5079" y="5331"/>
                </a:lnTo>
                <a:lnTo>
                  <a:pt x="5082" y="5274"/>
                </a:lnTo>
                <a:lnTo>
                  <a:pt x="5084" y="5215"/>
                </a:lnTo>
                <a:lnTo>
                  <a:pt x="5087" y="5157"/>
                </a:lnTo>
                <a:lnTo>
                  <a:pt x="5089" y="5100"/>
                </a:lnTo>
                <a:lnTo>
                  <a:pt x="5092" y="5040"/>
                </a:lnTo>
                <a:lnTo>
                  <a:pt x="5094" y="4983"/>
                </a:lnTo>
                <a:lnTo>
                  <a:pt x="5116" y="4975"/>
                </a:lnTo>
                <a:lnTo>
                  <a:pt x="5135" y="4969"/>
                </a:lnTo>
                <a:lnTo>
                  <a:pt x="5156" y="4961"/>
                </a:lnTo>
                <a:lnTo>
                  <a:pt x="5177" y="4951"/>
                </a:lnTo>
                <a:lnTo>
                  <a:pt x="5196" y="4942"/>
                </a:lnTo>
                <a:lnTo>
                  <a:pt x="5215" y="4932"/>
                </a:lnTo>
                <a:lnTo>
                  <a:pt x="5234" y="4921"/>
                </a:lnTo>
                <a:lnTo>
                  <a:pt x="5253" y="4907"/>
                </a:lnTo>
                <a:lnTo>
                  <a:pt x="5271" y="4893"/>
                </a:lnTo>
                <a:lnTo>
                  <a:pt x="5289" y="4878"/>
                </a:lnTo>
                <a:lnTo>
                  <a:pt x="5305" y="4860"/>
                </a:lnTo>
                <a:lnTo>
                  <a:pt x="5322" y="4842"/>
                </a:lnTo>
                <a:lnTo>
                  <a:pt x="5337" y="4822"/>
                </a:lnTo>
                <a:lnTo>
                  <a:pt x="5352" y="4801"/>
                </a:lnTo>
                <a:lnTo>
                  <a:pt x="5366" y="4777"/>
                </a:lnTo>
                <a:lnTo>
                  <a:pt x="5380" y="4753"/>
                </a:lnTo>
                <a:lnTo>
                  <a:pt x="5348" y="4757"/>
                </a:lnTo>
                <a:lnTo>
                  <a:pt x="5319" y="4758"/>
                </a:lnTo>
                <a:lnTo>
                  <a:pt x="5289" y="4761"/>
                </a:lnTo>
                <a:lnTo>
                  <a:pt x="5259" y="4761"/>
                </a:lnTo>
                <a:lnTo>
                  <a:pt x="5231" y="4761"/>
                </a:lnTo>
                <a:lnTo>
                  <a:pt x="5203" y="4761"/>
                </a:lnTo>
                <a:lnTo>
                  <a:pt x="5176" y="4758"/>
                </a:lnTo>
                <a:lnTo>
                  <a:pt x="5149" y="4756"/>
                </a:lnTo>
                <a:lnTo>
                  <a:pt x="5122" y="4752"/>
                </a:lnTo>
                <a:lnTo>
                  <a:pt x="5098" y="4747"/>
                </a:lnTo>
                <a:lnTo>
                  <a:pt x="5073" y="4740"/>
                </a:lnTo>
                <a:lnTo>
                  <a:pt x="5050" y="4733"/>
                </a:lnTo>
                <a:lnTo>
                  <a:pt x="5027" y="4724"/>
                </a:lnTo>
                <a:lnTo>
                  <a:pt x="5005" y="4714"/>
                </a:lnTo>
                <a:lnTo>
                  <a:pt x="4984" y="4702"/>
                </a:lnTo>
                <a:lnTo>
                  <a:pt x="4965" y="4690"/>
                </a:lnTo>
                <a:lnTo>
                  <a:pt x="4955" y="4682"/>
                </a:lnTo>
                <a:lnTo>
                  <a:pt x="4944" y="4674"/>
                </a:lnTo>
                <a:lnTo>
                  <a:pt x="4937" y="4667"/>
                </a:lnTo>
                <a:lnTo>
                  <a:pt x="4929" y="4658"/>
                </a:lnTo>
                <a:lnTo>
                  <a:pt x="4922" y="4650"/>
                </a:lnTo>
                <a:lnTo>
                  <a:pt x="4915" y="4641"/>
                </a:lnTo>
                <a:lnTo>
                  <a:pt x="4909" y="4633"/>
                </a:lnTo>
                <a:lnTo>
                  <a:pt x="4904" y="4624"/>
                </a:lnTo>
                <a:lnTo>
                  <a:pt x="4899" y="4615"/>
                </a:lnTo>
                <a:lnTo>
                  <a:pt x="4895" y="4606"/>
                </a:lnTo>
                <a:lnTo>
                  <a:pt x="4891" y="4597"/>
                </a:lnTo>
                <a:lnTo>
                  <a:pt x="4889" y="4588"/>
                </a:lnTo>
                <a:lnTo>
                  <a:pt x="4885" y="4568"/>
                </a:lnTo>
                <a:lnTo>
                  <a:pt x="4882" y="4550"/>
                </a:lnTo>
                <a:lnTo>
                  <a:pt x="4882" y="4531"/>
                </a:lnTo>
                <a:lnTo>
                  <a:pt x="4883" y="4513"/>
                </a:lnTo>
                <a:lnTo>
                  <a:pt x="4889" y="4494"/>
                </a:lnTo>
                <a:lnTo>
                  <a:pt x="4892" y="4478"/>
                </a:lnTo>
                <a:lnTo>
                  <a:pt x="4900" y="4460"/>
                </a:lnTo>
                <a:lnTo>
                  <a:pt x="4908" y="4443"/>
                </a:lnTo>
                <a:lnTo>
                  <a:pt x="4916" y="4428"/>
                </a:lnTo>
                <a:lnTo>
                  <a:pt x="4928" y="4415"/>
                </a:lnTo>
                <a:lnTo>
                  <a:pt x="4937" y="4404"/>
                </a:lnTo>
                <a:lnTo>
                  <a:pt x="4946" y="4394"/>
                </a:lnTo>
                <a:lnTo>
                  <a:pt x="4955" y="4385"/>
                </a:lnTo>
                <a:lnTo>
                  <a:pt x="4966" y="4376"/>
                </a:lnTo>
                <a:lnTo>
                  <a:pt x="4976" y="4366"/>
                </a:lnTo>
                <a:lnTo>
                  <a:pt x="4988" y="4358"/>
                </a:lnTo>
                <a:lnTo>
                  <a:pt x="4999" y="4352"/>
                </a:lnTo>
                <a:lnTo>
                  <a:pt x="5010" y="4344"/>
                </a:lnTo>
                <a:lnTo>
                  <a:pt x="5022" y="4338"/>
                </a:lnTo>
                <a:lnTo>
                  <a:pt x="5035" y="4332"/>
                </a:lnTo>
                <a:lnTo>
                  <a:pt x="5046" y="4327"/>
                </a:lnTo>
                <a:lnTo>
                  <a:pt x="5060" y="4323"/>
                </a:lnTo>
                <a:lnTo>
                  <a:pt x="5087" y="4314"/>
                </a:lnTo>
                <a:lnTo>
                  <a:pt x="5115" y="4308"/>
                </a:lnTo>
                <a:lnTo>
                  <a:pt x="5144" y="4304"/>
                </a:lnTo>
                <a:lnTo>
                  <a:pt x="5173" y="4301"/>
                </a:lnTo>
                <a:lnTo>
                  <a:pt x="5203" y="4301"/>
                </a:lnTo>
                <a:lnTo>
                  <a:pt x="5235" y="4302"/>
                </a:lnTo>
                <a:lnTo>
                  <a:pt x="5269" y="4306"/>
                </a:lnTo>
                <a:lnTo>
                  <a:pt x="5302" y="4311"/>
                </a:lnTo>
                <a:lnTo>
                  <a:pt x="5337" y="4318"/>
                </a:lnTo>
                <a:lnTo>
                  <a:pt x="5372" y="4327"/>
                </a:lnTo>
                <a:lnTo>
                  <a:pt x="5423" y="4339"/>
                </a:lnTo>
                <a:lnTo>
                  <a:pt x="5474" y="4351"/>
                </a:lnTo>
                <a:lnTo>
                  <a:pt x="5525" y="4363"/>
                </a:lnTo>
                <a:lnTo>
                  <a:pt x="5575" y="4375"/>
                </a:lnTo>
                <a:lnTo>
                  <a:pt x="5626" y="4385"/>
                </a:lnTo>
                <a:lnTo>
                  <a:pt x="5678" y="4395"/>
                </a:lnTo>
                <a:lnTo>
                  <a:pt x="5729" y="4405"/>
                </a:lnTo>
                <a:lnTo>
                  <a:pt x="5781" y="4415"/>
                </a:lnTo>
                <a:lnTo>
                  <a:pt x="5833" y="4423"/>
                </a:lnTo>
                <a:lnTo>
                  <a:pt x="5885" y="4431"/>
                </a:lnTo>
                <a:lnTo>
                  <a:pt x="5937" y="4438"/>
                </a:lnTo>
                <a:lnTo>
                  <a:pt x="5989" y="4443"/>
                </a:lnTo>
                <a:lnTo>
                  <a:pt x="6040" y="4450"/>
                </a:lnTo>
                <a:lnTo>
                  <a:pt x="6092" y="4454"/>
                </a:lnTo>
                <a:lnTo>
                  <a:pt x="6144" y="4456"/>
                </a:lnTo>
                <a:lnTo>
                  <a:pt x="6196" y="4459"/>
                </a:lnTo>
                <a:lnTo>
                  <a:pt x="6190" y="4445"/>
                </a:lnTo>
                <a:lnTo>
                  <a:pt x="6186" y="4431"/>
                </a:lnTo>
                <a:lnTo>
                  <a:pt x="6185" y="4424"/>
                </a:lnTo>
                <a:lnTo>
                  <a:pt x="6181" y="4418"/>
                </a:lnTo>
                <a:lnTo>
                  <a:pt x="6179" y="4415"/>
                </a:lnTo>
                <a:lnTo>
                  <a:pt x="6176" y="4415"/>
                </a:lnTo>
                <a:lnTo>
                  <a:pt x="6174" y="4413"/>
                </a:lnTo>
                <a:lnTo>
                  <a:pt x="6171" y="4413"/>
                </a:lnTo>
                <a:lnTo>
                  <a:pt x="6118" y="4405"/>
                </a:lnTo>
                <a:lnTo>
                  <a:pt x="6067" y="4399"/>
                </a:lnTo>
                <a:lnTo>
                  <a:pt x="6020" y="4393"/>
                </a:lnTo>
                <a:lnTo>
                  <a:pt x="5975" y="4385"/>
                </a:lnTo>
                <a:lnTo>
                  <a:pt x="5956" y="4381"/>
                </a:lnTo>
                <a:lnTo>
                  <a:pt x="5936" y="4377"/>
                </a:lnTo>
                <a:lnTo>
                  <a:pt x="5918" y="4372"/>
                </a:lnTo>
                <a:lnTo>
                  <a:pt x="5902" y="4366"/>
                </a:lnTo>
                <a:lnTo>
                  <a:pt x="5887" y="4361"/>
                </a:lnTo>
                <a:lnTo>
                  <a:pt x="5873" y="4353"/>
                </a:lnTo>
                <a:lnTo>
                  <a:pt x="5860" y="4347"/>
                </a:lnTo>
                <a:lnTo>
                  <a:pt x="5850" y="4339"/>
                </a:lnTo>
                <a:lnTo>
                  <a:pt x="5838" y="4328"/>
                </a:lnTo>
                <a:lnTo>
                  <a:pt x="5829" y="4318"/>
                </a:lnTo>
                <a:lnTo>
                  <a:pt x="5821" y="4309"/>
                </a:lnTo>
                <a:lnTo>
                  <a:pt x="5813" y="4299"/>
                </a:lnTo>
                <a:lnTo>
                  <a:pt x="5805" y="4288"/>
                </a:lnTo>
                <a:lnTo>
                  <a:pt x="5800" y="4277"/>
                </a:lnTo>
                <a:lnTo>
                  <a:pt x="5795" y="4266"/>
                </a:lnTo>
                <a:lnTo>
                  <a:pt x="5791" y="4255"/>
                </a:lnTo>
                <a:lnTo>
                  <a:pt x="5789" y="4245"/>
                </a:lnTo>
                <a:lnTo>
                  <a:pt x="5788" y="4234"/>
                </a:lnTo>
                <a:lnTo>
                  <a:pt x="5785" y="4222"/>
                </a:lnTo>
                <a:lnTo>
                  <a:pt x="5785" y="4212"/>
                </a:lnTo>
                <a:lnTo>
                  <a:pt x="5785" y="4188"/>
                </a:lnTo>
                <a:lnTo>
                  <a:pt x="5789" y="4165"/>
                </a:lnTo>
                <a:lnTo>
                  <a:pt x="5791" y="4142"/>
                </a:lnTo>
                <a:lnTo>
                  <a:pt x="5793" y="4121"/>
                </a:lnTo>
                <a:lnTo>
                  <a:pt x="5795" y="4099"/>
                </a:lnTo>
                <a:lnTo>
                  <a:pt x="5795" y="4079"/>
                </a:lnTo>
                <a:lnTo>
                  <a:pt x="5794" y="4060"/>
                </a:lnTo>
                <a:lnTo>
                  <a:pt x="5793" y="4041"/>
                </a:lnTo>
                <a:lnTo>
                  <a:pt x="5790" y="4022"/>
                </a:lnTo>
                <a:lnTo>
                  <a:pt x="5786" y="4005"/>
                </a:lnTo>
                <a:lnTo>
                  <a:pt x="5781" y="3988"/>
                </a:lnTo>
                <a:lnTo>
                  <a:pt x="5776" y="3972"/>
                </a:lnTo>
                <a:lnTo>
                  <a:pt x="5770" y="3956"/>
                </a:lnTo>
                <a:lnTo>
                  <a:pt x="5762" y="3941"/>
                </a:lnTo>
                <a:lnTo>
                  <a:pt x="5753" y="3925"/>
                </a:lnTo>
                <a:lnTo>
                  <a:pt x="5746" y="3911"/>
                </a:lnTo>
                <a:lnTo>
                  <a:pt x="5735" y="3899"/>
                </a:lnTo>
                <a:lnTo>
                  <a:pt x="5725" y="3886"/>
                </a:lnTo>
                <a:lnTo>
                  <a:pt x="5714" y="3873"/>
                </a:lnTo>
                <a:lnTo>
                  <a:pt x="5702" y="3862"/>
                </a:lnTo>
                <a:lnTo>
                  <a:pt x="5690" y="3850"/>
                </a:lnTo>
                <a:lnTo>
                  <a:pt x="5676" y="3840"/>
                </a:lnTo>
                <a:lnTo>
                  <a:pt x="5662" y="3830"/>
                </a:lnTo>
                <a:lnTo>
                  <a:pt x="5647" y="3820"/>
                </a:lnTo>
                <a:lnTo>
                  <a:pt x="5631" y="3811"/>
                </a:lnTo>
                <a:lnTo>
                  <a:pt x="5615" y="3802"/>
                </a:lnTo>
                <a:lnTo>
                  <a:pt x="5598" y="3795"/>
                </a:lnTo>
                <a:lnTo>
                  <a:pt x="5581" y="3786"/>
                </a:lnTo>
                <a:lnTo>
                  <a:pt x="5563" y="3779"/>
                </a:lnTo>
                <a:lnTo>
                  <a:pt x="5544" y="3772"/>
                </a:lnTo>
                <a:lnTo>
                  <a:pt x="5506" y="3759"/>
                </a:lnTo>
                <a:lnTo>
                  <a:pt x="5464" y="3748"/>
                </a:lnTo>
                <a:close/>
                <a:moveTo>
                  <a:pt x="1947" y="2682"/>
                </a:moveTo>
                <a:lnTo>
                  <a:pt x="1897" y="2657"/>
                </a:lnTo>
                <a:lnTo>
                  <a:pt x="1931" y="2625"/>
                </a:lnTo>
                <a:lnTo>
                  <a:pt x="1962" y="2597"/>
                </a:lnTo>
                <a:lnTo>
                  <a:pt x="1992" y="2574"/>
                </a:lnTo>
                <a:lnTo>
                  <a:pt x="2020" y="2554"/>
                </a:lnTo>
                <a:lnTo>
                  <a:pt x="2035" y="2545"/>
                </a:lnTo>
                <a:lnTo>
                  <a:pt x="2049" y="2538"/>
                </a:lnTo>
                <a:lnTo>
                  <a:pt x="2062" y="2529"/>
                </a:lnTo>
                <a:lnTo>
                  <a:pt x="2077" y="2522"/>
                </a:lnTo>
                <a:lnTo>
                  <a:pt x="2109" y="2508"/>
                </a:lnTo>
                <a:lnTo>
                  <a:pt x="2141" y="2497"/>
                </a:lnTo>
                <a:lnTo>
                  <a:pt x="2156" y="2492"/>
                </a:lnTo>
                <a:lnTo>
                  <a:pt x="2171" y="2488"/>
                </a:lnTo>
                <a:lnTo>
                  <a:pt x="2185" y="2486"/>
                </a:lnTo>
                <a:lnTo>
                  <a:pt x="2200" y="2483"/>
                </a:lnTo>
                <a:lnTo>
                  <a:pt x="2214" y="2481"/>
                </a:lnTo>
                <a:lnTo>
                  <a:pt x="2227" y="2479"/>
                </a:lnTo>
                <a:lnTo>
                  <a:pt x="2241" y="2479"/>
                </a:lnTo>
                <a:lnTo>
                  <a:pt x="2255" y="2478"/>
                </a:lnTo>
                <a:lnTo>
                  <a:pt x="2282" y="2481"/>
                </a:lnTo>
                <a:lnTo>
                  <a:pt x="2307" y="2484"/>
                </a:lnTo>
                <a:lnTo>
                  <a:pt x="2331" y="2489"/>
                </a:lnTo>
                <a:lnTo>
                  <a:pt x="2355" y="2497"/>
                </a:lnTo>
                <a:lnTo>
                  <a:pt x="2378" y="2507"/>
                </a:lnTo>
                <a:lnTo>
                  <a:pt x="2399" y="2519"/>
                </a:lnTo>
                <a:lnTo>
                  <a:pt x="2418" y="2531"/>
                </a:lnTo>
                <a:lnTo>
                  <a:pt x="2435" y="2547"/>
                </a:lnTo>
                <a:lnTo>
                  <a:pt x="2443" y="2554"/>
                </a:lnTo>
                <a:lnTo>
                  <a:pt x="2452" y="2563"/>
                </a:lnTo>
                <a:lnTo>
                  <a:pt x="2458" y="2572"/>
                </a:lnTo>
                <a:lnTo>
                  <a:pt x="2466" y="2581"/>
                </a:lnTo>
                <a:lnTo>
                  <a:pt x="2472" y="2590"/>
                </a:lnTo>
                <a:lnTo>
                  <a:pt x="2479" y="2600"/>
                </a:lnTo>
                <a:lnTo>
                  <a:pt x="2482" y="2610"/>
                </a:lnTo>
                <a:lnTo>
                  <a:pt x="2487" y="2620"/>
                </a:lnTo>
                <a:lnTo>
                  <a:pt x="2500" y="2652"/>
                </a:lnTo>
                <a:lnTo>
                  <a:pt x="2509" y="2684"/>
                </a:lnTo>
                <a:lnTo>
                  <a:pt x="2518" y="2715"/>
                </a:lnTo>
                <a:lnTo>
                  <a:pt x="2523" y="2750"/>
                </a:lnTo>
                <a:lnTo>
                  <a:pt x="2528" y="2783"/>
                </a:lnTo>
                <a:lnTo>
                  <a:pt x="2531" y="2817"/>
                </a:lnTo>
                <a:lnTo>
                  <a:pt x="2533" y="2850"/>
                </a:lnTo>
                <a:lnTo>
                  <a:pt x="2534" y="2883"/>
                </a:lnTo>
                <a:lnTo>
                  <a:pt x="2538" y="2953"/>
                </a:lnTo>
                <a:lnTo>
                  <a:pt x="2541" y="3020"/>
                </a:lnTo>
                <a:lnTo>
                  <a:pt x="2543" y="3054"/>
                </a:lnTo>
                <a:lnTo>
                  <a:pt x="2546" y="3089"/>
                </a:lnTo>
                <a:lnTo>
                  <a:pt x="2550" y="3122"/>
                </a:lnTo>
                <a:lnTo>
                  <a:pt x="2556" y="3156"/>
                </a:lnTo>
                <a:lnTo>
                  <a:pt x="2561" y="3179"/>
                </a:lnTo>
                <a:lnTo>
                  <a:pt x="2567" y="3202"/>
                </a:lnTo>
                <a:lnTo>
                  <a:pt x="2574" y="3223"/>
                </a:lnTo>
                <a:lnTo>
                  <a:pt x="2581" y="3244"/>
                </a:lnTo>
                <a:lnTo>
                  <a:pt x="2589" y="3261"/>
                </a:lnTo>
                <a:lnTo>
                  <a:pt x="2598" y="3279"/>
                </a:lnTo>
                <a:lnTo>
                  <a:pt x="2607" y="3294"/>
                </a:lnTo>
                <a:lnTo>
                  <a:pt x="2618" y="3310"/>
                </a:lnTo>
                <a:lnTo>
                  <a:pt x="2630" y="3322"/>
                </a:lnTo>
                <a:lnTo>
                  <a:pt x="2641" y="3335"/>
                </a:lnTo>
                <a:lnTo>
                  <a:pt x="2653" y="3345"/>
                </a:lnTo>
                <a:lnTo>
                  <a:pt x="2666" y="3354"/>
                </a:lnTo>
                <a:lnTo>
                  <a:pt x="2679" y="3363"/>
                </a:lnTo>
                <a:lnTo>
                  <a:pt x="2693" y="3369"/>
                </a:lnTo>
                <a:lnTo>
                  <a:pt x="2708" y="3374"/>
                </a:lnTo>
                <a:lnTo>
                  <a:pt x="2722" y="3378"/>
                </a:lnTo>
                <a:lnTo>
                  <a:pt x="2739" y="3381"/>
                </a:lnTo>
                <a:lnTo>
                  <a:pt x="2755" y="3382"/>
                </a:lnTo>
                <a:lnTo>
                  <a:pt x="2772" y="3382"/>
                </a:lnTo>
                <a:lnTo>
                  <a:pt x="2788" y="3381"/>
                </a:lnTo>
                <a:lnTo>
                  <a:pt x="2806" y="3378"/>
                </a:lnTo>
                <a:lnTo>
                  <a:pt x="2824" y="3376"/>
                </a:lnTo>
                <a:lnTo>
                  <a:pt x="2843" y="3371"/>
                </a:lnTo>
                <a:lnTo>
                  <a:pt x="2861" y="3363"/>
                </a:lnTo>
                <a:lnTo>
                  <a:pt x="2881" y="3357"/>
                </a:lnTo>
                <a:lnTo>
                  <a:pt x="2900" y="3348"/>
                </a:lnTo>
                <a:lnTo>
                  <a:pt x="2922" y="3338"/>
                </a:lnTo>
                <a:lnTo>
                  <a:pt x="2941" y="3325"/>
                </a:lnTo>
                <a:lnTo>
                  <a:pt x="2962" y="3312"/>
                </a:lnTo>
                <a:lnTo>
                  <a:pt x="2983" y="3299"/>
                </a:lnTo>
                <a:lnTo>
                  <a:pt x="3004" y="3283"/>
                </a:lnTo>
                <a:lnTo>
                  <a:pt x="3026" y="3266"/>
                </a:lnTo>
                <a:lnTo>
                  <a:pt x="3099" y="3208"/>
                </a:lnTo>
                <a:lnTo>
                  <a:pt x="3172" y="3148"/>
                </a:lnTo>
                <a:lnTo>
                  <a:pt x="3242" y="3091"/>
                </a:lnTo>
                <a:lnTo>
                  <a:pt x="3310" y="3034"/>
                </a:lnTo>
                <a:lnTo>
                  <a:pt x="3379" y="2979"/>
                </a:lnTo>
                <a:lnTo>
                  <a:pt x="3445" y="2925"/>
                </a:lnTo>
                <a:lnTo>
                  <a:pt x="3508" y="2872"/>
                </a:lnTo>
                <a:lnTo>
                  <a:pt x="3572" y="2820"/>
                </a:lnTo>
                <a:lnTo>
                  <a:pt x="3634" y="2770"/>
                </a:lnTo>
                <a:lnTo>
                  <a:pt x="3695" y="2722"/>
                </a:lnTo>
                <a:lnTo>
                  <a:pt x="3753" y="2676"/>
                </a:lnTo>
                <a:lnTo>
                  <a:pt x="3813" y="2632"/>
                </a:lnTo>
                <a:lnTo>
                  <a:pt x="3870" y="2590"/>
                </a:lnTo>
                <a:lnTo>
                  <a:pt x="3926" y="2550"/>
                </a:lnTo>
                <a:lnTo>
                  <a:pt x="3982" y="2514"/>
                </a:lnTo>
                <a:lnTo>
                  <a:pt x="4038" y="2481"/>
                </a:lnTo>
                <a:lnTo>
                  <a:pt x="4035" y="2517"/>
                </a:lnTo>
                <a:lnTo>
                  <a:pt x="4033" y="2554"/>
                </a:lnTo>
                <a:lnTo>
                  <a:pt x="4033" y="2590"/>
                </a:lnTo>
                <a:lnTo>
                  <a:pt x="4033" y="2627"/>
                </a:lnTo>
                <a:lnTo>
                  <a:pt x="4035" y="2662"/>
                </a:lnTo>
                <a:lnTo>
                  <a:pt x="4039" y="2696"/>
                </a:lnTo>
                <a:lnTo>
                  <a:pt x="4043" y="2731"/>
                </a:lnTo>
                <a:lnTo>
                  <a:pt x="4048" y="2765"/>
                </a:lnTo>
                <a:lnTo>
                  <a:pt x="4054" y="2798"/>
                </a:lnTo>
                <a:lnTo>
                  <a:pt x="4063" y="2831"/>
                </a:lnTo>
                <a:lnTo>
                  <a:pt x="4072" y="2864"/>
                </a:lnTo>
                <a:lnTo>
                  <a:pt x="4082" y="2896"/>
                </a:lnTo>
                <a:lnTo>
                  <a:pt x="4094" y="2927"/>
                </a:lnTo>
                <a:lnTo>
                  <a:pt x="4106" y="2958"/>
                </a:lnTo>
                <a:lnTo>
                  <a:pt x="4120" y="2988"/>
                </a:lnTo>
                <a:lnTo>
                  <a:pt x="4137" y="3019"/>
                </a:lnTo>
                <a:lnTo>
                  <a:pt x="4153" y="3047"/>
                </a:lnTo>
                <a:lnTo>
                  <a:pt x="4170" y="3076"/>
                </a:lnTo>
                <a:lnTo>
                  <a:pt x="4189" y="3104"/>
                </a:lnTo>
                <a:lnTo>
                  <a:pt x="4208" y="3131"/>
                </a:lnTo>
                <a:lnTo>
                  <a:pt x="4230" y="3157"/>
                </a:lnTo>
                <a:lnTo>
                  <a:pt x="4252" y="3183"/>
                </a:lnTo>
                <a:lnTo>
                  <a:pt x="4275" y="3207"/>
                </a:lnTo>
                <a:lnTo>
                  <a:pt x="4299" y="3231"/>
                </a:lnTo>
                <a:lnTo>
                  <a:pt x="4325" y="3254"/>
                </a:lnTo>
                <a:lnTo>
                  <a:pt x="4353" y="3275"/>
                </a:lnTo>
                <a:lnTo>
                  <a:pt x="4381" y="3297"/>
                </a:lnTo>
                <a:lnTo>
                  <a:pt x="4409" y="3317"/>
                </a:lnTo>
                <a:lnTo>
                  <a:pt x="4439" y="3338"/>
                </a:lnTo>
                <a:lnTo>
                  <a:pt x="4472" y="3355"/>
                </a:lnTo>
                <a:lnTo>
                  <a:pt x="4504" y="3374"/>
                </a:lnTo>
                <a:lnTo>
                  <a:pt x="4537" y="3390"/>
                </a:lnTo>
                <a:lnTo>
                  <a:pt x="4509" y="3415"/>
                </a:lnTo>
                <a:lnTo>
                  <a:pt x="4477" y="3439"/>
                </a:lnTo>
                <a:lnTo>
                  <a:pt x="4445" y="3462"/>
                </a:lnTo>
                <a:lnTo>
                  <a:pt x="4410" y="3484"/>
                </a:lnTo>
                <a:lnTo>
                  <a:pt x="4393" y="3492"/>
                </a:lnTo>
                <a:lnTo>
                  <a:pt x="4374" y="3503"/>
                </a:lnTo>
                <a:lnTo>
                  <a:pt x="4357" y="3513"/>
                </a:lnTo>
                <a:lnTo>
                  <a:pt x="4336" y="3520"/>
                </a:lnTo>
                <a:lnTo>
                  <a:pt x="4317" y="3528"/>
                </a:lnTo>
                <a:lnTo>
                  <a:pt x="4296" y="3537"/>
                </a:lnTo>
                <a:lnTo>
                  <a:pt x="4274" y="3543"/>
                </a:lnTo>
                <a:lnTo>
                  <a:pt x="4254" y="3551"/>
                </a:lnTo>
                <a:lnTo>
                  <a:pt x="4249" y="3514"/>
                </a:lnTo>
                <a:lnTo>
                  <a:pt x="4238" y="3480"/>
                </a:lnTo>
                <a:lnTo>
                  <a:pt x="4224" y="3451"/>
                </a:lnTo>
                <a:lnTo>
                  <a:pt x="4205" y="3425"/>
                </a:lnTo>
                <a:lnTo>
                  <a:pt x="4183" y="3404"/>
                </a:lnTo>
                <a:lnTo>
                  <a:pt x="4157" y="3386"/>
                </a:lnTo>
                <a:lnTo>
                  <a:pt x="4128" y="3372"/>
                </a:lnTo>
                <a:lnTo>
                  <a:pt x="4095" y="3360"/>
                </a:lnTo>
                <a:lnTo>
                  <a:pt x="4059" y="3353"/>
                </a:lnTo>
                <a:lnTo>
                  <a:pt x="4023" y="3349"/>
                </a:lnTo>
                <a:lnTo>
                  <a:pt x="3982" y="3348"/>
                </a:lnTo>
                <a:lnTo>
                  <a:pt x="3940" y="3349"/>
                </a:lnTo>
                <a:lnTo>
                  <a:pt x="3898" y="3353"/>
                </a:lnTo>
                <a:lnTo>
                  <a:pt x="3854" y="3360"/>
                </a:lnTo>
                <a:lnTo>
                  <a:pt x="3809" y="3369"/>
                </a:lnTo>
                <a:lnTo>
                  <a:pt x="3764" y="3382"/>
                </a:lnTo>
                <a:lnTo>
                  <a:pt x="3719" y="3396"/>
                </a:lnTo>
                <a:lnTo>
                  <a:pt x="3673" y="3412"/>
                </a:lnTo>
                <a:lnTo>
                  <a:pt x="3628" y="3430"/>
                </a:lnTo>
                <a:lnTo>
                  <a:pt x="3585" y="3452"/>
                </a:lnTo>
                <a:lnTo>
                  <a:pt x="3541" y="3473"/>
                </a:lnTo>
                <a:lnTo>
                  <a:pt x="3499" y="3496"/>
                </a:lnTo>
                <a:lnTo>
                  <a:pt x="3460" y="3522"/>
                </a:lnTo>
                <a:lnTo>
                  <a:pt x="3422" y="3548"/>
                </a:lnTo>
                <a:lnTo>
                  <a:pt x="3386" y="3576"/>
                </a:lnTo>
                <a:lnTo>
                  <a:pt x="3355" y="3604"/>
                </a:lnTo>
                <a:lnTo>
                  <a:pt x="3324" y="3635"/>
                </a:lnTo>
                <a:lnTo>
                  <a:pt x="3298" y="3665"/>
                </a:lnTo>
                <a:lnTo>
                  <a:pt x="3276" y="3696"/>
                </a:lnTo>
                <a:lnTo>
                  <a:pt x="3256" y="3729"/>
                </a:lnTo>
                <a:lnTo>
                  <a:pt x="3242" y="3760"/>
                </a:lnTo>
                <a:lnTo>
                  <a:pt x="3232" y="3793"/>
                </a:lnTo>
                <a:lnTo>
                  <a:pt x="3225" y="3825"/>
                </a:lnTo>
                <a:lnTo>
                  <a:pt x="3216" y="3854"/>
                </a:lnTo>
                <a:lnTo>
                  <a:pt x="3207" y="3880"/>
                </a:lnTo>
                <a:lnTo>
                  <a:pt x="3199" y="3904"/>
                </a:lnTo>
                <a:lnTo>
                  <a:pt x="3190" y="3924"/>
                </a:lnTo>
                <a:lnTo>
                  <a:pt x="3178" y="3942"/>
                </a:lnTo>
                <a:lnTo>
                  <a:pt x="3168" y="3958"/>
                </a:lnTo>
                <a:lnTo>
                  <a:pt x="3158" y="3972"/>
                </a:lnTo>
                <a:lnTo>
                  <a:pt x="3146" y="3984"/>
                </a:lnTo>
                <a:lnTo>
                  <a:pt x="3136" y="3993"/>
                </a:lnTo>
                <a:lnTo>
                  <a:pt x="3125" y="4000"/>
                </a:lnTo>
                <a:lnTo>
                  <a:pt x="3113" y="4007"/>
                </a:lnTo>
                <a:lnTo>
                  <a:pt x="3102" y="4010"/>
                </a:lnTo>
                <a:lnTo>
                  <a:pt x="3089" y="4013"/>
                </a:lnTo>
                <a:lnTo>
                  <a:pt x="3077" y="4014"/>
                </a:lnTo>
                <a:lnTo>
                  <a:pt x="3065" y="4014"/>
                </a:lnTo>
                <a:lnTo>
                  <a:pt x="3072" y="4004"/>
                </a:lnTo>
                <a:lnTo>
                  <a:pt x="3075" y="3994"/>
                </a:lnTo>
                <a:lnTo>
                  <a:pt x="3078" y="3984"/>
                </a:lnTo>
                <a:lnTo>
                  <a:pt x="3082" y="3972"/>
                </a:lnTo>
                <a:lnTo>
                  <a:pt x="3084" y="3962"/>
                </a:lnTo>
                <a:lnTo>
                  <a:pt x="3085" y="3952"/>
                </a:lnTo>
                <a:lnTo>
                  <a:pt x="3087" y="3943"/>
                </a:lnTo>
                <a:lnTo>
                  <a:pt x="3087" y="3933"/>
                </a:lnTo>
                <a:lnTo>
                  <a:pt x="3087" y="3923"/>
                </a:lnTo>
                <a:lnTo>
                  <a:pt x="3085" y="3914"/>
                </a:lnTo>
                <a:lnTo>
                  <a:pt x="3083" y="3905"/>
                </a:lnTo>
                <a:lnTo>
                  <a:pt x="3080" y="3896"/>
                </a:lnTo>
                <a:lnTo>
                  <a:pt x="3078" y="3887"/>
                </a:lnTo>
                <a:lnTo>
                  <a:pt x="3075" y="3880"/>
                </a:lnTo>
                <a:lnTo>
                  <a:pt x="3072" y="3871"/>
                </a:lnTo>
                <a:lnTo>
                  <a:pt x="3066" y="3863"/>
                </a:lnTo>
                <a:lnTo>
                  <a:pt x="3056" y="3848"/>
                </a:lnTo>
                <a:lnTo>
                  <a:pt x="3044" y="3834"/>
                </a:lnTo>
                <a:lnTo>
                  <a:pt x="3028" y="3821"/>
                </a:lnTo>
                <a:lnTo>
                  <a:pt x="3013" y="3810"/>
                </a:lnTo>
                <a:lnTo>
                  <a:pt x="2995" y="3801"/>
                </a:lnTo>
                <a:lnTo>
                  <a:pt x="2975" y="3792"/>
                </a:lnTo>
                <a:lnTo>
                  <a:pt x="2955" y="3784"/>
                </a:lnTo>
                <a:lnTo>
                  <a:pt x="2933" y="3781"/>
                </a:lnTo>
                <a:lnTo>
                  <a:pt x="2908" y="3776"/>
                </a:lnTo>
                <a:lnTo>
                  <a:pt x="2882" y="3772"/>
                </a:lnTo>
                <a:lnTo>
                  <a:pt x="2857" y="3770"/>
                </a:lnTo>
                <a:lnTo>
                  <a:pt x="2832" y="3769"/>
                </a:lnTo>
                <a:lnTo>
                  <a:pt x="2806" y="3770"/>
                </a:lnTo>
                <a:lnTo>
                  <a:pt x="2781" y="3773"/>
                </a:lnTo>
                <a:lnTo>
                  <a:pt x="2755" y="3776"/>
                </a:lnTo>
                <a:lnTo>
                  <a:pt x="2729" y="3781"/>
                </a:lnTo>
                <a:lnTo>
                  <a:pt x="2705" y="3783"/>
                </a:lnTo>
                <a:lnTo>
                  <a:pt x="2680" y="3786"/>
                </a:lnTo>
                <a:lnTo>
                  <a:pt x="2655" y="3787"/>
                </a:lnTo>
                <a:lnTo>
                  <a:pt x="2630" y="3787"/>
                </a:lnTo>
                <a:lnTo>
                  <a:pt x="2604" y="3786"/>
                </a:lnTo>
                <a:lnTo>
                  <a:pt x="2579" y="3782"/>
                </a:lnTo>
                <a:lnTo>
                  <a:pt x="2553" y="3778"/>
                </a:lnTo>
                <a:lnTo>
                  <a:pt x="2528" y="3772"/>
                </a:lnTo>
                <a:lnTo>
                  <a:pt x="2504" y="3763"/>
                </a:lnTo>
                <a:lnTo>
                  <a:pt x="2480" y="3753"/>
                </a:lnTo>
                <a:lnTo>
                  <a:pt x="2470" y="3746"/>
                </a:lnTo>
                <a:lnTo>
                  <a:pt x="2458" y="3740"/>
                </a:lnTo>
                <a:lnTo>
                  <a:pt x="2448" y="3732"/>
                </a:lnTo>
                <a:lnTo>
                  <a:pt x="2438" y="3725"/>
                </a:lnTo>
                <a:lnTo>
                  <a:pt x="2428" y="3717"/>
                </a:lnTo>
                <a:lnTo>
                  <a:pt x="2418" y="3707"/>
                </a:lnTo>
                <a:lnTo>
                  <a:pt x="2409" y="3698"/>
                </a:lnTo>
                <a:lnTo>
                  <a:pt x="2400" y="3688"/>
                </a:lnTo>
                <a:lnTo>
                  <a:pt x="2391" y="3677"/>
                </a:lnTo>
                <a:lnTo>
                  <a:pt x="2383" y="3665"/>
                </a:lnTo>
                <a:lnTo>
                  <a:pt x="2377" y="3652"/>
                </a:lnTo>
                <a:lnTo>
                  <a:pt x="2369" y="3640"/>
                </a:lnTo>
                <a:lnTo>
                  <a:pt x="2345" y="3589"/>
                </a:lnTo>
                <a:lnTo>
                  <a:pt x="2320" y="3541"/>
                </a:lnTo>
                <a:lnTo>
                  <a:pt x="2296" y="3494"/>
                </a:lnTo>
                <a:lnTo>
                  <a:pt x="2272" y="3451"/>
                </a:lnTo>
                <a:lnTo>
                  <a:pt x="2247" y="3409"/>
                </a:lnTo>
                <a:lnTo>
                  <a:pt x="2222" y="3371"/>
                </a:lnTo>
                <a:lnTo>
                  <a:pt x="2209" y="3351"/>
                </a:lnTo>
                <a:lnTo>
                  <a:pt x="2197" y="3335"/>
                </a:lnTo>
                <a:lnTo>
                  <a:pt x="2183" y="3318"/>
                </a:lnTo>
                <a:lnTo>
                  <a:pt x="2170" y="3302"/>
                </a:lnTo>
                <a:lnTo>
                  <a:pt x="2156" y="3287"/>
                </a:lnTo>
                <a:lnTo>
                  <a:pt x="2142" y="3274"/>
                </a:lnTo>
                <a:lnTo>
                  <a:pt x="2128" y="3261"/>
                </a:lnTo>
                <a:lnTo>
                  <a:pt x="2114" y="3249"/>
                </a:lnTo>
                <a:lnTo>
                  <a:pt x="2100" y="3237"/>
                </a:lnTo>
                <a:lnTo>
                  <a:pt x="2086" y="3227"/>
                </a:lnTo>
                <a:lnTo>
                  <a:pt x="2071" y="3219"/>
                </a:lnTo>
                <a:lnTo>
                  <a:pt x="2056" y="3211"/>
                </a:lnTo>
                <a:lnTo>
                  <a:pt x="2039" y="3204"/>
                </a:lnTo>
                <a:lnTo>
                  <a:pt x="2024" y="3198"/>
                </a:lnTo>
                <a:lnTo>
                  <a:pt x="2007" y="3195"/>
                </a:lnTo>
                <a:lnTo>
                  <a:pt x="1991" y="3192"/>
                </a:lnTo>
                <a:lnTo>
                  <a:pt x="1973" y="3189"/>
                </a:lnTo>
                <a:lnTo>
                  <a:pt x="1955" y="3189"/>
                </a:lnTo>
                <a:lnTo>
                  <a:pt x="1938" y="3190"/>
                </a:lnTo>
                <a:lnTo>
                  <a:pt x="1920" y="3193"/>
                </a:lnTo>
                <a:lnTo>
                  <a:pt x="1924" y="3164"/>
                </a:lnTo>
                <a:lnTo>
                  <a:pt x="1930" y="3136"/>
                </a:lnTo>
                <a:lnTo>
                  <a:pt x="1936" y="3108"/>
                </a:lnTo>
                <a:lnTo>
                  <a:pt x="1945" y="3080"/>
                </a:lnTo>
                <a:lnTo>
                  <a:pt x="1950" y="3066"/>
                </a:lnTo>
                <a:lnTo>
                  <a:pt x="1955" y="3052"/>
                </a:lnTo>
                <a:lnTo>
                  <a:pt x="1962" y="3039"/>
                </a:lnTo>
                <a:lnTo>
                  <a:pt x="1969" y="3026"/>
                </a:lnTo>
                <a:lnTo>
                  <a:pt x="1977" y="3014"/>
                </a:lnTo>
                <a:lnTo>
                  <a:pt x="1986" y="3001"/>
                </a:lnTo>
                <a:lnTo>
                  <a:pt x="1995" y="2991"/>
                </a:lnTo>
                <a:lnTo>
                  <a:pt x="2006" y="2979"/>
                </a:lnTo>
                <a:lnTo>
                  <a:pt x="2019" y="2967"/>
                </a:lnTo>
                <a:lnTo>
                  <a:pt x="2033" y="2957"/>
                </a:lnTo>
                <a:lnTo>
                  <a:pt x="2048" y="2948"/>
                </a:lnTo>
                <a:lnTo>
                  <a:pt x="2062" y="2941"/>
                </a:lnTo>
                <a:lnTo>
                  <a:pt x="2075" y="2936"/>
                </a:lnTo>
                <a:lnTo>
                  <a:pt x="2090" y="2932"/>
                </a:lnTo>
                <a:lnTo>
                  <a:pt x="2105" y="2931"/>
                </a:lnTo>
                <a:lnTo>
                  <a:pt x="2120" y="2932"/>
                </a:lnTo>
                <a:lnTo>
                  <a:pt x="2137" y="2935"/>
                </a:lnTo>
                <a:lnTo>
                  <a:pt x="2151" y="2940"/>
                </a:lnTo>
                <a:lnTo>
                  <a:pt x="2167" y="2945"/>
                </a:lnTo>
                <a:lnTo>
                  <a:pt x="2184" y="2954"/>
                </a:lnTo>
                <a:lnTo>
                  <a:pt x="2200" y="2963"/>
                </a:lnTo>
                <a:lnTo>
                  <a:pt x="2216" y="2974"/>
                </a:lnTo>
                <a:lnTo>
                  <a:pt x="2232" y="2988"/>
                </a:lnTo>
                <a:lnTo>
                  <a:pt x="2250" y="3004"/>
                </a:lnTo>
                <a:lnTo>
                  <a:pt x="2263" y="3016"/>
                </a:lnTo>
                <a:lnTo>
                  <a:pt x="2275" y="3030"/>
                </a:lnTo>
                <a:lnTo>
                  <a:pt x="2288" y="3044"/>
                </a:lnTo>
                <a:lnTo>
                  <a:pt x="2300" y="3058"/>
                </a:lnTo>
                <a:lnTo>
                  <a:pt x="2325" y="3091"/>
                </a:lnTo>
                <a:lnTo>
                  <a:pt x="2349" y="3127"/>
                </a:lnTo>
                <a:lnTo>
                  <a:pt x="2373" y="3164"/>
                </a:lnTo>
                <a:lnTo>
                  <a:pt x="2399" y="3203"/>
                </a:lnTo>
                <a:lnTo>
                  <a:pt x="2423" y="3244"/>
                </a:lnTo>
                <a:lnTo>
                  <a:pt x="2448" y="3285"/>
                </a:lnTo>
                <a:lnTo>
                  <a:pt x="2426" y="3221"/>
                </a:lnTo>
                <a:lnTo>
                  <a:pt x="2407" y="3165"/>
                </a:lnTo>
                <a:lnTo>
                  <a:pt x="2391" y="3119"/>
                </a:lnTo>
                <a:lnTo>
                  <a:pt x="2374" y="3079"/>
                </a:lnTo>
                <a:lnTo>
                  <a:pt x="2366" y="3059"/>
                </a:lnTo>
                <a:lnTo>
                  <a:pt x="2357" y="3042"/>
                </a:lnTo>
                <a:lnTo>
                  <a:pt x="2348" y="3024"/>
                </a:lnTo>
                <a:lnTo>
                  <a:pt x="2339" y="3007"/>
                </a:lnTo>
                <a:lnTo>
                  <a:pt x="2316" y="2972"/>
                </a:lnTo>
                <a:lnTo>
                  <a:pt x="2291" y="2935"/>
                </a:lnTo>
                <a:lnTo>
                  <a:pt x="2279" y="2924"/>
                </a:lnTo>
                <a:lnTo>
                  <a:pt x="2270" y="2912"/>
                </a:lnTo>
                <a:lnTo>
                  <a:pt x="2259" y="2902"/>
                </a:lnTo>
                <a:lnTo>
                  <a:pt x="2249" y="2892"/>
                </a:lnTo>
                <a:lnTo>
                  <a:pt x="2237" y="2883"/>
                </a:lnTo>
                <a:lnTo>
                  <a:pt x="2226" y="2875"/>
                </a:lnTo>
                <a:lnTo>
                  <a:pt x="2214" y="2868"/>
                </a:lnTo>
                <a:lnTo>
                  <a:pt x="2202" y="2861"/>
                </a:lnTo>
                <a:lnTo>
                  <a:pt x="2189" y="2855"/>
                </a:lnTo>
                <a:lnTo>
                  <a:pt x="2176" y="2851"/>
                </a:lnTo>
                <a:lnTo>
                  <a:pt x="2164" y="2847"/>
                </a:lnTo>
                <a:lnTo>
                  <a:pt x="2151" y="2845"/>
                </a:lnTo>
                <a:lnTo>
                  <a:pt x="2138" y="2842"/>
                </a:lnTo>
                <a:lnTo>
                  <a:pt x="2126" y="2842"/>
                </a:lnTo>
                <a:lnTo>
                  <a:pt x="2113" y="2841"/>
                </a:lnTo>
                <a:lnTo>
                  <a:pt x="2100" y="2842"/>
                </a:lnTo>
                <a:lnTo>
                  <a:pt x="2087" y="2842"/>
                </a:lnTo>
                <a:lnTo>
                  <a:pt x="2075" y="2844"/>
                </a:lnTo>
                <a:lnTo>
                  <a:pt x="2062" y="2846"/>
                </a:lnTo>
                <a:lnTo>
                  <a:pt x="2049" y="2850"/>
                </a:lnTo>
                <a:lnTo>
                  <a:pt x="2037" y="2854"/>
                </a:lnTo>
                <a:lnTo>
                  <a:pt x="2024" y="2859"/>
                </a:lnTo>
                <a:lnTo>
                  <a:pt x="2011" y="2864"/>
                </a:lnTo>
                <a:lnTo>
                  <a:pt x="1999" y="2870"/>
                </a:lnTo>
                <a:lnTo>
                  <a:pt x="1987" y="2878"/>
                </a:lnTo>
                <a:lnTo>
                  <a:pt x="1976" y="2884"/>
                </a:lnTo>
                <a:lnTo>
                  <a:pt x="1964" y="2893"/>
                </a:lnTo>
                <a:lnTo>
                  <a:pt x="1953" y="2902"/>
                </a:lnTo>
                <a:lnTo>
                  <a:pt x="1943" y="2911"/>
                </a:lnTo>
                <a:lnTo>
                  <a:pt x="1933" y="2921"/>
                </a:lnTo>
                <a:lnTo>
                  <a:pt x="1922" y="2931"/>
                </a:lnTo>
                <a:lnTo>
                  <a:pt x="1912" y="2944"/>
                </a:lnTo>
                <a:lnTo>
                  <a:pt x="1826" y="2907"/>
                </a:lnTo>
                <a:lnTo>
                  <a:pt x="1858" y="2877"/>
                </a:lnTo>
                <a:lnTo>
                  <a:pt x="1891" y="2842"/>
                </a:lnTo>
                <a:lnTo>
                  <a:pt x="1925" y="2808"/>
                </a:lnTo>
                <a:lnTo>
                  <a:pt x="1962" y="2775"/>
                </a:lnTo>
                <a:lnTo>
                  <a:pt x="1981" y="2759"/>
                </a:lnTo>
                <a:lnTo>
                  <a:pt x="2000" y="2742"/>
                </a:lnTo>
                <a:lnTo>
                  <a:pt x="2020" y="2728"/>
                </a:lnTo>
                <a:lnTo>
                  <a:pt x="2039" y="2715"/>
                </a:lnTo>
                <a:lnTo>
                  <a:pt x="2060" y="2703"/>
                </a:lnTo>
                <a:lnTo>
                  <a:pt x="2079" y="2690"/>
                </a:lnTo>
                <a:lnTo>
                  <a:pt x="2100" y="2680"/>
                </a:lnTo>
                <a:lnTo>
                  <a:pt x="2119" y="2671"/>
                </a:lnTo>
                <a:lnTo>
                  <a:pt x="2140" y="2665"/>
                </a:lnTo>
                <a:lnTo>
                  <a:pt x="2160" y="2660"/>
                </a:lnTo>
                <a:lnTo>
                  <a:pt x="2179" y="2657"/>
                </a:lnTo>
                <a:lnTo>
                  <a:pt x="2200" y="2656"/>
                </a:lnTo>
                <a:lnTo>
                  <a:pt x="2220" y="2658"/>
                </a:lnTo>
                <a:lnTo>
                  <a:pt x="2240" y="2662"/>
                </a:lnTo>
                <a:lnTo>
                  <a:pt x="2259" y="2668"/>
                </a:lnTo>
                <a:lnTo>
                  <a:pt x="2278" y="2677"/>
                </a:lnTo>
                <a:lnTo>
                  <a:pt x="2297" y="2690"/>
                </a:lnTo>
                <a:lnTo>
                  <a:pt x="2316" y="2707"/>
                </a:lnTo>
                <a:lnTo>
                  <a:pt x="2333" y="2726"/>
                </a:lnTo>
                <a:lnTo>
                  <a:pt x="2352" y="2747"/>
                </a:lnTo>
                <a:lnTo>
                  <a:pt x="2368" y="2774"/>
                </a:lnTo>
                <a:lnTo>
                  <a:pt x="2385" y="2803"/>
                </a:lnTo>
                <a:lnTo>
                  <a:pt x="2401" y="2836"/>
                </a:lnTo>
                <a:lnTo>
                  <a:pt x="2416" y="2874"/>
                </a:lnTo>
                <a:lnTo>
                  <a:pt x="2416" y="2849"/>
                </a:lnTo>
                <a:lnTo>
                  <a:pt x="2413" y="2823"/>
                </a:lnTo>
                <a:lnTo>
                  <a:pt x="2406" y="2798"/>
                </a:lnTo>
                <a:lnTo>
                  <a:pt x="2400" y="2773"/>
                </a:lnTo>
                <a:lnTo>
                  <a:pt x="2391" y="2747"/>
                </a:lnTo>
                <a:lnTo>
                  <a:pt x="2380" y="2723"/>
                </a:lnTo>
                <a:lnTo>
                  <a:pt x="2367" y="2700"/>
                </a:lnTo>
                <a:lnTo>
                  <a:pt x="2354" y="2677"/>
                </a:lnTo>
                <a:lnTo>
                  <a:pt x="2340" y="2657"/>
                </a:lnTo>
                <a:lnTo>
                  <a:pt x="2322" y="2639"/>
                </a:lnTo>
                <a:lnTo>
                  <a:pt x="2315" y="2630"/>
                </a:lnTo>
                <a:lnTo>
                  <a:pt x="2305" y="2623"/>
                </a:lnTo>
                <a:lnTo>
                  <a:pt x="2296" y="2614"/>
                </a:lnTo>
                <a:lnTo>
                  <a:pt x="2287" y="2609"/>
                </a:lnTo>
                <a:lnTo>
                  <a:pt x="2278" y="2601"/>
                </a:lnTo>
                <a:lnTo>
                  <a:pt x="2267" y="2597"/>
                </a:lnTo>
                <a:lnTo>
                  <a:pt x="2256" y="2591"/>
                </a:lnTo>
                <a:lnTo>
                  <a:pt x="2246" y="2588"/>
                </a:lnTo>
                <a:lnTo>
                  <a:pt x="2236" y="2585"/>
                </a:lnTo>
                <a:lnTo>
                  <a:pt x="2225" y="2582"/>
                </a:lnTo>
                <a:lnTo>
                  <a:pt x="2213" y="2581"/>
                </a:lnTo>
                <a:lnTo>
                  <a:pt x="2202" y="2580"/>
                </a:lnTo>
                <a:lnTo>
                  <a:pt x="2187" y="2580"/>
                </a:lnTo>
                <a:lnTo>
                  <a:pt x="2171" y="2581"/>
                </a:lnTo>
                <a:lnTo>
                  <a:pt x="2157" y="2582"/>
                </a:lnTo>
                <a:lnTo>
                  <a:pt x="2142" y="2585"/>
                </a:lnTo>
                <a:lnTo>
                  <a:pt x="2128" y="2587"/>
                </a:lnTo>
                <a:lnTo>
                  <a:pt x="2113" y="2590"/>
                </a:lnTo>
                <a:lnTo>
                  <a:pt x="2100" y="2595"/>
                </a:lnTo>
                <a:lnTo>
                  <a:pt x="2085" y="2601"/>
                </a:lnTo>
                <a:lnTo>
                  <a:pt x="2070" y="2606"/>
                </a:lnTo>
                <a:lnTo>
                  <a:pt x="2053" y="2614"/>
                </a:lnTo>
                <a:lnTo>
                  <a:pt x="2037" y="2623"/>
                </a:lnTo>
                <a:lnTo>
                  <a:pt x="2021" y="2632"/>
                </a:lnTo>
                <a:lnTo>
                  <a:pt x="2004" y="2643"/>
                </a:lnTo>
                <a:lnTo>
                  <a:pt x="1986" y="2654"/>
                </a:lnTo>
                <a:lnTo>
                  <a:pt x="1966" y="2667"/>
                </a:lnTo>
                <a:lnTo>
                  <a:pt x="1947" y="2682"/>
                </a:lnTo>
                <a:close/>
                <a:moveTo>
                  <a:pt x="2896" y="2332"/>
                </a:moveTo>
                <a:lnTo>
                  <a:pt x="2863" y="2338"/>
                </a:lnTo>
                <a:lnTo>
                  <a:pt x="2832" y="2346"/>
                </a:lnTo>
                <a:lnTo>
                  <a:pt x="2799" y="2351"/>
                </a:lnTo>
                <a:lnTo>
                  <a:pt x="2768" y="2356"/>
                </a:lnTo>
                <a:lnTo>
                  <a:pt x="2735" y="2359"/>
                </a:lnTo>
                <a:lnTo>
                  <a:pt x="2705" y="2361"/>
                </a:lnTo>
                <a:lnTo>
                  <a:pt x="2673" y="2361"/>
                </a:lnTo>
                <a:lnTo>
                  <a:pt x="2644" y="2359"/>
                </a:lnTo>
                <a:lnTo>
                  <a:pt x="2628" y="2356"/>
                </a:lnTo>
                <a:lnTo>
                  <a:pt x="2613" y="2354"/>
                </a:lnTo>
                <a:lnTo>
                  <a:pt x="2598" y="2351"/>
                </a:lnTo>
                <a:lnTo>
                  <a:pt x="2584" y="2347"/>
                </a:lnTo>
                <a:lnTo>
                  <a:pt x="2569" y="2343"/>
                </a:lnTo>
                <a:lnTo>
                  <a:pt x="2556" y="2337"/>
                </a:lnTo>
                <a:lnTo>
                  <a:pt x="2542" y="2332"/>
                </a:lnTo>
                <a:lnTo>
                  <a:pt x="2528" y="2326"/>
                </a:lnTo>
                <a:lnTo>
                  <a:pt x="2514" y="2318"/>
                </a:lnTo>
                <a:lnTo>
                  <a:pt x="2500" y="2310"/>
                </a:lnTo>
                <a:lnTo>
                  <a:pt x="2487" y="2301"/>
                </a:lnTo>
                <a:lnTo>
                  <a:pt x="2475" y="2291"/>
                </a:lnTo>
                <a:lnTo>
                  <a:pt x="2462" y="2281"/>
                </a:lnTo>
                <a:lnTo>
                  <a:pt x="2449" y="2270"/>
                </a:lnTo>
                <a:lnTo>
                  <a:pt x="2438" y="2257"/>
                </a:lnTo>
                <a:lnTo>
                  <a:pt x="2425" y="2244"/>
                </a:lnTo>
                <a:lnTo>
                  <a:pt x="2377" y="2177"/>
                </a:lnTo>
                <a:lnTo>
                  <a:pt x="2397" y="2180"/>
                </a:lnTo>
                <a:lnTo>
                  <a:pt x="2415" y="2182"/>
                </a:lnTo>
                <a:lnTo>
                  <a:pt x="2432" y="2182"/>
                </a:lnTo>
                <a:lnTo>
                  <a:pt x="2447" y="2181"/>
                </a:lnTo>
                <a:lnTo>
                  <a:pt x="2461" y="2178"/>
                </a:lnTo>
                <a:lnTo>
                  <a:pt x="2472" y="2176"/>
                </a:lnTo>
                <a:lnTo>
                  <a:pt x="2484" y="2171"/>
                </a:lnTo>
                <a:lnTo>
                  <a:pt x="2493" y="2167"/>
                </a:lnTo>
                <a:lnTo>
                  <a:pt x="2501" y="2162"/>
                </a:lnTo>
                <a:lnTo>
                  <a:pt x="2508" y="2155"/>
                </a:lnTo>
                <a:lnTo>
                  <a:pt x="2514" y="2148"/>
                </a:lnTo>
                <a:lnTo>
                  <a:pt x="2518" y="2142"/>
                </a:lnTo>
                <a:lnTo>
                  <a:pt x="2522" y="2133"/>
                </a:lnTo>
                <a:lnTo>
                  <a:pt x="2526" y="2125"/>
                </a:lnTo>
                <a:lnTo>
                  <a:pt x="2527" y="2116"/>
                </a:lnTo>
                <a:lnTo>
                  <a:pt x="2528" y="2107"/>
                </a:lnTo>
                <a:lnTo>
                  <a:pt x="2528" y="2097"/>
                </a:lnTo>
                <a:lnTo>
                  <a:pt x="2528" y="2088"/>
                </a:lnTo>
                <a:lnTo>
                  <a:pt x="2526" y="2079"/>
                </a:lnTo>
                <a:lnTo>
                  <a:pt x="2524" y="2070"/>
                </a:lnTo>
                <a:lnTo>
                  <a:pt x="2520" y="2062"/>
                </a:lnTo>
                <a:lnTo>
                  <a:pt x="2518" y="2054"/>
                </a:lnTo>
                <a:lnTo>
                  <a:pt x="2513" y="2044"/>
                </a:lnTo>
                <a:lnTo>
                  <a:pt x="2506" y="2036"/>
                </a:lnTo>
                <a:lnTo>
                  <a:pt x="2495" y="2020"/>
                </a:lnTo>
                <a:lnTo>
                  <a:pt x="2481" y="2006"/>
                </a:lnTo>
                <a:lnTo>
                  <a:pt x="2465" y="1990"/>
                </a:lnTo>
                <a:lnTo>
                  <a:pt x="2447" y="1976"/>
                </a:lnTo>
                <a:lnTo>
                  <a:pt x="2428" y="1962"/>
                </a:lnTo>
                <a:lnTo>
                  <a:pt x="2406" y="1950"/>
                </a:lnTo>
                <a:lnTo>
                  <a:pt x="2385" y="1937"/>
                </a:lnTo>
                <a:lnTo>
                  <a:pt x="2362" y="1924"/>
                </a:lnTo>
                <a:lnTo>
                  <a:pt x="2316" y="1902"/>
                </a:lnTo>
                <a:lnTo>
                  <a:pt x="2269" y="1879"/>
                </a:lnTo>
                <a:lnTo>
                  <a:pt x="2372" y="2416"/>
                </a:lnTo>
                <a:lnTo>
                  <a:pt x="2395" y="2426"/>
                </a:lnTo>
                <a:lnTo>
                  <a:pt x="2418" y="2439"/>
                </a:lnTo>
                <a:lnTo>
                  <a:pt x="2439" y="2453"/>
                </a:lnTo>
                <a:lnTo>
                  <a:pt x="2460" y="2469"/>
                </a:lnTo>
                <a:lnTo>
                  <a:pt x="2480" y="2487"/>
                </a:lnTo>
                <a:lnTo>
                  <a:pt x="2498" y="2505"/>
                </a:lnTo>
                <a:lnTo>
                  <a:pt x="2517" y="2526"/>
                </a:lnTo>
                <a:lnTo>
                  <a:pt x="2532" y="2550"/>
                </a:lnTo>
                <a:lnTo>
                  <a:pt x="2540" y="2563"/>
                </a:lnTo>
                <a:lnTo>
                  <a:pt x="2547" y="2576"/>
                </a:lnTo>
                <a:lnTo>
                  <a:pt x="2555" y="2590"/>
                </a:lnTo>
                <a:lnTo>
                  <a:pt x="2560" y="2605"/>
                </a:lnTo>
                <a:lnTo>
                  <a:pt x="2567" y="2620"/>
                </a:lnTo>
                <a:lnTo>
                  <a:pt x="2573" y="2637"/>
                </a:lnTo>
                <a:lnTo>
                  <a:pt x="2579" y="2652"/>
                </a:lnTo>
                <a:lnTo>
                  <a:pt x="2583" y="2670"/>
                </a:lnTo>
                <a:lnTo>
                  <a:pt x="2593" y="2708"/>
                </a:lnTo>
                <a:lnTo>
                  <a:pt x="2600" y="2748"/>
                </a:lnTo>
                <a:lnTo>
                  <a:pt x="2607" y="2792"/>
                </a:lnTo>
                <a:lnTo>
                  <a:pt x="2609" y="2841"/>
                </a:lnTo>
                <a:lnTo>
                  <a:pt x="2612" y="2877"/>
                </a:lnTo>
                <a:lnTo>
                  <a:pt x="2614" y="2912"/>
                </a:lnTo>
                <a:lnTo>
                  <a:pt x="2618" y="2949"/>
                </a:lnTo>
                <a:lnTo>
                  <a:pt x="2619" y="2985"/>
                </a:lnTo>
                <a:lnTo>
                  <a:pt x="2625" y="3020"/>
                </a:lnTo>
                <a:lnTo>
                  <a:pt x="2630" y="3057"/>
                </a:lnTo>
                <a:lnTo>
                  <a:pt x="2635" y="3092"/>
                </a:lnTo>
                <a:lnTo>
                  <a:pt x="2642" y="3127"/>
                </a:lnTo>
                <a:lnTo>
                  <a:pt x="2646" y="3147"/>
                </a:lnTo>
                <a:lnTo>
                  <a:pt x="2651" y="3166"/>
                </a:lnTo>
                <a:lnTo>
                  <a:pt x="2658" y="3183"/>
                </a:lnTo>
                <a:lnTo>
                  <a:pt x="2663" y="3198"/>
                </a:lnTo>
                <a:lnTo>
                  <a:pt x="2669" y="3212"/>
                </a:lnTo>
                <a:lnTo>
                  <a:pt x="2675" y="3225"/>
                </a:lnTo>
                <a:lnTo>
                  <a:pt x="2683" y="3236"/>
                </a:lnTo>
                <a:lnTo>
                  <a:pt x="2691" y="3247"/>
                </a:lnTo>
                <a:lnTo>
                  <a:pt x="2698" y="3256"/>
                </a:lnTo>
                <a:lnTo>
                  <a:pt x="2707" y="3263"/>
                </a:lnTo>
                <a:lnTo>
                  <a:pt x="2716" y="3270"/>
                </a:lnTo>
                <a:lnTo>
                  <a:pt x="2725" y="3275"/>
                </a:lnTo>
                <a:lnTo>
                  <a:pt x="2734" y="3279"/>
                </a:lnTo>
                <a:lnTo>
                  <a:pt x="2744" y="3283"/>
                </a:lnTo>
                <a:lnTo>
                  <a:pt x="2754" y="3285"/>
                </a:lnTo>
                <a:lnTo>
                  <a:pt x="2764" y="3287"/>
                </a:lnTo>
                <a:lnTo>
                  <a:pt x="2774" y="3287"/>
                </a:lnTo>
                <a:lnTo>
                  <a:pt x="2785" y="3285"/>
                </a:lnTo>
                <a:lnTo>
                  <a:pt x="2797" y="3284"/>
                </a:lnTo>
                <a:lnTo>
                  <a:pt x="2809" y="3282"/>
                </a:lnTo>
                <a:lnTo>
                  <a:pt x="2820" y="3278"/>
                </a:lnTo>
                <a:lnTo>
                  <a:pt x="2832" y="3274"/>
                </a:lnTo>
                <a:lnTo>
                  <a:pt x="2843" y="3269"/>
                </a:lnTo>
                <a:lnTo>
                  <a:pt x="2856" y="3263"/>
                </a:lnTo>
                <a:lnTo>
                  <a:pt x="2880" y="3249"/>
                </a:lnTo>
                <a:lnTo>
                  <a:pt x="2905" y="3233"/>
                </a:lnTo>
                <a:lnTo>
                  <a:pt x="2931" y="3214"/>
                </a:lnTo>
                <a:lnTo>
                  <a:pt x="2957" y="3195"/>
                </a:lnTo>
                <a:lnTo>
                  <a:pt x="3040" y="3127"/>
                </a:lnTo>
                <a:lnTo>
                  <a:pt x="3124" y="3059"/>
                </a:lnTo>
                <a:lnTo>
                  <a:pt x="3206" y="2993"/>
                </a:lnTo>
                <a:lnTo>
                  <a:pt x="3290" y="2926"/>
                </a:lnTo>
                <a:lnTo>
                  <a:pt x="3372" y="2858"/>
                </a:lnTo>
                <a:lnTo>
                  <a:pt x="3456" y="2792"/>
                </a:lnTo>
                <a:lnTo>
                  <a:pt x="3540" y="2724"/>
                </a:lnTo>
                <a:lnTo>
                  <a:pt x="3623" y="2656"/>
                </a:lnTo>
                <a:lnTo>
                  <a:pt x="3625" y="2625"/>
                </a:lnTo>
                <a:lnTo>
                  <a:pt x="3625" y="2594"/>
                </a:lnTo>
                <a:lnTo>
                  <a:pt x="3625" y="2563"/>
                </a:lnTo>
                <a:lnTo>
                  <a:pt x="3623" y="2535"/>
                </a:lnTo>
                <a:lnTo>
                  <a:pt x="3621" y="2521"/>
                </a:lnTo>
                <a:lnTo>
                  <a:pt x="3619" y="2507"/>
                </a:lnTo>
                <a:lnTo>
                  <a:pt x="3615" y="2493"/>
                </a:lnTo>
                <a:lnTo>
                  <a:pt x="3610" y="2481"/>
                </a:lnTo>
                <a:lnTo>
                  <a:pt x="3606" y="2468"/>
                </a:lnTo>
                <a:lnTo>
                  <a:pt x="3600" y="2455"/>
                </a:lnTo>
                <a:lnTo>
                  <a:pt x="3595" y="2442"/>
                </a:lnTo>
                <a:lnTo>
                  <a:pt x="3587" y="2431"/>
                </a:lnTo>
                <a:lnTo>
                  <a:pt x="3579" y="2420"/>
                </a:lnTo>
                <a:lnTo>
                  <a:pt x="3571" y="2409"/>
                </a:lnTo>
                <a:lnTo>
                  <a:pt x="3560" y="2398"/>
                </a:lnTo>
                <a:lnTo>
                  <a:pt x="3550" y="2388"/>
                </a:lnTo>
                <a:lnTo>
                  <a:pt x="3539" y="2378"/>
                </a:lnTo>
                <a:lnTo>
                  <a:pt x="3526" y="2369"/>
                </a:lnTo>
                <a:lnTo>
                  <a:pt x="3512" y="2360"/>
                </a:lnTo>
                <a:lnTo>
                  <a:pt x="3497" y="2351"/>
                </a:lnTo>
                <a:lnTo>
                  <a:pt x="3482" y="2343"/>
                </a:lnTo>
                <a:lnTo>
                  <a:pt x="3464" y="2336"/>
                </a:lnTo>
                <a:lnTo>
                  <a:pt x="3445" y="2328"/>
                </a:lnTo>
                <a:lnTo>
                  <a:pt x="3426" y="2322"/>
                </a:lnTo>
                <a:lnTo>
                  <a:pt x="3404" y="2315"/>
                </a:lnTo>
                <a:lnTo>
                  <a:pt x="3381" y="2310"/>
                </a:lnTo>
                <a:lnTo>
                  <a:pt x="3357" y="2304"/>
                </a:lnTo>
                <a:lnTo>
                  <a:pt x="3333" y="2299"/>
                </a:lnTo>
                <a:lnTo>
                  <a:pt x="3301" y="2295"/>
                </a:lnTo>
                <a:lnTo>
                  <a:pt x="3271" y="2291"/>
                </a:lnTo>
                <a:lnTo>
                  <a:pt x="3243" y="2288"/>
                </a:lnTo>
                <a:lnTo>
                  <a:pt x="3216" y="2286"/>
                </a:lnTo>
                <a:lnTo>
                  <a:pt x="3191" y="2286"/>
                </a:lnTo>
                <a:lnTo>
                  <a:pt x="3167" y="2288"/>
                </a:lnTo>
                <a:lnTo>
                  <a:pt x="3143" y="2289"/>
                </a:lnTo>
                <a:lnTo>
                  <a:pt x="3120" y="2291"/>
                </a:lnTo>
                <a:lnTo>
                  <a:pt x="3072" y="2298"/>
                </a:lnTo>
                <a:lnTo>
                  <a:pt x="3019" y="2309"/>
                </a:lnTo>
                <a:lnTo>
                  <a:pt x="2962" y="2319"/>
                </a:lnTo>
                <a:lnTo>
                  <a:pt x="2896" y="2332"/>
                </a:lnTo>
                <a:close/>
                <a:moveTo>
                  <a:pt x="2890" y="2234"/>
                </a:moveTo>
                <a:lnTo>
                  <a:pt x="2946" y="2223"/>
                </a:lnTo>
                <a:lnTo>
                  <a:pt x="3000" y="2214"/>
                </a:lnTo>
                <a:lnTo>
                  <a:pt x="3051" y="2208"/>
                </a:lnTo>
                <a:lnTo>
                  <a:pt x="3101" y="2201"/>
                </a:lnTo>
                <a:lnTo>
                  <a:pt x="3148" y="2197"/>
                </a:lnTo>
                <a:lnTo>
                  <a:pt x="3193" y="2196"/>
                </a:lnTo>
                <a:lnTo>
                  <a:pt x="3238" y="2196"/>
                </a:lnTo>
                <a:lnTo>
                  <a:pt x="3280" y="2199"/>
                </a:lnTo>
                <a:lnTo>
                  <a:pt x="3318" y="2202"/>
                </a:lnTo>
                <a:lnTo>
                  <a:pt x="3356" y="2209"/>
                </a:lnTo>
                <a:lnTo>
                  <a:pt x="3393" y="2215"/>
                </a:lnTo>
                <a:lnTo>
                  <a:pt x="3426" y="2223"/>
                </a:lnTo>
                <a:lnTo>
                  <a:pt x="3458" y="2233"/>
                </a:lnTo>
                <a:lnTo>
                  <a:pt x="3488" y="2244"/>
                </a:lnTo>
                <a:lnTo>
                  <a:pt x="3516" y="2257"/>
                </a:lnTo>
                <a:lnTo>
                  <a:pt x="3543" y="2270"/>
                </a:lnTo>
                <a:lnTo>
                  <a:pt x="3567" y="2285"/>
                </a:lnTo>
                <a:lnTo>
                  <a:pt x="3588" y="2300"/>
                </a:lnTo>
                <a:lnTo>
                  <a:pt x="3610" y="2318"/>
                </a:lnTo>
                <a:lnTo>
                  <a:pt x="3628" y="2336"/>
                </a:lnTo>
                <a:lnTo>
                  <a:pt x="3644" y="2354"/>
                </a:lnTo>
                <a:lnTo>
                  <a:pt x="3659" y="2374"/>
                </a:lnTo>
                <a:lnTo>
                  <a:pt x="3672" y="2394"/>
                </a:lnTo>
                <a:lnTo>
                  <a:pt x="3682" y="2414"/>
                </a:lnTo>
                <a:lnTo>
                  <a:pt x="3691" y="2436"/>
                </a:lnTo>
                <a:lnTo>
                  <a:pt x="3699" y="2459"/>
                </a:lnTo>
                <a:lnTo>
                  <a:pt x="3704" y="2482"/>
                </a:lnTo>
                <a:lnTo>
                  <a:pt x="3708" y="2505"/>
                </a:lnTo>
                <a:lnTo>
                  <a:pt x="3710" y="2527"/>
                </a:lnTo>
                <a:lnTo>
                  <a:pt x="3709" y="2552"/>
                </a:lnTo>
                <a:lnTo>
                  <a:pt x="3708" y="2576"/>
                </a:lnTo>
                <a:lnTo>
                  <a:pt x="3703" y="2601"/>
                </a:lnTo>
                <a:lnTo>
                  <a:pt x="3748" y="2571"/>
                </a:lnTo>
                <a:lnTo>
                  <a:pt x="3795" y="2538"/>
                </a:lnTo>
                <a:lnTo>
                  <a:pt x="3844" y="2502"/>
                </a:lnTo>
                <a:lnTo>
                  <a:pt x="3892" y="2468"/>
                </a:lnTo>
                <a:lnTo>
                  <a:pt x="3939" y="2432"/>
                </a:lnTo>
                <a:lnTo>
                  <a:pt x="3986" y="2398"/>
                </a:lnTo>
                <a:lnTo>
                  <a:pt x="4028" y="2368"/>
                </a:lnTo>
                <a:lnTo>
                  <a:pt x="4066" y="2340"/>
                </a:lnTo>
                <a:lnTo>
                  <a:pt x="4076" y="2301"/>
                </a:lnTo>
                <a:lnTo>
                  <a:pt x="4087" y="2265"/>
                </a:lnTo>
                <a:lnTo>
                  <a:pt x="4100" y="2229"/>
                </a:lnTo>
                <a:lnTo>
                  <a:pt x="4114" y="2196"/>
                </a:lnTo>
                <a:lnTo>
                  <a:pt x="4129" y="2162"/>
                </a:lnTo>
                <a:lnTo>
                  <a:pt x="4144" y="2130"/>
                </a:lnTo>
                <a:lnTo>
                  <a:pt x="4162" y="2098"/>
                </a:lnTo>
                <a:lnTo>
                  <a:pt x="4181" y="2068"/>
                </a:lnTo>
                <a:lnTo>
                  <a:pt x="4203" y="2036"/>
                </a:lnTo>
                <a:lnTo>
                  <a:pt x="4224" y="2006"/>
                </a:lnTo>
                <a:lnTo>
                  <a:pt x="4247" y="1976"/>
                </a:lnTo>
                <a:lnTo>
                  <a:pt x="4273" y="1945"/>
                </a:lnTo>
                <a:lnTo>
                  <a:pt x="4298" y="1916"/>
                </a:lnTo>
                <a:lnTo>
                  <a:pt x="4326" y="1885"/>
                </a:lnTo>
                <a:lnTo>
                  <a:pt x="4355" y="1853"/>
                </a:lnTo>
                <a:lnTo>
                  <a:pt x="4386" y="1823"/>
                </a:lnTo>
                <a:lnTo>
                  <a:pt x="4332" y="1811"/>
                </a:lnTo>
                <a:lnTo>
                  <a:pt x="4279" y="1803"/>
                </a:lnTo>
                <a:lnTo>
                  <a:pt x="4226" y="1794"/>
                </a:lnTo>
                <a:lnTo>
                  <a:pt x="4172" y="1786"/>
                </a:lnTo>
                <a:lnTo>
                  <a:pt x="4120" y="1780"/>
                </a:lnTo>
                <a:lnTo>
                  <a:pt x="4068" y="1776"/>
                </a:lnTo>
                <a:lnTo>
                  <a:pt x="4015" y="1771"/>
                </a:lnTo>
                <a:lnTo>
                  <a:pt x="3964" y="1768"/>
                </a:lnTo>
                <a:lnTo>
                  <a:pt x="3911" y="1766"/>
                </a:lnTo>
                <a:lnTo>
                  <a:pt x="3858" y="1764"/>
                </a:lnTo>
                <a:lnTo>
                  <a:pt x="3804" y="1764"/>
                </a:lnTo>
                <a:lnTo>
                  <a:pt x="3750" y="1764"/>
                </a:lnTo>
                <a:lnTo>
                  <a:pt x="3695" y="1764"/>
                </a:lnTo>
                <a:lnTo>
                  <a:pt x="3639" y="1764"/>
                </a:lnTo>
                <a:lnTo>
                  <a:pt x="3585" y="1767"/>
                </a:lnTo>
                <a:lnTo>
                  <a:pt x="3526" y="1768"/>
                </a:lnTo>
                <a:lnTo>
                  <a:pt x="3483" y="1770"/>
                </a:lnTo>
                <a:lnTo>
                  <a:pt x="3440" y="1771"/>
                </a:lnTo>
                <a:lnTo>
                  <a:pt x="3397" y="1771"/>
                </a:lnTo>
                <a:lnTo>
                  <a:pt x="3356" y="1770"/>
                </a:lnTo>
                <a:lnTo>
                  <a:pt x="3317" y="1768"/>
                </a:lnTo>
                <a:lnTo>
                  <a:pt x="3277" y="1766"/>
                </a:lnTo>
                <a:lnTo>
                  <a:pt x="3239" y="1764"/>
                </a:lnTo>
                <a:lnTo>
                  <a:pt x="3202" y="1761"/>
                </a:lnTo>
                <a:lnTo>
                  <a:pt x="3165" y="1757"/>
                </a:lnTo>
                <a:lnTo>
                  <a:pt x="3130" y="1752"/>
                </a:lnTo>
                <a:lnTo>
                  <a:pt x="3096" y="1747"/>
                </a:lnTo>
                <a:lnTo>
                  <a:pt x="3064" y="1739"/>
                </a:lnTo>
                <a:lnTo>
                  <a:pt x="3031" y="1733"/>
                </a:lnTo>
                <a:lnTo>
                  <a:pt x="3000" y="1726"/>
                </a:lnTo>
                <a:lnTo>
                  <a:pt x="2970" y="1716"/>
                </a:lnTo>
                <a:lnTo>
                  <a:pt x="2941" y="1709"/>
                </a:lnTo>
                <a:lnTo>
                  <a:pt x="2912" y="1698"/>
                </a:lnTo>
                <a:lnTo>
                  <a:pt x="2886" y="1688"/>
                </a:lnTo>
                <a:lnTo>
                  <a:pt x="2861" y="1676"/>
                </a:lnTo>
                <a:lnTo>
                  <a:pt x="2835" y="1663"/>
                </a:lnTo>
                <a:lnTo>
                  <a:pt x="2811" y="1650"/>
                </a:lnTo>
                <a:lnTo>
                  <a:pt x="2790" y="1637"/>
                </a:lnTo>
                <a:lnTo>
                  <a:pt x="2768" y="1622"/>
                </a:lnTo>
                <a:lnTo>
                  <a:pt x="2748" y="1606"/>
                </a:lnTo>
                <a:lnTo>
                  <a:pt x="2729" y="1589"/>
                </a:lnTo>
                <a:lnTo>
                  <a:pt x="2710" y="1573"/>
                </a:lnTo>
                <a:lnTo>
                  <a:pt x="2694" y="1555"/>
                </a:lnTo>
                <a:lnTo>
                  <a:pt x="2678" y="1536"/>
                </a:lnTo>
                <a:lnTo>
                  <a:pt x="2664" y="1516"/>
                </a:lnTo>
                <a:lnTo>
                  <a:pt x="2650" y="1497"/>
                </a:lnTo>
                <a:lnTo>
                  <a:pt x="2639" y="1474"/>
                </a:lnTo>
                <a:lnTo>
                  <a:pt x="2627" y="1452"/>
                </a:lnTo>
                <a:lnTo>
                  <a:pt x="2619" y="1433"/>
                </a:lnTo>
                <a:lnTo>
                  <a:pt x="2611" y="1411"/>
                </a:lnTo>
                <a:lnTo>
                  <a:pt x="2604" y="1392"/>
                </a:lnTo>
                <a:lnTo>
                  <a:pt x="2597" y="1372"/>
                </a:lnTo>
                <a:lnTo>
                  <a:pt x="2592" y="1353"/>
                </a:lnTo>
                <a:lnTo>
                  <a:pt x="2586" y="1333"/>
                </a:lnTo>
                <a:lnTo>
                  <a:pt x="2581" y="1312"/>
                </a:lnTo>
                <a:lnTo>
                  <a:pt x="2578" y="1292"/>
                </a:lnTo>
                <a:lnTo>
                  <a:pt x="2571" y="1250"/>
                </a:lnTo>
                <a:lnTo>
                  <a:pt x="2567" y="1207"/>
                </a:lnTo>
                <a:lnTo>
                  <a:pt x="2565" y="1165"/>
                </a:lnTo>
                <a:lnTo>
                  <a:pt x="2565" y="1119"/>
                </a:lnTo>
                <a:lnTo>
                  <a:pt x="2567" y="1074"/>
                </a:lnTo>
                <a:lnTo>
                  <a:pt x="2569" y="1027"/>
                </a:lnTo>
                <a:lnTo>
                  <a:pt x="2575" y="977"/>
                </a:lnTo>
                <a:lnTo>
                  <a:pt x="2581" y="926"/>
                </a:lnTo>
                <a:lnTo>
                  <a:pt x="2589" y="873"/>
                </a:lnTo>
                <a:lnTo>
                  <a:pt x="2597" y="817"/>
                </a:lnTo>
                <a:lnTo>
                  <a:pt x="2607" y="761"/>
                </a:lnTo>
                <a:lnTo>
                  <a:pt x="2619" y="700"/>
                </a:lnTo>
                <a:lnTo>
                  <a:pt x="2623" y="666"/>
                </a:lnTo>
                <a:lnTo>
                  <a:pt x="2627" y="633"/>
                </a:lnTo>
                <a:lnTo>
                  <a:pt x="2628" y="601"/>
                </a:lnTo>
                <a:lnTo>
                  <a:pt x="2626" y="572"/>
                </a:lnTo>
                <a:lnTo>
                  <a:pt x="2622" y="543"/>
                </a:lnTo>
                <a:lnTo>
                  <a:pt x="2617" y="516"/>
                </a:lnTo>
                <a:lnTo>
                  <a:pt x="2608" y="491"/>
                </a:lnTo>
                <a:lnTo>
                  <a:pt x="2598" y="468"/>
                </a:lnTo>
                <a:lnTo>
                  <a:pt x="2586" y="445"/>
                </a:lnTo>
                <a:lnTo>
                  <a:pt x="2573" y="426"/>
                </a:lnTo>
                <a:lnTo>
                  <a:pt x="2557" y="407"/>
                </a:lnTo>
                <a:lnTo>
                  <a:pt x="2541" y="392"/>
                </a:lnTo>
                <a:lnTo>
                  <a:pt x="2522" y="378"/>
                </a:lnTo>
                <a:lnTo>
                  <a:pt x="2501" y="365"/>
                </a:lnTo>
                <a:lnTo>
                  <a:pt x="2480" y="354"/>
                </a:lnTo>
                <a:lnTo>
                  <a:pt x="2456" y="345"/>
                </a:lnTo>
                <a:lnTo>
                  <a:pt x="2432" y="339"/>
                </a:lnTo>
                <a:lnTo>
                  <a:pt x="2406" y="332"/>
                </a:lnTo>
                <a:lnTo>
                  <a:pt x="2378" y="331"/>
                </a:lnTo>
                <a:lnTo>
                  <a:pt x="2352" y="330"/>
                </a:lnTo>
                <a:lnTo>
                  <a:pt x="2322" y="331"/>
                </a:lnTo>
                <a:lnTo>
                  <a:pt x="2292" y="332"/>
                </a:lnTo>
                <a:lnTo>
                  <a:pt x="2261" y="337"/>
                </a:lnTo>
                <a:lnTo>
                  <a:pt x="2228" y="344"/>
                </a:lnTo>
                <a:lnTo>
                  <a:pt x="2197" y="354"/>
                </a:lnTo>
                <a:lnTo>
                  <a:pt x="2164" y="365"/>
                </a:lnTo>
                <a:lnTo>
                  <a:pt x="2129" y="379"/>
                </a:lnTo>
                <a:lnTo>
                  <a:pt x="2095" y="394"/>
                </a:lnTo>
                <a:lnTo>
                  <a:pt x="2060" y="411"/>
                </a:lnTo>
                <a:lnTo>
                  <a:pt x="2024" y="433"/>
                </a:lnTo>
                <a:lnTo>
                  <a:pt x="1988" y="454"/>
                </a:lnTo>
                <a:lnTo>
                  <a:pt x="1952" y="478"/>
                </a:lnTo>
                <a:lnTo>
                  <a:pt x="1999" y="524"/>
                </a:lnTo>
                <a:lnTo>
                  <a:pt x="2024" y="506"/>
                </a:lnTo>
                <a:lnTo>
                  <a:pt x="2049" y="490"/>
                </a:lnTo>
                <a:lnTo>
                  <a:pt x="2075" y="476"/>
                </a:lnTo>
                <a:lnTo>
                  <a:pt x="2100" y="464"/>
                </a:lnTo>
                <a:lnTo>
                  <a:pt x="2126" y="454"/>
                </a:lnTo>
                <a:lnTo>
                  <a:pt x="2151" y="445"/>
                </a:lnTo>
                <a:lnTo>
                  <a:pt x="2176" y="439"/>
                </a:lnTo>
                <a:lnTo>
                  <a:pt x="2199" y="433"/>
                </a:lnTo>
                <a:lnTo>
                  <a:pt x="2223" y="431"/>
                </a:lnTo>
                <a:lnTo>
                  <a:pt x="2245" y="429"/>
                </a:lnTo>
                <a:lnTo>
                  <a:pt x="2267" y="429"/>
                </a:lnTo>
                <a:lnTo>
                  <a:pt x="2289" y="431"/>
                </a:lnTo>
                <a:lnTo>
                  <a:pt x="2310" y="434"/>
                </a:lnTo>
                <a:lnTo>
                  <a:pt x="2329" y="439"/>
                </a:lnTo>
                <a:lnTo>
                  <a:pt x="2348" y="445"/>
                </a:lnTo>
                <a:lnTo>
                  <a:pt x="2366" y="454"/>
                </a:lnTo>
                <a:lnTo>
                  <a:pt x="2382" y="463"/>
                </a:lnTo>
                <a:lnTo>
                  <a:pt x="2399" y="473"/>
                </a:lnTo>
                <a:lnTo>
                  <a:pt x="2414" y="486"/>
                </a:lnTo>
                <a:lnTo>
                  <a:pt x="2428" y="500"/>
                </a:lnTo>
                <a:lnTo>
                  <a:pt x="2440" y="515"/>
                </a:lnTo>
                <a:lnTo>
                  <a:pt x="2451" y="532"/>
                </a:lnTo>
                <a:lnTo>
                  <a:pt x="2461" y="549"/>
                </a:lnTo>
                <a:lnTo>
                  <a:pt x="2468" y="568"/>
                </a:lnTo>
                <a:lnTo>
                  <a:pt x="2476" y="587"/>
                </a:lnTo>
                <a:lnTo>
                  <a:pt x="2481" y="610"/>
                </a:lnTo>
                <a:lnTo>
                  <a:pt x="2486" y="632"/>
                </a:lnTo>
                <a:lnTo>
                  <a:pt x="2489" y="656"/>
                </a:lnTo>
                <a:lnTo>
                  <a:pt x="2489" y="680"/>
                </a:lnTo>
                <a:lnTo>
                  <a:pt x="2489" y="707"/>
                </a:lnTo>
                <a:lnTo>
                  <a:pt x="2485" y="733"/>
                </a:lnTo>
                <a:lnTo>
                  <a:pt x="2480" y="761"/>
                </a:lnTo>
                <a:lnTo>
                  <a:pt x="2479" y="723"/>
                </a:lnTo>
                <a:lnTo>
                  <a:pt x="2472" y="689"/>
                </a:lnTo>
                <a:lnTo>
                  <a:pt x="2465" y="659"/>
                </a:lnTo>
                <a:lnTo>
                  <a:pt x="2453" y="632"/>
                </a:lnTo>
                <a:lnTo>
                  <a:pt x="2440" y="609"/>
                </a:lnTo>
                <a:lnTo>
                  <a:pt x="2424" y="589"/>
                </a:lnTo>
                <a:lnTo>
                  <a:pt x="2406" y="572"/>
                </a:lnTo>
                <a:lnTo>
                  <a:pt x="2387" y="558"/>
                </a:lnTo>
                <a:lnTo>
                  <a:pt x="2366" y="547"/>
                </a:lnTo>
                <a:lnTo>
                  <a:pt x="2344" y="539"/>
                </a:lnTo>
                <a:lnTo>
                  <a:pt x="2320" y="534"/>
                </a:lnTo>
                <a:lnTo>
                  <a:pt x="2296" y="532"/>
                </a:lnTo>
                <a:lnTo>
                  <a:pt x="2269" y="532"/>
                </a:lnTo>
                <a:lnTo>
                  <a:pt x="2242" y="533"/>
                </a:lnTo>
                <a:lnTo>
                  <a:pt x="2214" y="537"/>
                </a:lnTo>
                <a:lnTo>
                  <a:pt x="2188" y="543"/>
                </a:lnTo>
                <a:lnTo>
                  <a:pt x="2159" y="549"/>
                </a:lnTo>
                <a:lnTo>
                  <a:pt x="2131" y="560"/>
                </a:lnTo>
                <a:lnTo>
                  <a:pt x="2101" y="570"/>
                </a:lnTo>
                <a:lnTo>
                  <a:pt x="2074" y="582"/>
                </a:lnTo>
                <a:lnTo>
                  <a:pt x="2046" y="596"/>
                </a:lnTo>
                <a:lnTo>
                  <a:pt x="2018" y="610"/>
                </a:lnTo>
                <a:lnTo>
                  <a:pt x="1991" y="624"/>
                </a:lnTo>
                <a:lnTo>
                  <a:pt x="1966" y="642"/>
                </a:lnTo>
                <a:lnTo>
                  <a:pt x="1940" y="659"/>
                </a:lnTo>
                <a:lnTo>
                  <a:pt x="1916" y="675"/>
                </a:lnTo>
                <a:lnTo>
                  <a:pt x="1894" y="694"/>
                </a:lnTo>
                <a:lnTo>
                  <a:pt x="1873" y="712"/>
                </a:lnTo>
                <a:lnTo>
                  <a:pt x="1854" y="730"/>
                </a:lnTo>
                <a:lnTo>
                  <a:pt x="1836" y="749"/>
                </a:lnTo>
                <a:lnTo>
                  <a:pt x="1821" y="766"/>
                </a:lnTo>
                <a:lnTo>
                  <a:pt x="1808" y="784"/>
                </a:lnTo>
                <a:lnTo>
                  <a:pt x="1825" y="799"/>
                </a:lnTo>
                <a:lnTo>
                  <a:pt x="1842" y="815"/>
                </a:lnTo>
                <a:lnTo>
                  <a:pt x="1859" y="830"/>
                </a:lnTo>
                <a:lnTo>
                  <a:pt x="1875" y="845"/>
                </a:lnTo>
                <a:lnTo>
                  <a:pt x="1892" y="825"/>
                </a:lnTo>
                <a:lnTo>
                  <a:pt x="1910" y="805"/>
                </a:lnTo>
                <a:lnTo>
                  <a:pt x="1925" y="787"/>
                </a:lnTo>
                <a:lnTo>
                  <a:pt x="1944" y="768"/>
                </a:lnTo>
                <a:lnTo>
                  <a:pt x="1960" y="750"/>
                </a:lnTo>
                <a:lnTo>
                  <a:pt x="1980" y="736"/>
                </a:lnTo>
                <a:lnTo>
                  <a:pt x="1999" y="721"/>
                </a:lnTo>
                <a:lnTo>
                  <a:pt x="2016" y="707"/>
                </a:lnTo>
                <a:lnTo>
                  <a:pt x="2037" y="695"/>
                </a:lnTo>
                <a:lnTo>
                  <a:pt x="2057" y="684"/>
                </a:lnTo>
                <a:lnTo>
                  <a:pt x="2076" y="674"/>
                </a:lnTo>
                <a:lnTo>
                  <a:pt x="2098" y="667"/>
                </a:lnTo>
                <a:lnTo>
                  <a:pt x="2118" y="661"/>
                </a:lnTo>
                <a:lnTo>
                  <a:pt x="2140" y="657"/>
                </a:lnTo>
                <a:lnTo>
                  <a:pt x="2162" y="653"/>
                </a:lnTo>
                <a:lnTo>
                  <a:pt x="2185" y="653"/>
                </a:lnTo>
                <a:lnTo>
                  <a:pt x="2204" y="655"/>
                </a:lnTo>
                <a:lnTo>
                  <a:pt x="2225" y="657"/>
                </a:lnTo>
                <a:lnTo>
                  <a:pt x="2242" y="661"/>
                </a:lnTo>
                <a:lnTo>
                  <a:pt x="2260" y="666"/>
                </a:lnTo>
                <a:lnTo>
                  <a:pt x="2275" y="674"/>
                </a:lnTo>
                <a:lnTo>
                  <a:pt x="2291" y="683"/>
                </a:lnTo>
                <a:lnTo>
                  <a:pt x="2303" y="692"/>
                </a:lnTo>
                <a:lnTo>
                  <a:pt x="2316" y="702"/>
                </a:lnTo>
                <a:lnTo>
                  <a:pt x="2327" y="713"/>
                </a:lnTo>
                <a:lnTo>
                  <a:pt x="2339" y="726"/>
                </a:lnTo>
                <a:lnTo>
                  <a:pt x="2348" y="740"/>
                </a:lnTo>
                <a:lnTo>
                  <a:pt x="2355" y="755"/>
                </a:lnTo>
                <a:lnTo>
                  <a:pt x="2364" y="770"/>
                </a:lnTo>
                <a:lnTo>
                  <a:pt x="2371" y="787"/>
                </a:lnTo>
                <a:lnTo>
                  <a:pt x="2377" y="802"/>
                </a:lnTo>
                <a:lnTo>
                  <a:pt x="2381" y="820"/>
                </a:lnTo>
                <a:lnTo>
                  <a:pt x="2385" y="838"/>
                </a:lnTo>
                <a:lnTo>
                  <a:pt x="2388" y="855"/>
                </a:lnTo>
                <a:lnTo>
                  <a:pt x="2391" y="874"/>
                </a:lnTo>
                <a:lnTo>
                  <a:pt x="2391" y="893"/>
                </a:lnTo>
                <a:lnTo>
                  <a:pt x="2391" y="912"/>
                </a:lnTo>
                <a:lnTo>
                  <a:pt x="2391" y="930"/>
                </a:lnTo>
                <a:lnTo>
                  <a:pt x="2391" y="951"/>
                </a:lnTo>
                <a:lnTo>
                  <a:pt x="2390" y="970"/>
                </a:lnTo>
                <a:lnTo>
                  <a:pt x="2387" y="989"/>
                </a:lnTo>
                <a:lnTo>
                  <a:pt x="2383" y="1008"/>
                </a:lnTo>
                <a:lnTo>
                  <a:pt x="2380" y="1027"/>
                </a:lnTo>
                <a:lnTo>
                  <a:pt x="2376" y="1045"/>
                </a:lnTo>
                <a:lnTo>
                  <a:pt x="2371" y="1062"/>
                </a:lnTo>
                <a:lnTo>
                  <a:pt x="2366" y="1079"/>
                </a:lnTo>
                <a:lnTo>
                  <a:pt x="2358" y="1097"/>
                </a:lnTo>
                <a:lnTo>
                  <a:pt x="2352" y="1113"/>
                </a:lnTo>
                <a:lnTo>
                  <a:pt x="2352" y="1062"/>
                </a:lnTo>
                <a:lnTo>
                  <a:pt x="2350" y="1014"/>
                </a:lnTo>
                <a:lnTo>
                  <a:pt x="2349" y="990"/>
                </a:lnTo>
                <a:lnTo>
                  <a:pt x="2346" y="966"/>
                </a:lnTo>
                <a:lnTo>
                  <a:pt x="2344" y="944"/>
                </a:lnTo>
                <a:lnTo>
                  <a:pt x="2341" y="923"/>
                </a:lnTo>
                <a:lnTo>
                  <a:pt x="2336" y="901"/>
                </a:lnTo>
                <a:lnTo>
                  <a:pt x="2330" y="882"/>
                </a:lnTo>
                <a:lnTo>
                  <a:pt x="2325" y="863"/>
                </a:lnTo>
                <a:lnTo>
                  <a:pt x="2317" y="844"/>
                </a:lnTo>
                <a:lnTo>
                  <a:pt x="2310" y="826"/>
                </a:lnTo>
                <a:lnTo>
                  <a:pt x="2301" y="811"/>
                </a:lnTo>
                <a:lnTo>
                  <a:pt x="2291" y="797"/>
                </a:lnTo>
                <a:lnTo>
                  <a:pt x="2278" y="783"/>
                </a:lnTo>
                <a:lnTo>
                  <a:pt x="2264" y="769"/>
                </a:lnTo>
                <a:lnTo>
                  <a:pt x="2249" y="758"/>
                </a:lnTo>
                <a:lnTo>
                  <a:pt x="2232" y="750"/>
                </a:lnTo>
                <a:lnTo>
                  <a:pt x="2216" y="744"/>
                </a:lnTo>
                <a:lnTo>
                  <a:pt x="2200" y="739"/>
                </a:lnTo>
                <a:lnTo>
                  <a:pt x="2183" y="737"/>
                </a:lnTo>
                <a:lnTo>
                  <a:pt x="2166" y="737"/>
                </a:lnTo>
                <a:lnTo>
                  <a:pt x="2150" y="740"/>
                </a:lnTo>
                <a:lnTo>
                  <a:pt x="2132" y="745"/>
                </a:lnTo>
                <a:lnTo>
                  <a:pt x="2114" y="750"/>
                </a:lnTo>
                <a:lnTo>
                  <a:pt x="2098" y="758"/>
                </a:lnTo>
                <a:lnTo>
                  <a:pt x="2081" y="766"/>
                </a:lnTo>
                <a:lnTo>
                  <a:pt x="2063" y="777"/>
                </a:lnTo>
                <a:lnTo>
                  <a:pt x="2047" y="788"/>
                </a:lnTo>
                <a:lnTo>
                  <a:pt x="2029" y="801"/>
                </a:lnTo>
                <a:lnTo>
                  <a:pt x="2013" y="815"/>
                </a:lnTo>
                <a:lnTo>
                  <a:pt x="1997" y="829"/>
                </a:lnTo>
                <a:lnTo>
                  <a:pt x="1981" y="844"/>
                </a:lnTo>
                <a:lnTo>
                  <a:pt x="1966" y="860"/>
                </a:lnTo>
                <a:lnTo>
                  <a:pt x="1950" y="876"/>
                </a:lnTo>
                <a:lnTo>
                  <a:pt x="1922" y="910"/>
                </a:lnTo>
                <a:lnTo>
                  <a:pt x="1897" y="944"/>
                </a:lnTo>
                <a:lnTo>
                  <a:pt x="1872" y="977"/>
                </a:lnTo>
                <a:lnTo>
                  <a:pt x="1853" y="1012"/>
                </a:lnTo>
                <a:lnTo>
                  <a:pt x="1836" y="1041"/>
                </a:lnTo>
                <a:lnTo>
                  <a:pt x="1823" y="1067"/>
                </a:lnTo>
                <a:lnTo>
                  <a:pt x="1854" y="1061"/>
                </a:lnTo>
                <a:lnTo>
                  <a:pt x="1882" y="1056"/>
                </a:lnTo>
                <a:lnTo>
                  <a:pt x="1907" y="1053"/>
                </a:lnTo>
                <a:lnTo>
                  <a:pt x="1931" y="1055"/>
                </a:lnTo>
                <a:lnTo>
                  <a:pt x="1954" y="1058"/>
                </a:lnTo>
                <a:lnTo>
                  <a:pt x="1976" y="1064"/>
                </a:lnTo>
                <a:lnTo>
                  <a:pt x="1996" y="1071"/>
                </a:lnTo>
                <a:lnTo>
                  <a:pt x="2014" y="1080"/>
                </a:lnTo>
                <a:lnTo>
                  <a:pt x="2032" y="1092"/>
                </a:lnTo>
                <a:lnTo>
                  <a:pt x="2048" y="1105"/>
                </a:lnTo>
                <a:lnTo>
                  <a:pt x="2062" y="1121"/>
                </a:lnTo>
                <a:lnTo>
                  <a:pt x="2075" y="1137"/>
                </a:lnTo>
                <a:lnTo>
                  <a:pt x="2087" y="1155"/>
                </a:lnTo>
                <a:lnTo>
                  <a:pt x="2100" y="1174"/>
                </a:lnTo>
                <a:lnTo>
                  <a:pt x="2109" y="1194"/>
                </a:lnTo>
                <a:lnTo>
                  <a:pt x="2119" y="1217"/>
                </a:lnTo>
                <a:lnTo>
                  <a:pt x="2127" y="1239"/>
                </a:lnTo>
                <a:lnTo>
                  <a:pt x="2136" y="1262"/>
                </a:lnTo>
                <a:lnTo>
                  <a:pt x="2141" y="1286"/>
                </a:lnTo>
                <a:lnTo>
                  <a:pt x="2148" y="1310"/>
                </a:lnTo>
                <a:lnTo>
                  <a:pt x="2159" y="1359"/>
                </a:lnTo>
                <a:lnTo>
                  <a:pt x="2166" y="1410"/>
                </a:lnTo>
                <a:lnTo>
                  <a:pt x="2178" y="1510"/>
                </a:lnTo>
                <a:lnTo>
                  <a:pt x="2188" y="1601"/>
                </a:lnTo>
                <a:lnTo>
                  <a:pt x="2189" y="1621"/>
                </a:lnTo>
                <a:lnTo>
                  <a:pt x="2193" y="1640"/>
                </a:lnTo>
                <a:lnTo>
                  <a:pt x="2198" y="1659"/>
                </a:lnTo>
                <a:lnTo>
                  <a:pt x="2203" y="1676"/>
                </a:lnTo>
                <a:lnTo>
                  <a:pt x="2209" y="1691"/>
                </a:lnTo>
                <a:lnTo>
                  <a:pt x="2217" y="1706"/>
                </a:lnTo>
                <a:lnTo>
                  <a:pt x="2226" y="1720"/>
                </a:lnTo>
                <a:lnTo>
                  <a:pt x="2233" y="1733"/>
                </a:lnTo>
                <a:lnTo>
                  <a:pt x="2242" y="1744"/>
                </a:lnTo>
                <a:lnTo>
                  <a:pt x="2253" y="1754"/>
                </a:lnTo>
                <a:lnTo>
                  <a:pt x="2264" y="1764"/>
                </a:lnTo>
                <a:lnTo>
                  <a:pt x="2275" y="1773"/>
                </a:lnTo>
                <a:lnTo>
                  <a:pt x="2287" y="1781"/>
                </a:lnTo>
                <a:lnTo>
                  <a:pt x="2298" y="1789"/>
                </a:lnTo>
                <a:lnTo>
                  <a:pt x="2311" y="1794"/>
                </a:lnTo>
                <a:lnTo>
                  <a:pt x="2324" y="1799"/>
                </a:lnTo>
                <a:lnTo>
                  <a:pt x="2363" y="1813"/>
                </a:lnTo>
                <a:lnTo>
                  <a:pt x="2405" y="1830"/>
                </a:lnTo>
                <a:lnTo>
                  <a:pt x="2428" y="1841"/>
                </a:lnTo>
                <a:lnTo>
                  <a:pt x="2449" y="1852"/>
                </a:lnTo>
                <a:lnTo>
                  <a:pt x="2471" y="1863"/>
                </a:lnTo>
                <a:lnTo>
                  <a:pt x="2493" y="1877"/>
                </a:lnTo>
                <a:lnTo>
                  <a:pt x="2514" y="1891"/>
                </a:lnTo>
                <a:lnTo>
                  <a:pt x="2533" y="1904"/>
                </a:lnTo>
                <a:lnTo>
                  <a:pt x="2552" y="1921"/>
                </a:lnTo>
                <a:lnTo>
                  <a:pt x="2569" y="1938"/>
                </a:lnTo>
                <a:lnTo>
                  <a:pt x="2585" y="1955"/>
                </a:lnTo>
                <a:lnTo>
                  <a:pt x="2599" y="1975"/>
                </a:lnTo>
                <a:lnTo>
                  <a:pt x="2606" y="1984"/>
                </a:lnTo>
                <a:lnTo>
                  <a:pt x="2611" y="1994"/>
                </a:lnTo>
                <a:lnTo>
                  <a:pt x="2616" y="2006"/>
                </a:lnTo>
                <a:lnTo>
                  <a:pt x="2619" y="2017"/>
                </a:lnTo>
                <a:lnTo>
                  <a:pt x="2626" y="2037"/>
                </a:lnTo>
                <a:lnTo>
                  <a:pt x="2631" y="2056"/>
                </a:lnTo>
                <a:lnTo>
                  <a:pt x="2633" y="2075"/>
                </a:lnTo>
                <a:lnTo>
                  <a:pt x="2635" y="2095"/>
                </a:lnTo>
                <a:lnTo>
                  <a:pt x="2635" y="2111"/>
                </a:lnTo>
                <a:lnTo>
                  <a:pt x="2632" y="2128"/>
                </a:lnTo>
                <a:lnTo>
                  <a:pt x="2630" y="2143"/>
                </a:lnTo>
                <a:lnTo>
                  <a:pt x="2623" y="2158"/>
                </a:lnTo>
                <a:lnTo>
                  <a:pt x="2618" y="2171"/>
                </a:lnTo>
                <a:lnTo>
                  <a:pt x="2609" y="2183"/>
                </a:lnTo>
                <a:lnTo>
                  <a:pt x="2602" y="2195"/>
                </a:lnTo>
                <a:lnTo>
                  <a:pt x="2592" y="2204"/>
                </a:lnTo>
                <a:lnTo>
                  <a:pt x="2581" y="2213"/>
                </a:lnTo>
                <a:lnTo>
                  <a:pt x="2569" y="2220"/>
                </a:lnTo>
                <a:lnTo>
                  <a:pt x="2556" y="2227"/>
                </a:lnTo>
                <a:lnTo>
                  <a:pt x="2542" y="2233"/>
                </a:lnTo>
                <a:lnTo>
                  <a:pt x="2562" y="2243"/>
                </a:lnTo>
                <a:lnTo>
                  <a:pt x="2581" y="2252"/>
                </a:lnTo>
                <a:lnTo>
                  <a:pt x="2602" y="2260"/>
                </a:lnTo>
                <a:lnTo>
                  <a:pt x="2619" y="2265"/>
                </a:lnTo>
                <a:lnTo>
                  <a:pt x="2639" y="2268"/>
                </a:lnTo>
                <a:lnTo>
                  <a:pt x="2658" y="2271"/>
                </a:lnTo>
                <a:lnTo>
                  <a:pt x="2675" y="2272"/>
                </a:lnTo>
                <a:lnTo>
                  <a:pt x="2694" y="2272"/>
                </a:lnTo>
                <a:lnTo>
                  <a:pt x="2713" y="2270"/>
                </a:lnTo>
                <a:lnTo>
                  <a:pt x="2734" y="2267"/>
                </a:lnTo>
                <a:lnTo>
                  <a:pt x="2757" y="2263"/>
                </a:lnTo>
                <a:lnTo>
                  <a:pt x="2779" y="2260"/>
                </a:lnTo>
                <a:lnTo>
                  <a:pt x="2832" y="2248"/>
                </a:lnTo>
                <a:lnTo>
                  <a:pt x="2890" y="2234"/>
                </a:lnTo>
                <a:close/>
                <a:moveTo>
                  <a:pt x="1751" y="538"/>
                </a:moveTo>
                <a:lnTo>
                  <a:pt x="1774" y="539"/>
                </a:lnTo>
                <a:lnTo>
                  <a:pt x="1798" y="539"/>
                </a:lnTo>
                <a:lnTo>
                  <a:pt x="1821" y="542"/>
                </a:lnTo>
                <a:lnTo>
                  <a:pt x="1842" y="544"/>
                </a:lnTo>
                <a:lnTo>
                  <a:pt x="1864" y="547"/>
                </a:lnTo>
                <a:lnTo>
                  <a:pt x="1884" y="553"/>
                </a:lnTo>
                <a:lnTo>
                  <a:pt x="1906" y="560"/>
                </a:lnTo>
                <a:lnTo>
                  <a:pt x="1926" y="570"/>
                </a:lnTo>
                <a:lnTo>
                  <a:pt x="1897" y="595"/>
                </a:lnTo>
                <a:lnTo>
                  <a:pt x="1867" y="620"/>
                </a:lnTo>
                <a:lnTo>
                  <a:pt x="1839" y="647"/>
                </a:lnTo>
                <a:lnTo>
                  <a:pt x="1811" y="674"/>
                </a:lnTo>
                <a:lnTo>
                  <a:pt x="1783" y="704"/>
                </a:lnTo>
                <a:lnTo>
                  <a:pt x="1756" y="737"/>
                </a:lnTo>
                <a:lnTo>
                  <a:pt x="1727" y="772"/>
                </a:lnTo>
                <a:lnTo>
                  <a:pt x="1696" y="810"/>
                </a:lnTo>
                <a:lnTo>
                  <a:pt x="1713" y="819"/>
                </a:lnTo>
                <a:lnTo>
                  <a:pt x="1729" y="829"/>
                </a:lnTo>
                <a:lnTo>
                  <a:pt x="1745" y="839"/>
                </a:lnTo>
                <a:lnTo>
                  <a:pt x="1762" y="850"/>
                </a:lnTo>
                <a:lnTo>
                  <a:pt x="1794" y="876"/>
                </a:lnTo>
                <a:lnTo>
                  <a:pt x="1822" y="901"/>
                </a:lnTo>
                <a:lnTo>
                  <a:pt x="1808" y="929"/>
                </a:lnTo>
                <a:lnTo>
                  <a:pt x="1792" y="958"/>
                </a:lnTo>
                <a:lnTo>
                  <a:pt x="1776" y="986"/>
                </a:lnTo>
                <a:lnTo>
                  <a:pt x="1760" y="1018"/>
                </a:lnTo>
                <a:lnTo>
                  <a:pt x="1743" y="1055"/>
                </a:lnTo>
                <a:lnTo>
                  <a:pt x="1724" y="1098"/>
                </a:lnTo>
                <a:lnTo>
                  <a:pt x="1707" y="1151"/>
                </a:lnTo>
                <a:lnTo>
                  <a:pt x="1684" y="1216"/>
                </a:lnTo>
                <a:lnTo>
                  <a:pt x="1704" y="1206"/>
                </a:lnTo>
                <a:lnTo>
                  <a:pt x="1724" y="1193"/>
                </a:lnTo>
                <a:lnTo>
                  <a:pt x="1748" y="1183"/>
                </a:lnTo>
                <a:lnTo>
                  <a:pt x="1774" y="1173"/>
                </a:lnTo>
                <a:lnTo>
                  <a:pt x="1801" y="1164"/>
                </a:lnTo>
                <a:lnTo>
                  <a:pt x="1827" y="1155"/>
                </a:lnTo>
                <a:lnTo>
                  <a:pt x="1855" y="1150"/>
                </a:lnTo>
                <a:lnTo>
                  <a:pt x="1883" y="1145"/>
                </a:lnTo>
                <a:lnTo>
                  <a:pt x="1896" y="1145"/>
                </a:lnTo>
                <a:lnTo>
                  <a:pt x="1908" y="1145"/>
                </a:lnTo>
                <a:lnTo>
                  <a:pt x="1921" y="1145"/>
                </a:lnTo>
                <a:lnTo>
                  <a:pt x="1934" y="1146"/>
                </a:lnTo>
                <a:lnTo>
                  <a:pt x="1945" y="1149"/>
                </a:lnTo>
                <a:lnTo>
                  <a:pt x="1957" y="1152"/>
                </a:lnTo>
                <a:lnTo>
                  <a:pt x="1967" y="1156"/>
                </a:lnTo>
                <a:lnTo>
                  <a:pt x="1976" y="1163"/>
                </a:lnTo>
                <a:lnTo>
                  <a:pt x="1986" y="1168"/>
                </a:lnTo>
                <a:lnTo>
                  <a:pt x="1995" y="1177"/>
                </a:lnTo>
                <a:lnTo>
                  <a:pt x="2001" y="1184"/>
                </a:lnTo>
                <a:lnTo>
                  <a:pt x="2009" y="1194"/>
                </a:lnTo>
                <a:lnTo>
                  <a:pt x="2014" y="1206"/>
                </a:lnTo>
                <a:lnTo>
                  <a:pt x="2018" y="1218"/>
                </a:lnTo>
                <a:lnTo>
                  <a:pt x="2021" y="1234"/>
                </a:lnTo>
                <a:lnTo>
                  <a:pt x="2024" y="1249"/>
                </a:lnTo>
                <a:lnTo>
                  <a:pt x="2010" y="1260"/>
                </a:lnTo>
                <a:lnTo>
                  <a:pt x="1996" y="1272"/>
                </a:lnTo>
                <a:lnTo>
                  <a:pt x="1981" y="1282"/>
                </a:lnTo>
                <a:lnTo>
                  <a:pt x="1964" y="1292"/>
                </a:lnTo>
                <a:lnTo>
                  <a:pt x="1949" y="1301"/>
                </a:lnTo>
                <a:lnTo>
                  <a:pt x="1933" y="1310"/>
                </a:lnTo>
                <a:lnTo>
                  <a:pt x="1916" y="1318"/>
                </a:lnTo>
                <a:lnTo>
                  <a:pt x="1898" y="1324"/>
                </a:lnTo>
                <a:lnTo>
                  <a:pt x="1882" y="1331"/>
                </a:lnTo>
                <a:lnTo>
                  <a:pt x="1864" y="1337"/>
                </a:lnTo>
                <a:lnTo>
                  <a:pt x="1846" y="1342"/>
                </a:lnTo>
                <a:lnTo>
                  <a:pt x="1827" y="1345"/>
                </a:lnTo>
                <a:lnTo>
                  <a:pt x="1808" y="1348"/>
                </a:lnTo>
                <a:lnTo>
                  <a:pt x="1789" y="1349"/>
                </a:lnTo>
                <a:lnTo>
                  <a:pt x="1770" y="1352"/>
                </a:lnTo>
                <a:lnTo>
                  <a:pt x="1751" y="1352"/>
                </a:lnTo>
                <a:lnTo>
                  <a:pt x="1729" y="1352"/>
                </a:lnTo>
                <a:lnTo>
                  <a:pt x="1708" y="1349"/>
                </a:lnTo>
                <a:lnTo>
                  <a:pt x="1687" y="1347"/>
                </a:lnTo>
                <a:lnTo>
                  <a:pt x="1668" y="1344"/>
                </a:lnTo>
                <a:lnTo>
                  <a:pt x="1648" y="1339"/>
                </a:lnTo>
                <a:lnTo>
                  <a:pt x="1629" y="1333"/>
                </a:lnTo>
                <a:lnTo>
                  <a:pt x="1609" y="1328"/>
                </a:lnTo>
                <a:lnTo>
                  <a:pt x="1591" y="1320"/>
                </a:lnTo>
                <a:lnTo>
                  <a:pt x="1572" y="1311"/>
                </a:lnTo>
                <a:lnTo>
                  <a:pt x="1554" y="1302"/>
                </a:lnTo>
                <a:lnTo>
                  <a:pt x="1538" y="1293"/>
                </a:lnTo>
                <a:lnTo>
                  <a:pt x="1520" y="1282"/>
                </a:lnTo>
                <a:lnTo>
                  <a:pt x="1503" y="1271"/>
                </a:lnTo>
                <a:lnTo>
                  <a:pt x="1489" y="1258"/>
                </a:lnTo>
                <a:lnTo>
                  <a:pt x="1474" y="1245"/>
                </a:lnTo>
                <a:lnTo>
                  <a:pt x="1459" y="1232"/>
                </a:lnTo>
                <a:lnTo>
                  <a:pt x="1445" y="1218"/>
                </a:lnTo>
                <a:lnTo>
                  <a:pt x="1432" y="1205"/>
                </a:lnTo>
                <a:lnTo>
                  <a:pt x="1420" y="1188"/>
                </a:lnTo>
                <a:lnTo>
                  <a:pt x="1408" y="1171"/>
                </a:lnTo>
                <a:lnTo>
                  <a:pt x="1398" y="1155"/>
                </a:lnTo>
                <a:lnTo>
                  <a:pt x="1389" y="1138"/>
                </a:lnTo>
                <a:lnTo>
                  <a:pt x="1379" y="1121"/>
                </a:lnTo>
                <a:lnTo>
                  <a:pt x="1370" y="1104"/>
                </a:lnTo>
                <a:lnTo>
                  <a:pt x="1364" y="1085"/>
                </a:lnTo>
                <a:lnTo>
                  <a:pt x="1356" y="1066"/>
                </a:lnTo>
                <a:lnTo>
                  <a:pt x="1351" y="1047"/>
                </a:lnTo>
                <a:lnTo>
                  <a:pt x="1347" y="1028"/>
                </a:lnTo>
                <a:lnTo>
                  <a:pt x="1342" y="1006"/>
                </a:lnTo>
                <a:lnTo>
                  <a:pt x="1340" y="987"/>
                </a:lnTo>
                <a:lnTo>
                  <a:pt x="1338" y="966"/>
                </a:lnTo>
                <a:lnTo>
                  <a:pt x="1338" y="946"/>
                </a:lnTo>
                <a:lnTo>
                  <a:pt x="1338" y="925"/>
                </a:lnTo>
                <a:lnTo>
                  <a:pt x="1340" y="904"/>
                </a:lnTo>
                <a:lnTo>
                  <a:pt x="1342" y="883"/>
                </a:lnTo>
                <a:lnTo>
                  <a:pt x="1347" y="863"/>
                </a:lnTo>
                <a:lnTo>
                  <a:pt x="1351" y="844"/>
                </a:lnTo>
                <a:lnTo>
                  <a:pt x="1356" y="825"/>
                </a:lnTo>
                <a:lnTo>
                  <a:pt x="1364" y="806"/>
                </a:lnTo>
                <a:lnTo>
                  <a:pt x="1370" y="788"/>
                </a:lnTo>
                <a:lnTo>
                  <a:pt x="1379" y="769"/>
                </a:lnTo>
                <a:lnTo>
                  <a:pt x="1389" y="751"/>
                </a:lnTo>
                <a:lnTo>
                  <a:pt x="1398" y="735"/>
                </a:lnTo>
                <a:lnTo>
                  <a:pt x="1408" y="718"/>
                </a:lnTo>
                <a:lnTo>
                  <a:pt x="1420" y="702"/>
                </a:lnTo>
                <a:lnTo>
                  <a:pt x="1432" y="686"/>
                </a:lnTo>
                <a:lnTo>
                  <a:pt x="1445" y="673"/>
                </a:lnTo>
                <a:lnTo>
                  <a:pt x="1459" y="659"/>
                </a:lnTo>
                <a:lnTo>
                  <a:pt x="1474" y="645"/>
                </a:lnTo>
                <a:lnTo>
                  <a:pt x="1489" y="632"/>
                </a:lnTo>
                <a:lnTo>
                  <a:pt x="1503" y="619"/>
                </a:lnTo>
                <a:lnTo>
                  <a:pt x="1520" y="609"/>
                </a:lnTo>
                <a:lnTo>
                  <a:pt x="1538" y="598"/>
                </a:lnTo>
                <a:lnTo>
                  <a:pt x="1554" y="587"/>
                </a:lnTo>
                <a:lnTo>
                  <a:pt x="1572" y="579"/>
                </a:lnTo>
                <a:lnTo>
                  <a:pt x="1591" y="571"/>
                </a:lnTo>
                <a:lnTo>
                  <a:pt x="1609" y="563"/>
                </a:lnTo>
                <a:lnTo>
                  <a:pt x="1629" y="557"/>
                </a:lnTo>
                <a:lnTo>
                  <a:pt x="1648" y="551"/>
                </a:lnTo>
                <a:lnTo>
                  <a:pt x="1668" y="547"/>
                </a:lnTo>
                <a:lnTo>
                  <a:pt x="1687" y="543"/>
                </a:lnTo>
                <a:lnTo>
                  <a:pt x="1708" y="540"/>
                </a:lnTo>
                <a:lnTo>
                  <a:pt x="1729" y="539"/>
                </a:lnTo>
                <a:lnTo>
                  <a:pt x="1751" y="538"/>
                </a:lnTo>
                <a:close/>
                <a:moveTo>
                  <a:pt x="1710" y="2154"/>
                </a:moveTo>
                <a:lnTo>
                  <a:pt x="1724" y="2213"/>
                </a:lnTo>
                <a:lnTo>
                  <a:pt x="1737" y="2272"/>
                </a:lnTo>
                <a:lnTo>
                  <a:pt x="1750" y="2332"/>
                </a:lnTo>
                <a:lnTo>
                  <a:pt x="1762" y="2390"/>
                </a:lnTo>
                <a:lnTo>
                  <a:pt x="1775" y="2450"/>
                </a:lnTo>
                <a:lnTo>
                  <a:pt x="1788" y="2510"/>
                </a:lnTo>
                <a:lnTo>
                  <a:pt x="1801" y="2568"/>
                </a:lnTo>
                <a:lnTo>
                  <a:pt x="1814" y="2628"/>
                </a:lnTo>
                <a:lnTo>
                  <a:pt x="1803" y="2643"/>
                </a:lnTo>
                <a:lnTo>
                  <a:pt x="1789" y="2661"/>
                </a:lnTo>
                <a:lnTo>
                  <a:pt x="1774" y="2679"/>
                </a:lnTo>
                <a:lnTo>
                  <a:pt x="1757" y="2698"/>
                </a:lnTo>
                <a:lnTo>
                  <a:pt x="1792" y="2707"/>
                </a:lnTo>
                <a:lnTo>
                  <a:pt x="1822" y="2717"/>
                </a:lnTo>
                <a:lnTo>
                  <a:pt x="1837" y="2724"/>
                </a:lnTo>
                <a:lnTo>
                  <a:pt x="1853" y="2729"/>
                </a:lnTo>
                <a:lnTo>
                  <a:pt x="1867" y="2738"/>
                </a:lnTo>
                <a:lnTo>
                  <a:pt x="1879" y="2745"/>
                </a:lnTo>
                <a:lnTo>
                  <a:pt x="1859" y="2765"/>
                </a:lnTo>
                <a:lnTo>
                  <a:pt x="1834" y="2789"/>
                </a:lnTo>
                <a:lnTo>
                  <a:pt x="1808" y="2817"/>
                </a:lnTo>
                <a:lnTo>
                  <a:pt x="1780" y="2847"/>
                </a:lnTo>
                <a:lnTo>
                  <a:pt x="1751" y="2880"/>
                </a:lnTo>
                <a:lnTo>
                  <a:pt x="1723" y="2912"/>
                </a:lnTo>
                <a:lnTo>
                  <a:pt x="1696" y="2944"/>
                </a:lnTo>
                <a:lnTo>
                  <a:pt x="1672" y="2974"/>
                </a:lnTo>
                <a:lnTo>
                  <a:pt x="1703" y="2974"/>
                </a:lnTo>
                <a:lnTo>
                  <a:pt x="1732" y="2977"/>
                </a:lnTo>
                <a:lnTo>
                  <a:pt x="1757" y="2981"/>
                </a:lnTo>
                <a:lnTo>
                  <a:pt x="1783" y="2986"/>
                </a:lnTo>
                <a:lnTo>
                  <a:pt x="1807" y="2992"/>
                </a:lnTo>
                <a:lnTo>
                  <a:pt x="1828" y="3000"/>
                </a:lnTo>
                <a:lnTo>
                  <a:pt x="1849" y="3007"/>
                </a:lnTo>
                <a:lnTo>
                  <a:pt x="1870" y="3016"/>
                </a:lnTo>
                <a:lnTo>
                  <a:pt x="1861" y="3035"/>
                </a:lnTo>
                <a:lnTo>
                  <a:pt x="1855" y="3057"/>
                </a:lnTo>
                <a:lnTo>
                  <a:pt x="1847" y="3080"/>
                </a:lnTo>
                <a:lnTo>
                  <a:pt x="1841" y="3105"/>
                </a:lnTo>
                <a:lnTo>
                  <a:pt x="1835" y="3132"/>
                </a:lnTo>
                <a:lnTo>
                  <a:pt x="1830" y="3160"/>
                </a:lnTo>
                <a:lnTo>
                  <a:pt x="1823" y="3186"/>
                </a:lnTo>
                <a:lnTo>
                  <a:pt x="1820" y="3216"/>
                </a:lnTo>
                <a:lnTo>
                  <a:pt x="1814" y="3245"/>
                </a:lnTo>
                <a:lnTo>
                  <a:pt x="1811" y="3273"/>
                </a:lnTo>
                <a:lnTo>
                  <a:pt x="1808" y="3299"/>
                </a:lnTo>
                <a:lnTo>
                  <a:pt x="1806" y="3325"/>
                </a:lnTo>
                <a:lnTo>
                  <a:pt x="1804" y="3350"/>
                </a:lnTo>
                <a:lnTo>
                  <a:pt x="1804" y="3374"/>
                </a:lnTo>
                <a:lnTo>
                  <a:pt x="1804" y="3396"/>
                </a:lnTo>
                <a:lnTo>
                  <a:pt x="1806" y="3414"/>
                </a:lnTo>
                <a:lnTo>
                  <a:pt x="1820" y="3388"/>
                </a:lnTo>
                <a:lnTo>
                  <a:pt x="1834" y="3364"/>
                </a:lnTo>
                <a:lnTo>
                  <a:pt x="1841" y="3353"/>
                </a:lnTo>
                <a:lnTo>
                  <a:pt x="1847" y="3343"/>
                </a:lnTo>
                <a:lnTo>
                  <a:pt x="1858" y="3332"/>
                </a:lnTo>
                <a:lnTo>
                  <a:pt x="1865" y="3324"/>
                </a:lnTo>
                <a:lnTo>
                  <a:pt x="1874" y="3315"/>
                </a:lnTo>
                <a:lnTo>
                  <a:pt x="1884" y="3308"/>
                </a:lnTo>
                <a:lnTo>
                  <a:pt x="1894" y="3301"/>
                </a:lnTo>
                <a:lnTo>
                  <a:pt x="1906" y="3296"/>
                </a:lnTo>
                <a:lnTo>
                  <a:pt x="1917" y="3291"/>
                </a:lnTo>
                <a:lnTo>
                  <a:pt x="1929" y="3287"/>
                </a:lnTo>
                <a:lnTo>
                  <a:pt x="1943" y="3287"/>
                </a:lnTo>
                <a:lnTo>
                  <a:pt x="1955" y="3285"/>
                </a:lnTo>
                <a:lnTo>
                  <a:pt x="2048" y="3739"/>
                </a:lnTo>
                <a:lnTo>
                  <a:pt x="2339" y="3938"/>
                </a:lnTo>
                <a:lnTo>
                  <a:pt x="2366" y="4079"/>
                </a:lnTo>
                <a:lnTo>
                  <a:pt x="2393" y="4219"/>
                </a:lnTo>
                <a:lnTo>
                  <a:pt x="2421" y="4360"/>
                </a:lnTo>
                <a:lnTo>
                  <a:pt x="2449" y="4499"/>
                </a:lnTo>
                <a:lnTo>
                  <a:pt x="2479" y="4640"/>
                </a:lnTo>
                <a:lnTo>
                  <a:pt x="2505" y="4781"/>
                </a:lnTo>
                <a:lnTo>
                  <a:pt x="2533" y="4921"/>
                </a:lnTo>
                <a:lnTo>
                  <a:pt x="2561" y="5062"/>
                </a:lnTo>
                <a:lnTo>
                  <a:pt x="2589" y="5203"/>
                </a:lnTo>
                <a:lnTo>
                  <a:pt x="2618" y="5342"/>
                </a:lnTo>
                <a:lnTo>
                  <a:pt x="2645" y="5482"/>
                </a:lnTo>
                <a:lnTo>
                  <a:pt x="2673" y="5623"/>
                </a:lnTo>
                <a:lnTo>
                  <a:pt x="2701" y="5763"/>
                </a:lnTo>
                <a:lnTo>
                  <a:pt x="2729" y="5903"/>
                </a:lnTo>
                <a:lnTo>
                  <a:pt x="2757" y="6044"/>
                </a:lnTo>
                <a:lnTo>
                  <a:pt x="2785" y="6184"/>
                </a:lnTo>
                <a:lnTo>
                  <a:pt x="2842" y="6242"/>
                </a:lnTo>
                <a:lnTo>
                  <a:pt x="2899" y="6301"/>
                </a:lnTo>
                <a:lnTo>
                  <a:pt x="2956" y="6358"/>
                </a:lnTo>
                <a:lnTo>
                  <a:pt x="3013" y="6416"/>
                </a:lnTo>
                <a:lnTo>
                  <a:pt x="3069" y="6474"/>
                </a:lnTo>
                <a:lnTo>
                  <a:pt x="3127" y="6533"/>
                </a:lnTo>
                <a:lnTo>
                  <a:pt x="3183" y="6590"/>
                </a:lnTo>
                <a:lnTo>
                  <a:pt x="3240" y="6649"/>
                </a:lnTo>
                <a:lnTo>
                  <a:pt x="3226" y="6574"/>
                </a:lnTo>
                <a:lnTo>
                  <a:pt x="3212" y="6500"/>
                </a:lnTo>
                <a:lnTo>
                  <a:pt x="3199" y="6427"/>
                </a:lnTo>
                <a:lnTo>
                  <a:pt x="3185" y="6352"/>
                </a:lnTo>
                <a:lnTo>
                  <a:pt x="3171" y="6278"/>
                </a:lnTo>
                <a:lnTo>
                  <a:pt x="3157" y="6204"/>
                </a:lnTo>
                <a:lnTo>
                  <a:pt x="3141" y="6129"/>
                </a:lnTo>
                <a:lnTo>
                  <a:pt x="3127" y="6056"/>
                </a:lnTo>
                <a:lnTo>
                  <a:pt x="3148" y="6044"/>
                </a:lnTo>
                <a:lnTo>
                  <a:pt x="3167" y="6034"/>
                </a:lnTo>
                <a:lnTo>
                  <a:pt x="3185" y="6027"/>
                </a:lnTo>
                <a:lnTo>
                  <a:pt x="3202" y="6019"/>
                </a:lnTo>
                <a:lnTo>
                  <a:pt x="3218" y="6014"/>
                </a:lnTo>
                <a:lnTo>
                  <a:pt x="3234" y="6011"/>
                </a:lnTo>
                <a:lnTo>
                  <a:pt x="3249" y="6009"/>
                </a:lnTo>
                <a:lnTo>
                  <a:pt x="3263" y="6009"/>
                </a:lnTo>
                <a:lnTo>
                  <a:pt x="3277" y="6009"/>
                </a:lnTo>
                <a:lnTo>
                  <a:pt x="3290" y="6011"/>
                </a:lnTo>
                <a:lnTo>
                  <a:pt x="3303" y="6014"/>
                </a:lnTo>
                <a:lnTo>
                  <a:pt x="3314" y="6018"/>
                </a:lnTo>
                <a:lnTo>
                  <a:pt x="3325" y="6023"/>
                </a:lnTo>
                <a:lnTo>
                  <a:pt x="3337" y="6029"/>
                </a:lnTo>
                <a:lnTo>
                  <a:pt x="3347" y="6037"/>
                </a:lnTo>
                <a:lnTo>
                  <a:pt x="3357" y="6043"/>
                </a:lnTo>
                <a:lnTo>
                  <a:pt x="3369" y="6052"/>
                </a:lnTo>
                <a:lnTo>
                  <a:pt x="3378" y="6062"/>
                </a:lnTo>
                <a:lnTo>
                  <a:pt x="3388" y="6071"/>
                </a:lnTo>
                <a:lnTo>
                  <a:pt x="3397" y="6081"/>
                </a:lnTo>
                <a:lnTo>
                  <a:pt x="3416" y="6104"/>
                </a:lnTo>
                <a:lnTo>
                  <a:pt x="3433" y="6128"/>
                </a:lnTo>
                <a:lnTo>
                  <a:pt x="3452" y="6152"/>
                </a:lnTo>
                <a:lnTo>
                  <a:pt x="3471" y="6178"/>
                </a:lnTo>
                <a:lnTo>
                  <a:pt x="3492" y="6202"/>
                </a:lnTo>
                <a:lnTo>
                  <a:pt x="3512" y="6226"/>
                </a:lnTo>
                <a:lnTo>
                  <a:pt x="3532" y="6245"/>
                </a:lnTo>
                <a:lnTo>
                  <a:pt x="3553" y="6267"/>
                </a:lnTo>
                <a:lnTo>
                  <a:pt x="3574" y="6286"/>
                </a:lnTo>
                <a:lnTo>
                  <a:pt x="3597" y="6305"/>
                </a:lnTo>
                <a:lnTo>
                  <a:pt x="3621" y="6324"/>
                </a:lnTo>
                <a:lnTo>
                  <a:pt x="3645" y="6343"/>
                </a:lnTo>
                <a:lnTo>
                  <a:pt x="3671" y="6359"/>
                </a:lnTo>
                <a:lnTo>
                  <a:pt x="3696" y="6377"/>
                </a:lnTo>
                <a:lnTo>
                  <a:pt x="3723" y="6394"/>
                </a:lnTo>
                <a:lnTo>
                  <a:pt x="3750" y="6408"/>
                </a:lnTo>
                <a:lnTo>
                  <a:pt x="3778" y="6423"/>
                </a:lnTo>
                <a:lnTo>
                  <a:pt x="3807" y="6437"/>
                </a:lnTo>
                <a:lnTo>
                  <a:pt x="3835" y="6449"/>
                </a:lnTo>
                <a:lnTo>
                  <a:pt x="3864" y="6461"/>
                </a:lnTo>
                <a:lnTo>
                  <a:pt x="3893" y="6471"/>
                </a:lnTo>
                <a:lnTo>
                  <a:pt x="3922" y="6481"/>
                </a:lnTo>
                <a:lnTo>
                  <a:pt x="3951" y="6488"/>
                </a:lnTo>
                <a:lnTo>
                  <a:pt x="3981" y="6495"/>
                </a:lnTo>
                <a:lnTo>
                  <a:pt x="4010" y="6499"/>
                </a:lnTo>
                <a:lnTo>
                  <a:pt x="4039" y="6501"/>
                </a:lnTo>
                <a:lnTo>
                  <a:pt x="4067" y="6504"/>
                </a:lnTo>
                <a:lnTo>
                  <a:pt x="4096" y="6503"/>
                </a:lnTo>
                <a:lnTo>
                  <a:pt x="4124" y="6500"/>
                </a:lnTo>
                <a:lnTo>
                  <a:pt x="4152" y="6496"/>
                </a:lnTo>
                <a:lnTo>
                  <a:pt x="4180" y="6490"/>
                </a:lnTo>
                <a:lnTo>
                  <a:pt x="4205" y="6482"/>
                </a:lnTo>
                <a:lnTo>
                  <a:pt x="4232" y="6471"/>
                </a:lnTo>
                <a:lnTo>
                  <a:pt x="4257" y="6458"/>
                </a:lnTo>
                <a:lnTo>
                  <a:pt x="4282" y="6444"/>
                </a:lnTo>
                <a:lnTo>
                  <a:pt x="4306" y="6427"/>
                </a:lnTo>
                <a:lnTo>
                  <a:pt x="4329" y="6408"/>
                </a:lnTo>
                <a:lnTo>
                  <a:pt x="4349" y="6385"/>
                </a:lnTo>
                <a:lnTo>
                  <a:pt x="4368" y="6366"/>
                </a:lnTo>
                <a:lnTo>
                  <a:pt x="4384" y="6347"/>
                </a:lnTo>
                <a:lnTo>
                  <a:pt x="4402" y="6331"/>
                </a:lnTo>
                <a:lnTo>
                  <a:pt x="4421" y="6316"/>
                </a:lnTo>
                <a:lnTo>
                  <a:pt x="4433" y="6308"/>
                </a:lnTo>
                <a:lnTo>
                  <a:pt x="4443" y="6303"/>
                </a:lnTo>
                <a:lnTo>
                  <a:pt x="4454" y="6298"/>
                </a:lnTo>
                <a:lnTo>
                  <a:pt x="4466" y="6293"/>
                </a:lnTo>
                <a:lnTo>
                  <a:pt x="4478" y="6291"/>
                </a:lnTo>
                <a:lnTo>
                  <a:pt x="4491" y="6288"/>
                </a:lnTo>
                <a:lnTo>
                  <a:pt x="4506" y="6286"/>
                </a:lnTo>
                <a:lnTo>
                  <a:pt x="4522" y="6286"/>
                </a:lnTo>
                <a:lnTo>
                  <a:pt x="4530" y="6286"/>
                </a:lnTo>
                <a:lnTo>
                  <a:pt x="4539" y="6286"/>
                </a:lnTo>
                <a:lnTo>
                  <a:pt x="4548" y="6288"/>
                </a:lnTo>
                <a:lnTo>
                  <a:pt x="4556" y="6289"/>
                </a:lnTo>
                <a:lnTo>
                  <a:pt x="4563" y="6292"/>
                </a:lnTo>
                <a:lnTo>
                  <a:pt x="4572" y="6295"/>
                </a:lnTo>
                <a:lnTo>
                  <a:pt x="4579" y="6298"/>
                </a:lnTo>
                <a:lnTo>
                  <a:pt x="4586" y="6303"/>
                </a:lnTo>
                <a:lnTo>
                  <a:pt x="4591" y="6307"/>
                </a:lnTo>
                <a:lnTo>
                  <a:pt x="4598" y="6312"/>
                </a:lnTo>
                <a:lnTo>
                  <a:pt x="4603" y="6319"/>
                </a:lnTo>
                <a:lnTo>
                  <a:pt x="4608" y="6325"/>
                </a:lnTo>
                <a:lnTo>
                  <a:pt x="4612" y="6331"/>
                </a:lnTo>
                <a:lnTo>
                  <a:pt x="4614" y="6338"/>
                </a:lnTo>
                <a:lnTo>
                  <a:pt x="4617" y="6345"/>
                </a:lnTo>
                <a:lnTo>
                  <a:pt x="4619" y="6353"/>
                </a:lnTo>
                <a:lnTo>
                  <a:pt x="4622" y="6362"/>
                </a:lnTo>
                <a:lnTo>
                  <a:pt x="4622" y="6369"/>
                </a:lnTo>
                <a:lnTo>
                  <a:pt x="4622" y="6380"/>
                </a:lnTo>
                <a:lnTo>
                  <a:pt x="4622" y="6388"/>
                </a:lnTo>
                <a:lnTo>
                  <a:pt x="4619" y="6397"/>
                </a:lnTo>
                <a:lnTo>
                  <a:pt x="4618" y="6408"/>
                </a:lnTo>
                <a:lnTo>
                  <a:pt x="4614" y="6418"/>
                </a:lnTo>
                <a:lnTo>
                  <a:pt x="4610" y="6428"/>
                </a:lnTo>
                <a:lnTo>
                  <a:pt x="4605" y="6439"/>
                </a:lnTo>
                <a:lnTo>
                  <a:pt x="4599" y="6449"/>
                </a:lnTo>
                <a:lnTo>
                  <a:pt x="4594" y="6461"/>
                </a:lnTo>
                <a:lnTo>
                  <a:pt x="4586" y="6472"/>
                </a:lnTo>
                <a:lnTo>
                  <a:pt x="4577" y="6484"/>
                </a:lnTo>
                <a:lnTo>
                  <a:pt x="4569" y="6496"/>
                </a:lnTo>
                <a:lnTo>
                  <a:pt x="4557" y="6508"/>
                </a:lnTo>
                <a:lnTo>
                  <a:pt x="4546" y="6519"/>
                </a:lnTo>
                <a:lnTo>
                  <a:pt x="4594" y="6515"/>
                </a:lnTo>
                <a:lnTo>
                  <a:pt x="4638" y="6509"/>
                </a:lnTo>
                <a:lnTo>
                  <a:pt x="4682" y="6501"/>
                </a:lnTo>
                <a:lnTo>
                  <a:pt x="4722" y="6494"/>
                </a:lnTo>
                <a:lnTo>
                  <a:pt x="4759" y="6484"/>
                </a:lnTo>
                <a:lnTo>
                  <a:pt x="4795" y="6471"/>
                </a:lnTo>
                <a:lnTo>
                  <a:pt x="4828" y="6460"/>
                </a:lnTo>
                <a:lnTo>
                  <a:pt x="4858" y="6446"/>
                </a:lnTo>
                <a:lnTo>
                  <a:pt x="4887" y="6432"/>
                </a:lnTo>
                <a:lnTo>
                  <a:pt x="4914" y="6416"/>
                </a:lnTo>
                <a:lnTo>
                  <a:pt x="4938" y="6399"/>
                </a:lnTo>
                <a:lnTo>
                  <a:pt x="4961" y="6382"/>
                </a:lnTo>
                <a:lnTo>
                  <a:pt x="4981" y="6363"/>
                </a:lnTo>
                <a:lnTo>
                  <a:pt x="5000" y="6344"/>
                </a:lnTo>
                <a:lnTo>
                  <a:pt x="5018" y="6324"/>
                </a:lnTo>
                <a:lnTo>
                  <a:pt x="5033" y="6302"/>
                </a:lnTo>
                <a:lnTo>
                  <a:pt x="5049" y="6281"/>
                </a:lnTo>
                <a:lnTo>
                  <a:pt x="5061" y="6259"/>
                </a:lnTo>
                <a:lnTo>
                  <a:pt x="5073" y="6236"/>
                </a:lnTo>
                <a:lnTo>
                  <a:pt x="5083" y="6213"/>
                </a:lnTo>
                <a:lnTo>
                  <a:pt x="5092" y="6189"/>
                </a:lnTo>
                <a:lnTo>
                  <a:pt x="5099" y="6166"/>
                </a:lnTo>
                <a:lnTo>
                  <a:pt x="5107" y="6141"/>
                </a:lnTo>
                <a:lnTo>
                  <a:pt x="5112" y="6116"/>
                </a:lnTo>
                <a:lnTo>
                  <a:pt x="5118" y="6091"/>
                </a:lnTo>
                <a:lnTo>
                  <a:pt x="5122" y="6066"/>
                </a:lnTo>
                <a:lnTo>
                  <a:pt x="5126" y="6041"/>
                </a:lnTo>
                <a:lnTo>
                  <a:pt x="5129" y="6015"/>
                </a:lnTo>
                <a:lnTo>
                  <a:pt x="5132" y="5964"/>
                </a:lnTo>
                <a:lnTo>
                  <a:pt x="5135" y="5915"/>
                </a:lnTo>
                <a:lnTo>
                  <a:pt x="5169" y="5081"/>
                </a:lnTo>
                <a:lnTo>
                  <a:pt x="5224" y="5039"/>
                </a:lnTo>
                <a:lnTo>
                  <a:pt x="5280" y="4997"/>
                </a:lnTo>
                <a:lnTo>
                  <a:pt x="5306" y="4974"/>
                </a:lnTo>
                <a:lnTo>
                  <a:pt x="5333" y="4950"/>
                </a:lnTo>
                <a:lnTo>
                  <a:pt x="5358" y="4927"/>
                </a:lnTo>
                <a:lnTo>
                  <a:pt x="5382" y="4902"/>
                </a:lnTo>
                <a:lnTo>
                  <a:pt x="5407" y="4875"/>
                </a:lnTo>
                <a:lnTo>
                  <a:pt x="5429" y="4847"/>
                </a:lnTo>
                <a:lnTo>
                  <a:pt x="5450" y="4818"/>
                </a:lnTo>
                <a:lnTo>
                  <a:pt x="5471" y="4786"/>
                </a:lnTo>
                <a:lnTo>
                  <a:pt x="5489" y="4754"/>
                </a:lnTo>
                <a:lnTo>
                  <a:pt x="5508" y="4719"/>
                </a:lnTo>
                <a:lnTo>
                  <a:pt x="5516" y="4701"/>
                </a:lnTo>
                <a:lnTo>
                  <a:pt x="5525" y="4682"/>
                </a:lnTo>
                <a:lnTo>
                  <a:pt x="5531" y="4662"/>
                </a:lnTo>
                <a:lnTo>
                  <a:pt x="5537" y="4643"/>
                </a:lnTo>
                <a:lnTo>
                  <a:pt x="5507" y="4649"/>
                </a:lnTo>
                <a:lnTo>
                  <a:pt x="5475" y="4655"/>
                </a:lnTo>
                <a:lnTo>
                  <a:pt x="5445" y="4659"/>
                </a:lnTo>
                <a:lnTo>
                  <a:pt x="5414" y="4663"/>
                </a:lnTo>
                <a:lnTo>
                  <a:pt x="5385" y="4666"/>
                </a:lnTo>
                <a:lnTo>
                  <a:pt x="5353" y="4668"/>
                </a:lnTo>
                <a:lnTo>
                  <a:pt x="5323" y="4669"/>
                </a:lnTo>
                <a:lnTo>
                  <a:pt x="5295" y="4669"/>
                </a:lnTo>
                <a:lnTo>
                  <a:pt x="5264" y="4669"/>
                </a:lnTo>
                <a:lnTo>
                  <a:pt x="5234" y="4668"/>
                </a:lnTo>
                <a:lnTo>
                  <a:pt x="5206" y="4667"/>
                </a:lnTo>
                <a:lnTo>
                  <a:pt x="5177" y="4663"/>
                </a:lnTo>
                <a:lnTo>
                  <a:pt x="5148" y="4660"/>
                </a:lnTo>
                <a:lnTo>
                  <a:pt x="5120" y="4657"/>
                </a:lnTo>
                <a:lnTo>
                  <a:pt x="5090" y="4652"/>
                </a:lnTo>
                <a:lnTo>
                  <a:pt x="5061" y="4647"/>
                </a:lnTo>
                <a:lnTo>
                  <a:pt x="5045" y="4640"/>
                </a:lnTo>
                <a:lnTo>
                  <a:pt x="5031" y="4631"/>
                </a:lnTo>
                <a:lnTo>
                  <a:pt x="5018" y="4622"/>
                </a:lnTo>
                <a:lnTo>
                  <a:pt x="5005" y="4614"/>
                </a:lnTo>
                <a:lnTo>
                  <a:pt x="4995" y="4603"/>
                </a:lnTo>
                <a:lnTo>
                  <a:pt x="4986" y="4593"/>
                </a:lnTo>
                <a:lnTo>
                  <a:pt x="4979" y="4581"/>
                </a:lnTo>
                <a:lnTo>
                  <a:pt x="4972" y="4569"/>
                </a:lnTo>
                <a:lnTo>
                  <a:pt x="4967" y="4556"/>
                </a:lnTo>
                <a:lnTo>
                  <a:pt x="4966" y="4545"/>
                </a:lnTo>
                <a:lnTo>
                  <a:pt x="4966" y="4532"/>
                </a:lnTo>
                <a:lnTo>
                  <a:pt x="4967" y="4520"/>
                </a:lnTo>
                <a:lnTo>
                  <a:pt x="4970" y="4507"/>
                </a:lnTo>
                <a:lnTo>
                  <a:pt x="4975" y="4494"/>
                </a:lnTo>
                <a:lnTo>
                  <a:pt x="4982" y="4483"/>
                </a:lnTo>
                <a:lnTo>
                  <a:pt x="4993" y="4470"/>
                </a:lnTo>
                <a:lnTo>
                  <a:pt x="5005" y="4457"/>
                </a:lnTo>
                <a:lnTo>
                  <a:pt x="5018" y="4446"/>
                </a:lnTo>
                <a:lnTo>
                  <a:pt x="5032" y="4436"/>
                </a:lnTo>
                <a:lnTo>
                  <a:pt x="5046" y="4427"/>
                </a:lnTo>
                <a:lnTo>
                  <a:pt x="5060" y="4418"/>
                </a:lnTo>
                <a:lnTo>
                  <a:pt x="5075" y="4412"/>
                </a:lnTo>
                <a:lnTo>
                  <a:pt x="5090" y="4405"/>
                </a:lnTo>
                <a:lnTo>
                  <a:pt x="5106" y="4400"/>
                </a:lnTo>
                <a:lnTo>
                  <a:pt x="5120" y="4395"/>
                </a:lnTo>
                <a:lnTo>
                  <a:pt x="5136" y="4393"/>
                </a:lnTo>
                <a:lnTo>
                  <a:pt x="5151" y="4390"/>
                </a:lnTo>
                <a:lnTo>
                  <a:pt x="5168" y="4389"/>
                </a:lnTo>
                <a:lnTo>
                  <a:pt x="5183" y="4388"/>
                </a:lnTo>
                <a:lnTo>
                  <a:pt x="5201" y="4386"/>
                </a:lnTo>
                <a:lnTo>
                  <a:pt x="5217" y="4388"/>
                </a:lnTo>
                <a:lnTo>
                  <a:pt x="5234" y="4388"/>
                </a:lnTo>
                <a:lnTo>
                  <a:pt x="5269" y="4390"/>
                </a:lnTo>
                <a:lnTo>
                  <a:pt x="5304" y="4396"/>
                </a:lnTo>
                <a:lnTo>
                  <a:pt x="5339" y="4403"/>
                </a:lnTo>
                <a:lnTo>
                  <a:pt x="5375" y="4410"/>
                </a:lnTo>
                <a:lnTo>
                  <a:pt x="5450" y="4428"/>
                </a:lnTo>
                <a:lnTo>
                  <a:pt x="5523" y="4445"/>
                </a:lnTo>
                <a:lnTo>
                  <a:pt x="5611" y="4464"/>
                </a:lnTo>
                <a:lnTo>
                  <a:pt x="5701" y="4483"/>
                </a:lnTo>
                <a:lnTo>
                  <a:pt x="5793" y="4501"/>
                </a:lnTo>
                <a:lnTo>
                  <a:pt x="5887" y="4517"/>
                </a:lnTo>
                <a:lnTo>
                  <a:pt x="5934" y="4523"/>
                </a:lnTo>
                <a:lnTo>
                  <a:pt x="5982" y="4530"/>
                </a:lnTo>
                <a:lnTo>
                  <a:pt x="6028" y="4536"/>
                </a:lnTo>
                <a:lnTo>
                  <a:pt x="6073" y="4542"/>
                </a:lnTo>
                <a:lnTo>
                  <a:pt x="6120" y="4546"/>
                </a:lnTo>
                <a:lnTo>
                  <a:pt x="6166" y="4551"/>
                </a:lnTo>
                <a:lnTo>
                  <a:pt x="6210" y="4555"/>
                </a:lnTo>
                <a:lnTo>
                  <a:pt x="6256" y="4556"/>
                </a:lnTo>
                <a:lnTo>
                  <a:pt x="6521" y="5016"/>
                </a:lnTo>
                <a:lnTo>
                  <a:pt x="6537" y="5045"/>
                </a:lnTo>
                <a:lnTo>
                  <a:pt x="6552" y="5073"/>
                </a:lnTo>
                <a:lnTo>
                  <a:pt x="6566" y="5097"/>
                </a:lnTo>
                <a:lnTo>
                  <a:pt x="6582" y="5120"/>
                </a:lnTo>
                <a:lnTo>
                  <a:pt x="6598" y="5142"/>
                </a:lnTo>
                <a:lnTo>
                  <a:pt x="6615" y="5162"/>
                </a:lnTo>
                <a:lnTo>
                  <a:pt x="6631" y="5179"/>
                </a:lnTo>
                <a:lnTo>
                  <a:pt x="6648" y="5195"/>
                </a:lnTo>
                <a:lnTo>
                  <a:pt x="6667" y="5209"/>
                </a:lnTo>
                <a:lnTo>
                  <a:pt x="6684" y="5223"/>
                </a:lnTo>
                <a:lnTo>
                  <a:pt x="6703" y="5234"/>
                </a:lnTo>
                <a:lnTo>
                  <a:pt x="6722" y="5243"/>
                </a:lnTo>
                <a:lnTo>
                  <a:pt x="6742" y="5253"/>
                </a:lnTo>
                <a:lnTo>
                  <a:pt x="6761" y="5260"/>
                </a:lnTo>
                <a:lnTo>
                  <a:pt x="6782" y="5266"/>
                </a:lnTo>
                <a:lnTo>
                  <a:pt x="6802" y="5270"/>
                </a:lnTo>
                <a:lnTo>
                  <a:pt x="6822" y="5275"/>
                </a:lnTo>
                <a:lnTo>
                  <a:pt x="6845" y="5278"/>
                </a:lnTo>
                <a:lnTo>
                  <a:pt x="6866" y="5279"/>
                </a:lnTo>
                <a:lnTo>
                  <a:pt x="6888" y="5279"/>
                </a:lnTo>
                <a:lnTo>
                  <a:pt x="6910" y="5279"/>
                </a:lnTo>
                <a:lnTo>
                  <a:pt x="6934" y="5279"/>
                </a:lnTo>
                <a:lnTo>
                  <a:pt x="6957" y="5278"/>
                </a:lnTo>
                <a:lnTo>
                  <a:pt x="6981" y="5275"/>
                </a:lnTo>
                <a:lnTo>
                  <a:pt x="7029" y="5267"/>
                </a:lnTo>
                <a:lnTo>
                  <a:pt x="7079" y="5258"/>
                </a:lnTo>
                <a:lnTo>
                  <a:pt x="7131" y="5250"/>
                </a:lnTo>
                <a:lnTo>
                  <a:pt x="7184" y="5238"/>
                </a:lnTo>
                <a:lnTo>
                  <a:pt x="7210" y="5233"/>
                </a:lnTo>
                <a:lnTo>
                  <a:pt x="7234" y="5228"/>
                </a:lnTo>
                <a:lnTo>
                  <a:pt x="7257" y="5225"/>
                </a:lnTo>
                <a:lnTo>
                  <a:pt x="7278" y="5223"/>
                </a:lnTo>
                <a:lnTo>
                  <a:pt x="7301" y="5222"/>
                </a:lnTo>
                <a:lnTo>
                  <a:pt x="7321" y="5222"/>
                </a:lnTo>
                <a:lnTo>
                  <a:pt x="7340" y="5223"/>
                </a:lnTo>
                <a:lnTo>
                  <a:pt x="7359" y="5224"/>
                </a:lnTo>
                <a:lnTo>
                  <a:pt x="7377" y="5227"/>
                </a:lnTo>
                <a:lnTo>
                  <a:pt x="7395" y="5229"/>
                </a:lnTo>
                <a:lnTo>
                  <a:pt x="7412" y="5234"/>
                </a:lnTo>
                <a:lnTo>
                  <a:pt x="7427" y="5239"/>
                </a:lnTo>
                <a:lnTo>
                  <a:pt x="7441" y="5245"/>
                </a:lnTo>
                <a:lnTo>
                  <a:pt x="7455" y="5252"/>
                </a:lnTo>
                <a:lnTo>
                  <a:pt x="7467" y="5260"/>
                </a:lnTo>
                <a:lnTo>
                  <a:pt x="7480" y="5267"/>
                </a:lnTo>
                <a:lnTo>
                  <a:pt x="7492" y="5279"/>
                </a:lnTo>
                <a:lnTo>
                  <a:pt x="7503" y="5289"/>
                </a:lnTo>
                <a:lnTo>
                  <a:pt x="7513" y="5299"/>
                </a:lnTo>
                <a:lnTo>
                  <a:pt x="7522" y="5312"/>
                </a:lnTo>
                <a:lnTo>
                  <a:pt x="7530" y="5325"/>
                </a:lnTo>
                <a:lnTo>
                  <a:pt x="7537" y="5338"/>
                </a:lnTo>
                <a:lnTo>
                  <a:pt x="7544" y="5352"/>
                </a:lnTo>
                <a:lnTo>
                  <a:pt x="7550" y="5368"/>
                </a:lnTo>
                <a:lnTo>
                  <a:pt x="7555" y="5383"/>
                </a:lnTo>
                <a:lnTo>
                  <a:pt x="7559" y="5401"/>
                </a:lnTo>
                <a:lnTo>
                  <a:pt x="7563" y="5418"/>
                </a:lnTo>
                <a:lnTo>
                  <a:pt x="7566" y="5438"/>
                </a:lnTo>
                <a:lnTo>
                  <a:pt x="7568" y="5457"/>
                </a:lnTo>
                <a:lnTo>
                  <a:pt x="7569" y="5477"/>
                </a:lnTo>
                <a:lnTo>
                  <a:pt x="7569" y="5497"/>
                </a:lnTo>
                <a:lnTo>
                  <a:pt x="7569" y="5519"/>
                </a:lnTo>
                <a:lnTo>
                  <a:pt x="7568" y="5539"/>
                </a:lnTo>
                <a:lnTo>
                  <a:pt x="7568" y="5559"/>
                </a:lnTo>
                <a:lnTo>
                  <a:pt x="7565" y="5578"/>
                </a:lnTo>
                <a:lnTo>
                  <a:pt x="7561" y="5597"/>
                </a:lnTo>
                <a:lnTo>
                  <a:pt x="7556" y="5615"/>
                </a:lnTo>
                <a:lnTo>
                  <a:pt x="7551" y="5633"/>
                </a:lnTo>
                <a:lnTo>
                  <a:pt x="7545" y="5650"/>
                </a:lnTo>
                <a:lnTo>
                  <a:pt x="7539" y="5666"/>
                </a:lnTo>
                <a:lnTo>
                  <a:pt x="7530" y="5681"/>
                </a:lnTo>
                <a:lnTo>
                  <a:pt x="7521" y="5697"/>
                </a:lnTo>
                <a:lnTo>
                  <a:pt x="7512" y="5709"/>
                </a:lnTo>
                <a:lnTo>
                  <a:pt x="7502" y="5722"/>
                </a:lnTo>
                <a:lnTo>
                  <a:pt x="7492" y="5735"/>
                </a:lnTo>
                <a:lnTo>
                  <a:pt x="7479" y="5747"/>
                </a:lnTo>
                <a:lnTo>
                  <a:pt x="7466" y="5759"/>
                </a:lnTo>
                <a:lnTo>
                  <a:pt x="7453" y="5768"/>
                </a:lnTo>
                <a:lnTo>
                  <a:pt x="7438" y="5777"/>
                </a:lnTo>
                <a:lnTo>
                  <a:pt x="7423" y="5785"/>
                </a:lnTo>
                <a:lnTo>
                  <a:pt x="7406" y="5793"/>
                </a:lnTo>
                <a:lnTo>
                  <a:pt x="7390" y="5799"/>
                </a:lnTo>
                <a:lnTo>
                  <a:pt x="7373" y="5806"/>
                </a:lnTo>
                <a:lnTo>
                  <a:pt x="7354" y="5811"/>
                </a:lnTo>
                <a:lnTo>
                  <a:pt x="7335" y="5815"/>
                </a:lnTo>
                <a:lnTo>
                  <a:pt x="7315" y="5818"/>
                </a:lnTo>
                <a:lnTo>
                  <a:pt x="7296" y="5821"/>
                </a:lnTo>
                <a:lnTo>
                  <a:pt x="7274" y="5822"/>
                </a:lnTo>
                <a:lnTo>
                  <a:pt x="7252" y="5822"/>
                </a:lnTo>
                <a:lnTo>
                  <a:pt x="7230" y="5821"/>
                </a:lnTo>
                <a:lnTo>
                  <a:pt x="7206" y="5820"/>
                </a:lnTo>
                <a:lnTo>
                  <a:pt x="7182" y="5817"/>
                </a:lnTo>
                <a:lnTo>
                  <a:pt x="7158" y="5812"/>
                </a:lnTo>
                <a:lnTo>
                  <a:pt x="7132" y="5808"/>
                </a:lnTo>
                <a:lnTo>
                  <a:pt x="7099" y="5801"/>
                </a:lnTo>
                <a:lnTo>
                  <a:pt x="7069" y="5793"/>
                </a:lnTo>
                <a:lnTo>
                  <a:pt x="7038" y="5783"/>
                </a:lnTo>
                <a:lnTo>
                  <a:pt x="7008" y="5771"/>
                </a:lnTo>
                <a:lnTo>
                  <a:pt x="6977" y="5759"/>
                </a:lnTo>
                <a:lnTo>
                  <a:pt x="6947" y="5745"/>
                </a:lnTo>
                <a:lnTo>
                  <a:pt x="6918" y="5730"/>
                </a:lnTo>
                <a:lnTo>
                  <a:pt x="6887" y="5712"/>
                </a:lnTo>
                <a:lnTo>
                  <a:pt x="6858" y="5694"/>
                </a:lnTo>
                <a:lnTo>
                  <a:pt x="6827" y="5674"/>
                </a:lnTo>
                <a:lnTo>
                  <a:pt x="6797" y="5653"/>
                </a:lnTo>
                <a:lnTo>
                  <a:pt x="6768" y="5630"/>
                </a:lnTo>
                <a:lnTo>
                  <a:pt x="6737" y="5608"/>
                </a:lnTo>
                <a:lnTo>
                  <a:pt x="6707" y="5582"/>
                </a:lnTo>
                <a:lnTo>
                  <a:pt x="6678" y="5556"/>
                </a:lnTo>
                <a:lnTo>
                  <a:pt x="6646" y="5528"/>
                </a:lnTo>
                <a:lnTo>
                  <a:pt x="6610" y="5496"/>
                </a:lnTo>
                <a:lnTo>
                  <a:pt x="6576" y="5469"/>
                </a:lnTo>
                <a:lnTo>
                  <a:pt x="6540" y="5449"/>
                </a:lnTo>
                <a:lnTo>
                  <a:pt x="6506" y="5431"/>
                </a:lnTo>
                <a:lnTo>
                  <a:pt x="6473" y="5418"/>
                </a:lnTo>
                <a:lnTo>
                  <a:pt x="6439" y="5410"/>
                </a:lnTo>
                <a:lnTo>
                  <a:pt x="6407" y="5406"/>
                </a:lnTo>
                <a:lnTo>
                  <a:pt x="6375" y="5405"/>
                </a:lnTo>
                <a:lnTo>
                  <a:pt x="6344" y="5406"/>
                </a:lnTo>
                <a:lnTo>
                  <a:pt x="6313" y="5412"/>
                </a:lnTo>
                <a:lnTo>
                  <a:pt x="6284" y="5421"/>
                </a:lnTo>
                <a:lnTo>
                  <a:pt x="6255" y="5432"/>
                </a:lnTo>
                <a:lnTo>
                  <a:pt x="6226" y="5448"/>
                </a:lnTo>
                <a:lnTo>
                  <a:pt x="6199" y="5465"/>
                </a:lnTo>
                <a:lnTo>
                  <a:pt x="6172" y="5484"/>
                </a:lnTo>
                <a:lnTo>
                  <a:pt x="6147" y="5507"/>
                </a:lnTo>
                <a:lnTo>
                  <a:pt x="6123" y="5531"/>
                </a:lnTo>
                <a:lnTo>
                  <a:pt x="6100" y="5558"/>
                </a:lnTo>
                <a:lnTo>
                  <a:pt x="6078" y="5585"/>
                </a:lnTo>
                <a:lnTo>
                  <a:pt x="6057" y="5614"/>
                </a:lnTo>
                <a:lnTo>
                  <a:pt x="6036" y="5646"/>
                </a:lnTo>
                <a:lnTo>
                  <a:pt x="6019" y="5676"/>
                </a:lnTo>
                <a:lnTo>
                  <a:pt x="6001" y="5709"/>
                </a:lnTo>
                <a:lnTo>
                  <a:pt x="5983" y="5743"/>
                </a:lnTo>
                <a:lnTo>
                  <a:pt x="5969" y="5778"/>
                </a:lnTo>
                <a:lnTo>
                  <a:pt x="5956" y="5812"/>
                </a:lnTo>
                <a:lnTo>
                  <a:pt x="5944" y="5848"/>
                </a:lnTo>
                <a:lnTo>
                  <a:pt x="5932" y="5883"/>
                </a:lnTo>
                <a:lnTo>
                  <a:pt x="5922" y="5917"/>
                </a:lnTo>
                <a:lnTo>
                  <a:pt x="5916" y="5953"/>
                </a:lnTo>
                <a:lnTo>
                  <a:pt x="5908" y="5989"/>
                </a:lnTo>
                <a:lnTo>
                  <a:pt x="5904" y="6022"/>
                </a:lnTo>
                <a:lnTo>
                  <a:pt x="6080" y="6039"/>
                </a:lnTo>
                <a:lnTo>
                  <a:pt x="6073" y="6069"/>
                </a:lnTo>
                <a:lnTo>
                  <a:pt x="6069" y="6103"/>
                </a:lnTo>
                <a:lnTo>
                  <a:pt x="6064" y="6141"/>
                </a:lnTo>
                <a:lnTo>
                  <a:pt x="6061" y="6183"/>
                </a:lnTo>
                <a:lnTo>
                  <a:pt x="6058" y="6226"/>
                </a:lnTo>
                <a:lnTo>
                  <a:pt x="6054" y="6269"/>
                </a:lnTo>
                <a:lnTo>
                  <a:pt x="6052" y="6315"/>
                </a:lnTo>
                <a:lnTo>
                  <a:pt x="6049" y="6359"/>
                </a:lnTo>
                <a:lnTo>
                  <a:pt x="6096" y="6349"/>
                </a:lnTo>
                <a:lnTo>
                  <a:pt x="6134" y="6342"/>
                </a:lnTo>
                <a:lnTo>
                  <a:pt x="6171" y="6335"/>
                </a:lnTo>
                <a:lnTo>
                  <a:pt x="6203" y="6330"/>
                </a:lnTo>
                <a:lnTo>
                  <a:pt x="6233" y="6326"/>
                </a:lnTo>
                <a:lnTo>
                  <a:pt x="6261" y="6322"/>
                </a:lnTo>
                <a:lnTo>
                  <a:pt x="6288" y="6319"/>
                </a:lnTo>
                <a:lnTo>
                  <a:pt x="6317" y="6316"/>
                </a:lnTo>
                <a:lnTo>
                  <a:pt x="6321" y="6338"/>
                </a:lnTo>
                <a:lnTo>
                  <a:pt x="6325" y="6364"/>
                </a:lnTo>
                <a:lnTo>
                  <a:pt x="6331" y="6394"/>
                </a:lnTo>
                <a:lnTo>
                  <a:pt x="6336" y="6425"/>
                </a:lnTo>
                <a:lnTo>
                  <a:pt x="6341" y="6460"/>
                </a:lnTo>
                <a:lnTo>
                  <a:pt x="6346" y="6495"/>
                </a:lnTo>
                <a:lnTo>
                  <a:pt x="6350" y="6529"/>
                </a:lnTo>
                <a:lnTo>
                  <a:pt x="6354" y="6564"/>
                </a:lnTo>
                <a:lnTo>
                  <a:pt x="6365" y="6537"/>
                </a:lnTo>
                <a:lnTo>
                  <a:pt x="6378" y="6512"/>
                </a:lnTo>
                <a:lnTo>
                  <a:pt x="6392" y="6485"/>
                </a:lnTo>
                <a:lnTo>
                  <a:pt x="6408" y="6460"/>
                </a:lnTo>
                <a:lnTo>
                  <a:pt x="6425" y="6435"/>
                </a:lnTo>
                <a:lnTo>
                  <a:pt x="6441" y="6413"/>
                </a:lnTo>
                <a:lnTo>
                  <a:pt x="6450" y="6402"/>
                </a:lnTo>
                <a:lnTo>
                  <a:pt x="6459" y="6392"/>
                </a:lnTo>
                <a:lnTo>
                  <a:pt x="6469" y="6382"/>
                </a:lnTo>
                <a:lnTo>
                  <a:pt x="6478" y="6373"/>
                </a:lnTo>
                <a:lnTo>
                  <a:pt x="6490" y="6366"/>
                </a:lnTo>
                <a:lnTo>
                  <a:pt x="6500" y="6357"/>
                </a:lnTo>
                <a:lnTo>
                  <a:pt x="6510" y="6350"/>
                </a:lnTo>
                <a:lnTo>
                  <a:pt x="6520" y="6344"/>
                </a:lnTo>
                <a:lnTo>
                  <a:pt x="6532" y="6340"/>
                </a:lnTo>
                <a:lnTo>
                  <a:pt x="6543" y="6335"/>
                </a:lnTo>
                <a:lnTo>
                  <a:pt x="6554" y="6333"/>
                </a:lnTo>
                <a:lnTo>
                  <a:pt x="6566" y="6331"/>
                </a:lnTo>
                <a:lnTo>
                  <a:pt x="6579" y="6330"/>
                </a:lnTo>
                <a:lnTo>
                  <a:pt x="6591" y="6331"/>
                </a:lnTo>
                <a:lnTo>
                  <a:pt x="6604" y="6331"/>
                </a:lnTo>
                <a:lnTo>
                  <a:pt x="6617" y="6334"/>
                </a:lnTo>
                <a:lnTo>
                  <a:pt x="6629" y="6339"/>
                </a:lnTo>
                <a:lnTo>
                  <a:pt x="6642" y="6344"/>
                </a:lnTo>
                <a:lnTo>
                  <a:pt x="6655" y="6352"/>
                </a:lnTo>
                <a:lnTo>
                  <a:pt x="6669" y="6361"/>
                </a:lnTo>
                <a:lnTo>
                  <a:pt x="6723" y="6397"/>
                </a:lnTo>
                <a:lnTo>
                  <a:pt x="6782" y="6434"/>
                </a:lnTo>
                <a:lnTo>
                  <a:pt x="6812" y="6455"/>
                </a:lnTo>
                <a:lnTo>
                  <a:pt x="6843" y="6472"/>
                </a:lnTo>
                <a:lnTo>
                  <a:pt x="6873" y="6490"/>
                </a:lnTo>
                <a:lnTo>
                  <a:pt x="6906" y="6508"/>
                </a:lnTo>
                <a:lnTo>
                  <a:pt x="6938" y="6524"/>
                </a:lnTo>
                <a:lnTo>
                  <a:pt x="6971" y="6541"/>
                </a:lnTo>
                <a:lnTo>
                  <a:pt x="7004" y="6556"/>
                </a:lnTo>
                <a:lnTo>
                  <a:pt x="7037" y="6570"/>
                </a:lnTo>
                <a:lnTo>
                  <a:pt x="7071" y="6583"/>
                </a:lnTo>
                <a:lnTo>
                  <a:pt x="7104" y="6594"/>
                </a:lnTo>
                <a:lnTo>
                  <a:pt x="7137" y="6604"/>
                </a:lnTo>
                <a:lnTo>
                  <a:pt x="7172" y="6612"/>
                </a:lnTo>
                <a:lnTo>
                  <a:pt x="7205" y="6618"/>
                </a:lnTo>
                <a:lnTo>
                  <a:pt x="7238" y="6623"/>
                </a:lnTo>
                <a:lnTo>
                  <a:pt x="7272" y="6625"/>
                </a:lnTo>
                <a:lnTo>
                  <a:pt x="7304" y="6625"/>
                </a:lnTo>
                <a:lnTo>
                  <a:pt x="7337" y="6623"/>
                </a:lnTo>
                <a:lnTo>
                  <a:pt x="7368" y="6617"/>
                </a:lnTo>
                <a:lnTo>
                  <a:pt x="7400" y="6611"/>
                </a:lnTo>
                <a:lnTo>
                  <a:pt x="7431" y="6598"/>
                </a:lnTo>
                <a:lnTo>
                  <a:pt x="7461" y="6585"/>
                </a:lnTo>
                <a:lnTo>
                  <a:pt x="7490" y="6569"/>
                </a:lnTo>
                <a:lnTo>
                  <a:pt x="7518" y="6548"/>
                </a:lnTo>
                <a:lnTo>
                  <a:pt x="7546" y="6526"/>
                </a:lnTo>
                <a:lnTo>
                  <a:pt x="7573" y="6498"/>
                </a:lnTo>
                <a:lnTo>
                  <a:pt x="7598" y="6468"/>
                </a:lnTo>
                <a:lnTo>
                  <a:pt x="7624" y="6433"/>
                </a:lnTo>
                <a:lnTo>
                  <a:pt x="7646" y="6395"/>
                </a:lnTo>
                <a:lnTo>
                  <a:pt x="7662" y="6371"/>
                </a:lnTo>
                <a:lnTo>
                  <a:pt x="7676" y="6350"/>
                </a:lnTo>
                <a:lnTo>
                  <a:pt x="7691" y="6331"/>
                </a:lnTo>
                <a:lnTo>
                  <a:pt x="7706" y="6317"/>
                </a:lnTo>
                <a:lnTo>
                  <a:pt x="7720" y="6303"/>
                </a:lnTo>
                <a:lnTo>
                  <a:pt x="7737" y="6293"/>
                </a:lnTo>
                <a:lnTo>
                  <a:pt x="7752" y="6284"/>
                </a:lnTo>
                <a:lnTo>
                  <a:pt x="7766" y="6278"/>
                </a:lnTo>
                <a:lnTo>
                  <a:pt x="7781" y="6274"/>
                </a:lnTo>
                <a:lnTo>
                  <a:pt x="7795" y="6272"/>
                </a:lnTo>
                <a:lnTo>
                  <a:pt x="7809" y="6272"/>
                </a:lnTo>
                <a:lnTo>
                  <a:pt x="7822" y="6274"/>
                </a:lnTo>
                <a:lnTo>
                  <a:pt x="7834" y="6279"/>
                </a:lnTo>
                <a:lnTo>
                  <a:pt x="7847" y="6283"/>
                </a:lnTo>
                <a:lnTo>
                  <a:pt x="7860" y="6292"/>
                </a:lnTo>
                <a:lnTo>
                  <a:pt x="7870" y="6300"/>
                </a:lnTo>
                <a:lnTo>
                  <a:pt x="7879" y="6310"/>
                </a:lnTo>
                <a:lnTo>
                  <a:pt x="7888" y="6321"/>
                </a:lnTo>
                <a:lnTo>
                  <a:pt x="7897" y="6335"/>
                </a:lnTo>
                <a:lnTo>
                  <a:pt x="7903" y="6349"/>
                </a:lnTo>
                <a:lnTo>
                  <a:pt x="7909" y="6364"/>
                </a:lnTo>
                <a:lnTo>
                  <a:pt x="7912" y="6382"/>
                </a:lnTo>
                <a:lnTo>
                  <a:pt x="7916" y="6399"/>
                </a:lnTo>
                <a:lnTo>
                  <a:pt x="7917" y="6416"/>
                </a:lnTo>
                <a:lnTo>
                  <a:pt x="7917" y="6435"/>
                </a:lnTo>
                <a:lnTo>
                  <a:pt x="7916" y="6456"/>
                </a:lnTo>
                <a:lnTo>
                  <a:pt x="7913" y="6476"/>
                </a:lnTo>
                <a:lnTo>
                  <a:pt x="7908" y="6496"/>
                </a:lnTo>
                <a:lnTo>
                  <a:pt x="7902" y="6518"/>
                </a:lnTo>
                <a:lnTo>
                  <a:pt x="7893" y="6540"/>
                </a:lnTo>
                <a:lnTo>
                  <a:pt x="7883" y="6561"/>
                </a:lnTo>
                <a:lnTo>
                  <a:pt x="7871" y="6584"/>
                </a:lnTo>
                <a:lnTo>
                  <a:pt x="7891" y="6584"/>
                </a:lnTo>
                <a:lnTo>
                  <a:pt x="7912" y="6583"/>
                </a:lnTo>
                <a:lnTo>
                  <a:pt x="7932" y="6580"/>
                </a:lnTo>
                <a:lnTo>
                  <a:pt x="7952" y="6576"/>
                </a:lnTo>
                <a:lnTo>
                  <a:pt x="7973" y="6573"/>
                </a:lnTo>
                <a:lnTo>
                  <a:pt x="7993" y="6566"/>
                </a:lnTo>
                <a:lnTo>
                  <a:pt x="8012" y="6560"/>
                </a:lnTo>
                <a:lnTo>
                  <a:pt x="8032" y="6552"/>
                </a:lnTo>
                <a:lnTo>
                  <a:pt x="8053" y="6545"/>
                </a:lnTo>
                <a:lnTo>
                  <a:pt x="8073" y="6534"/>
                </a:lnTo>
                <a:lnTo>
                  <a:pt x="8092" y="6523"/>
                </a:lnTo>
                <a:lnTo>
                  <a:pt x="8112" y="6512"/>
                </a:lnTo>
                <a:lnTo>
                  <a:pt x="8133" y="6498"/>
                </a:lnTo>
                <a:lnTo>
                  <a:pt x="8152" y="6484"/>
                </a:lnTo>
                <a:lnTo>
                  <a:pt x="8172" y="6468"/>
                </a:lnTo>
                <a:lnTo>
                  <a:pt x="8192" y="6451"/>
                </a:lnTo>
                <a:lnTo>
                  <a:pt x="8206" y="6437"/>
                </a:lnTo>
                <a:lnTo>
                  <a:pt x="8220" y="6423"/>
                </a:lnTo>
                <a:lnTo>
                  <a:pt x="8233" y="6408"/>
                </a:lnTo>
                <a:lnTo>
                  <a:pt x="8246" y="6392"/>
                </a:lnTo>
                <a:lnTo>
                  <a:pt x="8257" y="6376"/>
                </a:lnTo>
                <a:lnTo>
                  <a:pt x="8267" y="6358"/>
                </a:lnTo>
                <a:lnTo>
                  <a:pt x="8279" y="6340"/>
                </a:lnTo>
                <a:lnTo>
                  <a:pt x="8288" y="6320"/>
                </a:lnTo>
                <a:lnTo>
                  <a:pt x="8295" y="6301"/>
                </a:lnTo>
                <a:lnTo>
                  <a:pt x="8304" y="6281"/>
                </a:lnTo>
                <a:lnTo>
                  <a:pt x="8311" y="6258"/>
                </a:lnTo>
                <a:lnTo>
                  <a:pt x="8317" y="6235"/>
                </a:lnTo>
                <a:lnTo>
                  <a:pt x="8322" y="6212"/>
                </a:lnTo>
                <a:lnTo>
                  <a:pt x="8327" y="6188"/>
                </a:lnTo>
                <a:lnTo>
                  <a:pt x="8331" y="6162"/>
                </a:lnTo>
                <a:lnTo>
                  <a:pt x="8335" y="6137"/>
                </a:lnTo>
                <a:lnTo>
                  <a:pt x="8337" y="6110"/>
                </a:lnTo>
                <a:lnTo>
                  <a:pt x="8338" y="6082"/>
                </a:lnTo>
                <a:lnTo>
                  <a:pt x="8340" y="6053"/>
                </a:lnTo>
                <a:lnTo>
                  <a:pt x="8340" y="6024"/>
                </a:lnTo>
                <a:lnTo>
                  <a:pt x="8340" y="5994"/>
                </a:lnTo>
                <a:lnTo>
                  <a:pt x="8338" y="5963"/>
                </a:lnTo>
                <a:lnTo>
                  <a:pt x="8336" y="5930"/>
                </a:lnTo>
                <a:lnTo>
                  <a:pt x="8332" y="5897"/>
                </a:lnTo>
                <a:lnTo>
                  <a:pt x="8330" y="5863"/>
                </a:lnTo>
                <a:lnTo>
                  <a:pt x="8326" y="5829"/>
                </a:lnTo>
                <a:lnTo>
                  <a:pt x="8319" y="5793"/>
                </a:lnTo>
                <a:lnTo>
                  <a:pt x="8314" y="5756"/>
                </a:lnTo>
                <a:lnTo>
                  <a:pt x="8300" y="5680"/>
                </a:lnTo>
                <a:lnTo>
                  <a:pt x="8283" y="5600"/>
                </a:lnTo>
                <a:lnTo>
                  <a:pt x="8274" y="5558"/>
                </a:lnTo>
                <a:lnTo>
                  <a:pt x="8266" y="5515"/>
                </a:lnTo>
                <a:lnTo>
                  <a:pt x="8257" y="5472"/>
                </a:lnTo>
                <a:lnTo>
                  <a:pt x="8251" y="5429"/>
                </a:lnTo>
                <a:lnTo>
                  <a:pt x="8244" y="5384"/>
                </a:lnTo>
                <a:lnTo>
                  <a:pt x="8241" y="5340"/>
                </a:lnTo>
                <a:lnTo>
                  <a:pt x="8236" y="5294"/>
                </a:lnTo>
                <a:lnTo>
                  <a:pt x="8233" y="5250"/>
                </a:lnTo>
                <a:lnTo>
                  <a:pt x="8231" y="5203"/>
                </a:lnTo>
                <a:lnTo>
                  <a:pt x="8228" y="5157"/>
                </a:lnTo>
                <a:lnTo>
                  <a:pt x="8228" y="5111"/>
                </a:lnTo>
                <a:lnTo>
                  <a:pt x="8228" y="5063"/>
                </a:lnTo>
                <a:lnTo>
                  <a:pt x="8229" y="5016"/>
                </a:lnTo>
                <a:lnTo>
                  <a:pt x="8232" y="4968"/>
                </a:lnTo>
                <a:lnTo>
                  <a:pt x="8236" y="4919"/>
                </a:lnTo>
                <a:lnTo>
                  <a:pt x="8241" y="4870"/>
                </a:lnTo>
                <a:lnTo>
                  <a:pt x="8265" y="4852"/>
                </a:lnTo>
                <a:lnTo>
                  <a:pt x="8288" y="4833"/>
                </a:lnTo>
                <a:lnTo>
                  <a:pt x="8311" y="4812"/>
                </a:lnTo>
                <a:lnTo>
                  <a:pt x="8332" y="4791"/>
                </a:lnTo>
                <a:lnTo>
                  <a:pt x="8354" y="4768"/>
                </a:lnTo>
                <a:lnTo>
                  <a:pt x="8373" y="4746"/>
                </a:lnTo>
                <a:lnTo>
                  <a:pt x="8392" y="4720"/>
                </a:lnTo>
                <a:lnTo>
                  <a:pt x="8408" y="4692"/>
                </a:lnTo>
                <a:lnTo>
                  <a:pt x="8425" y="4664"/>
                </a:lnTo>
                <a:lnTo>
                  <a:pt x="8440" y="4633"/>
                </a:lnTo>
                <a:lnTo>
                  <a:pt x="8453" y="4601"/>
                </a:lnTo>
                <a:lnTo>
                  <a:pt x="8464" y="4568"/>
                </a:lnTo>
                <a:lnTo>
                  <a:pt x="8474" y="4530"/>
                </a:lnTo>
                <a:lnTo>
                  <a:pt x="8482" y="4492"/>
                </a:lnTo>
                <a:lnTo>
                  <a:pt x="8490" y="4450"/>
                </a:lnTo>
                <a:lnTo>
                  <a:pt x="8493" y="4405"/>
                </a:lnTo>
                <a:lnTo>
                  <a:pt x="8429" y="4421"/>
                </a:lnTo>
                <a:lnTo>
                  <a:pt x="8364" y="4433"/>
                </a:lnTo>
                <a:lnTo>
                  <a:pt x="8298" y="4446"/>
                </a:lnTo>
                <a:lnTo>
                  <a:pt x="8232" y="4457"/>
                </a:lnTo>
                <a:lnTo>
                  <a:pt x="8164" y="4468"/>
                </a:lnTo>
                <a:lnTo>
                  <a:pt x="8098" y="4478"/>
                </a:lnTo>
                <a:lnTo>
                  <a:pt x="8030" y="4485"/>
                </a:lnTo>
                <a:lnTo>
                  <a:pt x="7961" y="4493"/>
                </a:lnTo>
                <a:lnTo>
                  <a:pt x="7893" y="4499"/>
                </a:lnTo>
                <a:lnTo>
                  <a:pt x="7823" y="4504"/>
                </a:lnTo>
                <a:lnTo>
                  <a:pt x="7753" y="4507"/>
                </a:lnTo>
                <a:lnTo>
                  <a:pt x="7682" y="4509"/>
                </a:lnTo>
                <a:lnTo>
                  <a:pt x="7611" y="4511"/>
                </a:lnTo>
                <a:lnTo>
                  <a:pt x="7540" y="4511"/>
                </a:lnTo>
                <a:lnTo>
                  <a:pt x="7466" y="4508"/>
                </a:lnTo>
                <a:lnTo>
                  <a:pt x="7394" y="4504"/>
                </a:lnTo>
                <a:lnTo>
                  <a:pt x="7357" y="4503"/>
                </a:lnTo>
                <a:lnTo>
                  <a:pt x="7320" y="4498"/>
                </a:lnTo>
                <a:lnTo>
                  <a:pt x="7302" y="4494"/>
                </a:lnTo>
                <a:lnTo>
                  <a:pt x="7286" y="4492"/>
                </a:lnTo>
                <a:lnTo>
                  <a:pt x="7269" y="4488"/>
                </a:lnTo>
                <a:lnTo>
                  <a:pt x="7252" y="4483"/>
                </a:lnTo>
                <a:lnTo>
                  <a:pt x="7236" y="4479"/>
                </a:lnTo>
                <a:lnTo>
                  <a:pt x="7221" y="4473"/>
                </a:lnTo>
                <a:lnTo>
                  <a:pt x="7206" y="4466"/>
                </a:lnTo>
                <a:lnTo>
                  <a:pt x="7191" y="4459"/>
                </a:lnTo>
                <a:lnTo>
                  <a:pt x="7177" y="4452"/>
                </a:lnTo>
                <a:lnTo>
                  <a:pt x="7163" y="4442"/>
                </a:lnTo>
                <a:lnTo>
                  <a:pt x="7150" y="4433"/>
                </a:lnTo>
                <a:lnTo>
                  <a:pt x="7139" y="4423"/>
                </a:lnTo>
                <a:lnTo>
                  <a:pt x="7126" y="4412"/>
                </a:lnTo>
                <a:lnTo>
                  <a:pt x="7116" y="4400"/>
                </a:lnTo>
                <a:lnTo>
                  <a:pt x="7106" y="4386"/>
                </a:lnTo>
                <a:lnTo>
                  <a:pt x="7097" y="4372"/>
                </a:lnTo>
                <a:lnTo>
                  <a:pt x="7086" y="4356"/>
                </a:lnTo>
                <a:lnTo>
                  <a:pt x="7079" y="4339"/>
                </a:lnTo>
                <a:lnTo>
                  <a:pt x="7073" y="4323"/>
                </a:lnTo>
                <a:lnTo>
                  <a:pt x="7065" y="4302"/>
                </a:lnTo>
                <a:lnTo>
                  <a:pt x="7060" y="4283"/>
                </a:lnTo>
                <a:lnTo>
                  <a:pt x="7055" y="4263"/>
                </a:lnTo>
                <a:lnTo>
                  <a:pt x="7051" y="4239"/>
                </a:lnTo>
                <a:lnTo>
                  <a:pt x="7047" y="4215"/>
                </a:lnTo>
                <a:lnTo>
                  <a:pt x="7046" y="4189"/>
                </a:lnTo>
                <a:lnTo>
                  <a:pt x="7045" y="4163"/>
                </a:lnTo>
                <a:lnTo>
                  <a:pt x="7045" y="4136"/>
                </a:lnTo>
                <a:lnTo>
                  <a:pt x="7046" y="4106"/>
                </a:lnTo>
                <a:lnTo>
                  <a:pt x="7047" y="4087"/>
                </a:lnTo>
                <a:lnTo>
                  <a:pt x="7046" y="4068"/>
                </a:lnTo>
                <a:lnTo>
                  <a:pt x="7046" y="4047"/>
                </a:lnTo>
                <a:lnTo>
                  <a:pt x="7043" y="4029"/>
                </a:lnTo>
                <a:lnTo>
                  <a:pt x="7041" y="4009"/>
                </a:lnTo>
                <a:lnTo>
                  <a:pt x="7037" y="3991"/>
                </a:lnTo>
                <a:lnTo>
                  <a:pt x="7033" y="3972"/>
                </a:lnTo>
                <a:lnTo>
                  <a:pt x="7028" y="3953"/>
                </a:lnTo>
                <a:lnTo>
                  <a:pt x="7023" y="3934"/>
                </a:lnTo>
                <a:lnTo>
                  <a:pt x="7017" y="3915"/>
                </a:lnTo>
                <a:lnTo>
                  <a:pt x="7010" y="3896"/>
                </a:lnTo>
                <a:lnTo>
                  <a:pt x="7003" y="3877"/>
                </a:lnTo>
                <a:lnTo>
                  <a:pt x="6986" y="3839"/>
                </a:lnTo>
                <a:lnTo>
                  <a:pt x="6968" y="3801"/>
                </a:lnTo>
                <a:lnTo>
                  <a:pt x="7032" y="3796"/>
                </a:lnTo>
                <a:lnTo>
                  <a:pt x="7097" y="3790"/>
                </a:lnTo>
                <a:lnTo>
                  <a:pt x="7164" y="3782"/>
                </a:lnTo>
                <a:lnTo>
                  <a:pt x="7234" y="3770"/>
                </a:lnTo>
                <a:lnTo>
                  <a:pt x="7304" y="3759"/>
                </a:lnTo>
                <a:lnTo>
                  <a:pt x="7377" y="3745"/>
                </a:lnTo>
                <a:lnTo>
                  <a:pt x="7450" y="3730"/>
                </a:lnTo>
                <a:lnTo>
                  <a:pt x="7523" y="3711"/>
                </a:lnTo>
                <a:lnTo>
                  <a:pt x="7597" y="3692"/>
                </a:lnTo>
                <a:lnTo>
                  <a:pt x="7671" y="3669"/>
                </a:lnTo>
                <a:lnTo>
                  <a:pt x="7745" y="3646"/>
                </a:lnTo>
                <a:lnTo>
                  <a:pt x="7819" y="3621"/>
                </a:lnTo>
                <a:lnTo>
                  <a:pt x="7891" y="3593"/>
                </a:lnTo>
                <a:lnTo>
                  <a:pt x="7963" y="3564"/>
                </a:lnTo>
                <a:lnTo>
                  <a:pt x="8034" y="3531"/>
                </a:lnTo>
                <a:lnTo>
                  <a:pt x="8102" y="3497"/>
                </a:lnTo>
                <a:lnTo>
                  <a:pt x="8170" y="3462"/>
                </a:lnTo>
                <a:lnTo>
                  <a:pt x="8234" y="3424"/>
                </a:lnTo>
                <a:lnTo>
                  <a:pt x="8297" y="3383"/>
                </a:lnTo>
                <a:lnTo>
                  <a:pt x="8355" y="3341"/>
                </a:lnTo>
                <a:lnTo>
                  <a:pt x="8412" y="3297"/>
                </a:lnTo>
                <a:lnTo>
                  <a:pt x="8465" y="3250"/>
                </a:lnTo>
                <a:lnTo>
                  <a:pt x="8515" y="3202"/>
                </a:lnTo>
                <a:lnTo>
                  <a:pt x="8561" y="3151"/>
                </a:lnTo>
                <a:lnTo>
                  <a:pt x="8603" y="3098"/>
                </a:lnTo>
                <a:lnTo>
                  <a:pt x="8639" y="3044"/>
                </a:lnTo>
                <a:lnTo>
                  <a:pt x="8671" y="2986"/>
                </a:lnTo>
                <a:lnTo>
                  <a:pt x="8698" y="2927"/>
                </a:lnTo>
                <a:lnTo>
                  <a:pt x="8721" y="2865"/>
                </a:lnTo>
                <a:lnTo>
                  <a:pt x="8736" y="2802"/>
                </a:lnTo>
                <a:lnTo>
                  <a:pt x="8747" y="2736"/>
                </a:lnTo>
                <a:lnTo>
                  <a:pt x="8751" y="2666"/>
                </a:lnTo>
                <a:lnTo>
                  <a:pt x="8750" y="2621"/>
                </a:lnTo>
                <a:lnTo>
                  <a:pt x="8747" y="2576"/>
                </a:lnTo>
                <a:lnTo>
                  <a:pt x="8743" y="2533"/>
                </a:lnTo>
                <a:lnTo>
                  <a:pt x="8737" y="2488"/>
                </a:lnTo>
                <a:lnTo>
                  <a:pt x="8730" y="2447"/>
                </a:lnTo>
                <a:lnTo>
                  <a:pt x="8721" y="2407"/>
                </a:lnTo>
                <a:lnTo>
                  <a:pt x="8709" y="2366"/>
                </a:lnTo>
                <a:lnTo>
                  <a:pt x="8695" y="2327"/>
                </a:lnTo>
                <a:lnTo>
                  <a:pt x="8681" y="2289"/>
                </a:lnTo>
                <a:lnTo>
                  <a:pt x="8665" y="2251"/>
                </a:lnTo>
                <a:lnTo>
                  <a:pt x="8647" y="2214"/>
                </a:lnTo>
                <a:lnTo>
                  <a:pt x="8629" y="2178"/>
                </a:lnTo>
                <a:lnTo>
                  <a:pt x="8609" y="2144"/>
                </a:lnTo>
                <a:lnTo>
                  <a:pt x="8589" y="2108"/>
                </a:lnTo>
                <a:lnTo>
                  <a:pt x="8567" y="2075"/>
                </a:lnTo>
                <a:lnTo>
                  <a:pt x="8544" y="2042"/>
                </a:lnTo>
                <a:lnTo>
                  <a:pt x="8520" y="2009"/>
                </a:lnTo>
                <a:lnTo>
                  <a:pt x="8495" y="1979"/>
                </a:lnTo>
                <a:lnTo>
                  <a:pt x="8469" y="1947"/>
                </a:lnTo>
                <a:lnTo>
                  <a:pt x="8444" y="1917"/>
                </a:lnTo>
                <a:lnTo>
                  <a:pt x="8417" y="1888"/>
                </a:lnTo>
                <a:lnTo>
                  <a:pt x="8389" y="1858"/>
                </a:lnTo>
                <a:lnTo>
                  <a:pt x="8361" y="1829"/>
                </a:lnTo>
                <a:lnTo>
                  <a:pt x="8333" y="1803"/>
                </a:lnTo>
                <a:lnTo>
                  <a:pt x="8278" y="1748"/>
                </a:lnTo>
                <a:lnTo>
                  <a:pt x="8219" y="1695"/>
                </a:lnTo>
                <a:lnTo>
                  <a:pt x="8162" y="1644"/>
                </a:lnTo>
                <a:lnTo>
                  <a:pt x="8104" y="1594"/>
                </a:lnTo>
                <a:lnTo>
                  <a:pt x="8142" y="1563"/>
                </a:lnTo>
                <a:lnTo>
                  <a:pt x="8180" y="1532"/>
                </a:lnTo>
                <a:lnTo>
                  <a:pt x="8215" y="1499"/>
                </a:lnTo>
                <a:lnTo>
                  <a:pt x="8251" y="1467"/>
                </a:lnTo>
                <a:lnTo>
                  <a:pt x="8284" y="1434"/>
                </a:lnTo>
                <a:lnTo>
                  <a:pt x="8316" y="1400"/>
                </a:lnTo>
                <a:lnTo>
                  <a:pt x="8346" y="1366"/>
                </a:lnTo>
                <a:lnTo>
                  <a:pt x="8375" y="1330"/>
                </a:lnTo>
                <a:lnTo>
                  <a:pt x="8402" y="1295"/>
                </a:lnTo>
                <a:lnTo>
                  <a:pt x="8429" y="1257"/>
                </a:lnTo>
                <a:lnTo>
                  <a:pt x="8451" y="1218"/>
                </a:lnTo>
                <a:lnTo>
                  <a:pt x="8474" y="1178"/>
                </a:lnTo>
                <a:lnTo>
                  <a:pt x="8495" y="1136"/>
                </a:lnTo>
                <a:lnTo>
                  <a:pt x="8512" y="1094"/>
                </a:lnTo>
                <a:lnTo>
                  <a:pt x="8520" y="1072"/>
                </a:lnTo>
                <a:lnTo>
                  <a:pt x="8529" y="1050"/>
                </a:lnTo>
                <a:lnTo>
                  <a:pt x="8537" y="1028"/>
                </a:lnTo>
                <a:lnTo>
                  <a:pt x="8544" y="1004"/>
                </a:lnTo>
                <a:lnTo>
                  <a:pt x="8559" y="1003"/>
                </a:lnTo>
                <a:lnTo>
                  <a:pt x="8575" y="999"/>
                </a:lnTo>
                <a:lnTo>
                  <a:pt x="8590" y="995"/>
                </a:lnTo>
                <a:lnTo>
                  <a:pt x="8604" y="990"/>
                </a:lnTo>
                <a:lnTo>
                  <a:pt x="8617" y="986"/>
                </a:lnTo>
                <a:lnTo>
                  <a:pt x="8628" y="979"/>
                </a:lnTo>
                <a:lnTo>
                  <a:pt x="8639" y="972"/>
                </a:lnTo>
                <a:lnTo>
                  <a:pt x="8650" y="965"/>
                </a:lnTo>
                <a:lnTo>
                  <a:pt x="8658" y="956"/>
                </a:lnTo>
                <a:lnTo>
                  <a:pt x="8669" y="948"/>
                </a:lnTo>
                <a:lnTo>
                  <a:pt x="8676" y="939"/>
                </a:lnTo>
                <a:lnTo>
                  <a:pt x="8684" y="928"/>
                </a:lnTo>
                <a:lnTo>
                  <a:pt x="8690" y="918"/>
                </a:lnTo>
                <a:lnTo>
                  <a:pt x="8697" y="906"/>
                </a:lnTo>
                <a:lnTo>
                  <a:pt x="8700" y="895"/>
                </a:lnTo>
                <a:lnTo>
                  <a:pt x="8705" y="883"/>
                </a:lnTo>
                <a:lnTo>
                  <a:pt x="8709" y="872"/>
                </a:lnTo>
                <a:lnTo>
                  <a:pt x="8712" y="859"/>
                </a:lnTo>
                <a:lnTo>
                  <a:pt x="8713" y="846"/>
                </a:lnTo>
                <a:lnTo>
                  <a:pt x="8714" y="834"/>
                </a:lnTo>
                <a:lnTo>
                  <a:pt x="8716" y="821"/>
                </a:lnTo>
                <a:lnTo>
                  <a:pt x="8716" y="807"/>
                </a:lnTo>
                <a:lnTo>
                  <a:pt x="8714" y="794"/>
                </a:lnTo>
                <a:lnTo>
                  <a:pt x="8713" y="780"/>
                </a:lnTo>
                <a:lnTo>
                  <a:pt x="8710" y="768"/>
                </a:lnTo>
                <a:lnTo>
                  <a:pt x="8708" y="754"/>
                </a:lnTo>
                <a:lnTo>
                  <a:pt x="8704" y="741"/>
                </a:lnTo>
                <a:lnTo>
                  <a:pt x="8699" y="727"/>
                </a:lnTo>
                <a:lnTo>
                  <a:pt x="8694" y="714"/>
                </a:lnTo>
                <a:lnTo>
                  <a:pt x="8688" y="702"/>
                </a:lnTo>
                <a:lnTo>
                  <a:pt x="8683" y="689"/>
                </a:lnTo>
                <a:lnTo>
                  <a:pt x="8674" y="676"/>
                </a:lnTo>
                <a:lnTo>
                  <a:pt x="8664" y="661"/>
                </a:lnTo>
                <a:lnTo>
                  <a:pt x="8652" y="645"/>
                </a:lnTo>
                <a:lnTo>
                  <a:pt x="8639" y="629"/>
                </a:lnTo>
                <a:lnTo>
                  <a:pt x="8625" y="614"/>
                </a:lnTo>
                <a:lnTo>
                  <a:pt x="8611" y="600"/>
                </a:lnTo>
                <a:lnTo>
                  <a:pt x="8596" y="586"/>
                </a:lnTo>
                <a:lnTo>
                  <a:pt x="8581" y="573"/>
                </a:lnTo>
                <a:lnTo>
                  <a:pt x="8564" y="561"/>
                </a:lnTo>
                <a:lnTo>
                  <a:pt x="8547" y="549"/>
                </a:lnTo>
                <a:lnTo>
                  <a:pt x="8530" y="538"/>
                </a:lnTo>
                <a:lnTo>
                  <a:pt x="8511" y="528"/>
                </a:lnTo>
                <a:lnTo>
                  <a:pt x="8493" y="518"/>
                </a:lnTo>
                <a:lnTo>
                  <a:pt x="8474" y="509"/>
                </a:lnTo>
                <a:lnTo>
                  <a:pt x="8455" y="499"/>
                </a:lnTo>
                <a:lnTo>
                  <a:pt x="8435" y="491"/>
                </a:lnTo>
                <a:lnTo>
                  <a:pt x="8415" y="483"/>
                </a:lnTo>
                <a:lnTo>
                  <a:pt x="8374" y="469"/>
                </a:lnTo>
                <a:lnTo>
                  <a:pt x="8332" y="458"/>
                </a:lnTo>
                <a:lnTo>
                  <a:pt x="8290" y="448"/>
                </a:lnTo>
                <a:lnTo>
                  <a:pt x="8248" y="441"/>
                </a:lnTo>
                <a:lnTo>
                  <a:pt x="8206" y="435"/>
                </a:lnTo>
                <a:lnTo>
                  <a:pt x="8166" y="433"/>
                </a:lnTo>
                <a:lnTo>
                  <a:pt x="8126" y="433"/>
                </a:lnTo>
                <a:lnTo>
                  <a:pt x="8090" y="433"/>
                </a:lnTo>
                <a:lnTo>
                  <a:pt x="8123" y="468"/>
                </a:lnTo>
                <a:lnTo>
                  <a:pt x="8152" y="502"/>
                </a:lnTo>
                <a:lnTo>
                  <a:pt x="8178" y="535"/>
                </a:lnTo>
                <a:lnTo>
                  <a:pt x="8203" y="570"/>
                </a:lnTo>
                <a:lnTo>
                  <a:pt x="8225" y="603"/>
                </a:lnTo>
                <a:lnTo>
                  <a:pt x="8244" y="636"/>
                </a:lnTo>
                <a:lnTo>
                  <a:pt x="8261" y="667"/>
                </a:lnTo>
                <a:lnTo>
                  <a:pt x="8275" y="699"/>
                </a:lnTo>
                <a:lnTo>
                  <a:pt x="8286" y="731"/>
                </a:lnTo>
                <a:lnTo>
                  <a:pt x="8295" y="761"/>
                </a:lnTo>
                <a:lnTo>
                  <a:pt x="8303" y="792"/>
                </a:lnTo>
                <a:lnTo>
                  <a:pt x="8308" y="822"/>
                </a:lnTo>
                <a:lnTo>
                  <a:pt x="8311" y="850"/>
                </a:lnTo>
                <a:lnTo>
                  <a:pt x="8312" y="879"/>
                </a:lnTo>
                <a:lnTo>
                  <a:pt x="8311" y="909"/>
                </a:lnTo>
                <a:lnTo>
                  <a:pt x="8307" y="937"/>
                </a:lnTo>
                <a:lnTo>
                  <a:pt x="8303" y="965"/>
                </a:lnTo>
                <a:lnTo>
                  <a:pt x="8297" y="990"/>
                </a:lnTo>
                <a:lnTo>
                  <a:pt x="8289" y="1017"/>
                </a:lnTo>
                <a:lnTo>
                  <a:pt x="8279" y="1042"/>
                </a:lnTo>
                <a:lnTo>
                  <a:pt x="8267" y="1067"/>
                </a:lnTo>
                <a:lnTo>
                  <a:pt x="8255" y="1092"/>
                </a:lnTo>
                <a:lnTo>
                  <a:pt x="8241" y="1117"/>
                </a:lnTo>
                <a:lnTo>
                  <a:pt x="8227" y="1140"/>
                </a:lnTo>
                <a:lnTo>
                  <a:pt x="8210" y="1163"/>
                </a:lnTo>
                <a:lnTo>
                  <a:pt x="8192" y="1184"/>
                </a:lnTo>
                <a:lnTo>
                  <a:pt x="8175" y="1206"/>
                </a:lnTo>
                <a:lnTo>
                  <a:pt x="8154" y="1227"/>
                </a:lnTo>
                <a:lnTo>
                  <a:pt x="8135" y="1246"/>
                </a:lnTo>
                <a:lnTo>
                  <a:pt x="8114" y="1267"/>
                </a:lnTo>
                <a:lnTo>
                  <a:pt x="8092" y="1286"/>
                </a:lnTo>
                <a:lnTo>
                  <a:pt x="8071" y="1305"/>
                </a:lnTo>
                <a:lnTo>
                  <a:pt x="7938" y="1409"/>
                </a:lnTo>
                <a:lnTo>
                  <a:pt x="7912" y="1384"/>
                </a:lnTo>
                <a:lnTo>
                  <a:pt x="7886" y="1357"/>
                </a:lnTo>
                <a:lnTo>
                  <a:pt x="7861" y="1331"/>
                </a:lnTo>
                <a:lnTo>
                  <a:pt x="7838" y="1305"/>
                </a:lnTo>
                <a:lnTo>
                  <a:pt x="7817" y="1278"/>
                </a:lnTo>
                <a:lnTo>
                  <a:pt x="7796" y="1250"/>
                </a:lnTo>
                <a:lnTo>
                  <a:pt x="7776" y="1224"/>
                </a:lnTo>
                <a:lnTo>
                  <a:pt x="7758" y="1196"/>
                </a:lnTo>
                <a:lnTo>
                  <a:pt x="7740" y="1168"/>
                </a:lnTo>
                <a:lnTo>
                  <a:pt x="7725" y="1140"/>
                </a:lnTo>
                <a:lnTo>
                  <a:pt x="7711" y="1111"/>
                </a:lnTo>
                <a:lnTo>
                  <a:pt x="7698" y="1081"/>
                </a:lnTo>
                <a:lnTo>
                  <a:pt x="7688" y="1053"/>
                </a:lnTo>
                <a:lnTo>
                  <a:pt x="7679" y="1024"/>
                </a:lnTo>
                <a:lnTo>
                  <a:pt x="7671" y="994"/>
                </a:lnTo>
                <a:lnTo>
                  <a:pt x="7665" y="963"/>
                </a:lnTo>
                <a:lnTo>
                  <a:pt x="7660" y="933"/>
                </a:lnTo>
                <a:lnTo>
                  <a:pt x="7658" y="901"/>
                </a:lnTo>
                <a:lnTo>
                  <a:pt x="7658" y="871"/>
                </a:lnTo>
                <a:lnTo>
                  <a:pt x="7659" y="839"/>
                </a:lnTo>
                <a:lnTo>
                  <a:pt x="7662" y="806"/>
                </a:lnTo>
                <a:lnTo>
                  <a:pt x="7668" y="774"/>
                </a:lnTo>
                <a:lnTo>
                  <a:pt x="7674" y="740"/>
                </a:lnTo>
                <a:lnTo>
                  <a:pt x="7683" y="707"/>
                </a:lnTo>
                <a:lnTo>
                  <a:pt x="7695" y="673"/>
                </a:lnTo>
                <a:lnTo>
                  <a:pt x="7707" y="637"/>
                </a:lnTo>
                <a:lnTo>
                  <a:pt x="7723" y="603"/>
                </a:lnTo>
                <a:lnTo>
                  <a:pt x="7740" y="567"/>
                </a:lnTo>
                <a:lnTo>
                  <a:pt x="7759" y="532"/>
                </a:lnTo>
                <a:lnTo>
                  <a:pt x="7782" y="495"/>
                </a:lnTo>
                <a:lnTo>
                  <a:pt x="7805" y="458"/>
                </a:lnTo>
                <a:lnTo>
                  <a:pt x="7832" y="420"/>
                </a:lnTo>
                <a:lnTo>
                  <a:pt x="7792" y="424"/>
                </a:lnTo>
                <a:lnTo>
                  <a:pt x="7753" y="427"/>
                </a:lnTo>
                <a:lnTo>
                  <a:pt x="7714" y="433"/>
                </a:lnTo>
                <a:lnTo>
                  <a:pt x="7677" y="440"/>
                </a:lnTo>
                <a:lnTo>
                  <a:pt x="7640" y="448"/>
                </a:lnTo>
                <a:lnTo>
                  <a:pt x="7603" y="458"/>
                </a:lnTo>
                <a:lnTo>
                  <a:pt x="7568" y="469"/>
                </a:lnTo>
                <a:lnTo>
                  <a:pt x="7533" y="482"/>
                </a:lnTo>
                <a:lnTo>
                  <a:pt x="7502" y="496"/>
                </a:lnTo>
                <a:lnTo>
                  <a:pt x="7469" y="510"/>
                </a:lnTo>
                <a:lnTo>
                  <a:pt x="7438" y="528"/>
                </a:lnTo>
                <a:lnTo>
                  <a:pt x="7408" y="547"/>
                </a:lnTo>
                <a:lnTo>
                  <a:pt x="7379" y="567"/>
                </a:lnTo>
                <a:lnTo>
                  <a:pt x="7352" y="590"/>
                </a:lnTo>
                <a:lnTo>
                  <a:pt x="7325" y="613"/>
                </a:lnTo>
                <a:lnTo>
                  <a:pt x="7300" y="640"/>
                </a:lnTo>
                <a:lnTo>
                  <a:pt x="7286" y="655"/>
                </a:lnTo>
                <a:lnTo>
                  <a:pt x="7273" y="671"/>
                </a:lnTo>
                <a:lnTo>
                  <a:pt x="7260" y="686"/>
                </a:lnTo>
                <a:lnTo>
                  <a:pt x="7250" y="702"/>
                </a:lnTo>
                <a:lnTo>
                  <a:pt x="7240" y="717"/>
                </a:lnTo>
                <a:lnTo>
                  <a:pt x="7232" y="731"/>
                </a:lnTo>
                <a:lnTo>
                  <a:pt x="7225" y="746"/>
                </a:lnTo>
                <a:lnTo>
                  <a:pt x="7220" y="760"/>
                </a:lnTo>
                <a:lnTo>
                  <a:pt x="7216" y="774"/>
                </a:lnTo>
                <a:lnTo>
                  <a:pt x="7212" y="788"/>
                </a:lnTo>
                <a:lnTo>
                  <a:pt x="7211" y="801"/>
                </a:lnTo>
                <a:lnTo>
                  <a:pt x="7210" y="815"/>
                </a:lnTo>
                <a:lnTo>
                  <a:pt x="7210" y="827"/>
                </a:lnTo>
                <a:lnTo>
                  <a:pt x="7211" y="840"/>
                </a:lnTo>
                <a:lnTo>
                  <a:pt x="7212" y="853"/>
                </a:lnTo>
                <a:lnTo>
                  <a:pt x="7216" y="866"/>
                </a:lnTo>
                <a:lnTo>
                  <a:pt x="7221" y="877"/>
                </a:lnTo>
                <a:lnTo>
                  <a:pt x="7226" y="888"/>
                </a:lnTo>
                <a:lnTo>
                  <a:pt x="7232" y="901"/>
                </a:lnTo>
                <a:lnTo>
                  <a:pt x="7240" y="912"/>
                </a:lnTo>
                <a:lnTo>
                  <a:pt x="7250" y="923"/>
                </a:lnTo>
                <a:lnTo>
                  <a:pt x="7260" y="934"/>
                </a:lnTo>
                <a:lnTo>
                  <a:pt x="7271" y="943"/>
                </a:lnTo>
                <a:lnTo>
                  <a:pt x="7283" y="953"/>
                </a:lnTo>
                <a:lnTo>
                  <a:pt x="7297" y="963"/>
                </a:lnTo>
                <a:lnTo>
                  <a:pt x="7311" y="973"/>
                </a:lnTo>
                <a:lnTo>
                  <a:pt x="7326" y="981"/>
                </a:lnTo>
                <a:lnTo>
                  <a:pt x="7343" y="990"/>
                </a:lnTo>
                <a:lnTo>
                  <a:pt x="7361" y="999"/>
                </a:lnTo>
                <a:lnTo>
                  <a:pt x="7379" y="1006"/>
                </a:lnTo>
                <a:lnTo>
                  <a:pt x="7399" y="1015"/>
                </a:lnTo>
                <a:lnTo>
                  <a:pt x="7419" y="1022"/>
                </a:lnTo>
                <a:lnTo>
                  <a:pt x="7431" y="1067"/>
                </a:lnTo>
                <a:lnTo>
                  <a:pt x="7442" y="1112"/>
                </a:lnTo>
                <a:lnTo>
                  <a:pt x="7455" y="1154"/>
                </a:lnTo>
                <a:lnTo>
                  <a:pt x="7467" y="1194"/>
                </a:lnTo>
                <a:lnTo>
                  <a:pt x="7480" y="1232"/>
                </a:lnTo>
                <a:lnTo>
                  <a:pt x="7495" y="1271"/>
                </a:lnTo>
                <a:lnTo>
                  <a:pt x="7511" y="1307"/>
                </a:lnTo>
                <a:lnTo>
                  <a:pt x="7526" y="1342"/>
                </a:lnTo>
                <a:lnTo>
                  <a:pt x="7542" y="1376"/>
                </a:lnTo>
                <a:lnTo>
                  <a:pt x="7560" y="1409"/>
                </a:lnTo>
                <a:lnTo>
                  <a:pt x="7579" y="1441"/>
                </a:lnTo>
                <a:lnTo>
                  <a:pt x="7598" y="1472"/>
                </a:lnTo>
                <a:lnTo>
                  <a:pt x="7619" y="1504"/>
                </a:lnTo>
                <a:lnTo>
                  <a:pt x="7641" y="1535"/>
                </a:lnTo>
                <a:lnTo>
                  <a:pt x="7664" y="1565"/>
                </a:lnTo>
                <a:lnTo>
                  <a:pt x="7688" y="1596"/>
                </a:lnTo>
                <a:lnTo>
                  <a:pt x="7391" y="1853"/>
                </a:lnTo>
                <a:lnTo>
                  <a:pt x="7365" y="1877"/>
                </a:lnTo>
                <a:lnTo>
                  <a:pt x="7338" y="1902"/>
                </a:lnTo>
                <a:lnTo>
                  <a:pt x="7312" y="1926"/>
                </a:lnTo>
                <a:lnTo>
                  <a:pt x="7288" y="1950"/>
                </a:lnTo>
                <a:lnTo>
                  <a:pt x="7264" y="1974"/>
                </a:lnTo>
                <a:lnTo>
                  <a:pt x="7241" y="1998"/>
                </a:lnTo>
                <a:lnTo>
                  <a:pt x="7221" y="2021"/>
                </a:lnTo>
                <a:lnTo>
                  <a:pt x="7201" y="2045"/>
                </a:lnTo>
                <a:lnTo>
                  <a:pt x="7182" y="2069"/>
                </a:lnTo>
                <a:lnTo>
                  <a:pt x="7164" y="2093"/>
                </a:lnTo>
                <a:lnTo>
                  <a:pt x="7147" y="2117"/>
                </a:lnTo>
                <a:lnTo>
                  <a:pt x="7131" y="2140"/>
                </a:lnTo>
                <a:lnTo>
                  <a:pt x="7116" y="2163"/>
                </a:lnTo>
                <a:lnTo>
                  <a:pt x="7102" y="2186"/>
                </a:lnTo>
                <a:lnTo>
                  <a:pt x="7089" y="2210"/>
                </a:lnTo>
                <a:lnTo>
                  <a:pt x="7076" y="2234"/>
                </a:lnTo>
                <a:lnTo>
                  <a:pt x="7065" y="2257"/>
                </a:lnTo>
                <a:lnTo>
                  <a:pt x="7055" y="2280"/>
                </a:lnTo>
                <a:lnTo>
                  <a:pt x="7046" y="2303"/>
                </a:lnTo>
                <a:lnTo>
                  <a:pt x="7036" y="2326"/>
                </a:lnTo>
                <a:lnTo>
                  <a:pt x="7028" y="2348"/>
                </a:lnTo>
                <a:lnTo>
                  <a:pt x="7022" y="2371"/>
                </a:lnTo>
                <a:lnTo>
                  <a:pt x="7014" y="2394"/>
                </a:lnTo>
                <a:lnTo>
                  <a:pt x="7009" y="2417"/>
                </a:lnTo>
                <a:lnTo>
                  <a:pt x="7004" y="2440"/>
                </a:lnTo>
                <a:lnTo>
                  <a:pt x="6999" y="2461"/>
                </a:lnTo>
                <a:lnTo>
                  <a:pt x="6996" y="2486"/>
                </a:lnTo>
                <a:lnTo>
                  <a:pt x="6993" y="2507"/>
                </a:lnTo>
                <a:lnTo>
                  <a:pt x="6990" y="2530"/>
                </a:lnTo>
                <a:lnTo>
                  <a:pt x="6989" y="2553"/>
                </a:lnTo>
                <a:lnTo>
                  <a:pt x="6987" y="2576"/>
                </a:lnTo>
                <a:lnTo>
                  <a:pt x="6986" y="2599"/>
                </a:lnTo>
                <a:lnTo>
                  <a:pt x="6986" y="2640"/>
                </a:lnTo>
                <a:lnTo>
                  <a:pt x="6989" y="2684"/>
                </a:lnTo>
                <a:lnTo>
                  <a:pt x="6991" y="2724"/>
                </a:lnTo>
                <a:lnTo>
                  <a:pt x="6996" y="2764"/>
                </a:lnTo>
                <a:lnTo>
                  <a:pt x="7000" y="2800"/>
                </a:lnTo>
                <a:lnTo>
                  <a:pt x="7008" y="2837"/>
                </a:lnTo>
                <a:lnTo>
                  <a:pt x="7014" y="2872"/>
                </a:lnTo>
                <a:lnTo>
                  <a:pt x="7023" y="2906"/>
                </a:lnTo>
                <a:lnTo>
                  <a:pt x="7034" y="2939"/>
                </a:lnTo>
                <a:lnTo>
                  <a:pt x="7045" y="2969"/>
                </a:lnTo>
                <a:lnTo>
                  <a:pt x="7057" y="3000"/>
                </a:lnTo>
                <a:lnTo>
                  <a:pt x="7070" y="3030"/>
                </a:lnTo>
                <a:lnTo>
                  <a:pt x="7085" y="3058"/>
                </a:lnTo>
                <a:lnTo>
                  <a:pt x="7099" y="3084"/>
                </a:lnTo>
                <a:lnTo>
                  <a:pt x="7116" y="3109"/>
                </a:lnTo>
                <a:lnTo>
                  <a:pt x="7133" y="3134"/>
                </a:lnTo>
                <a:lnTo>
                  <a:pt x="7151" y="3158"/>
                </a:lnTo>
                <a:lnTo>
                  <a:pt x="7170" y="3181"/>
                </a:lnTo>
                <a:lnTo>
                  <a:pt x="7191" y="3202"/>
                </a:lnTo>
                <a:lnTo>
                  <a:pt x="7212" y="3223"/>
                </a:lnTo>
                <a:lnTo>
                  <a:pt x="7232" y="3242"/>
                </a:lnTo>
                <a:lnTo>
                  <a:pt x="7255" y="3261"/>
                </a:lnTo>
                <a:lnTo>
                  <a:pt x="7278" y="3279"/>
                </a:lnTo>
                <a:lnTo>
                  <a:pt x="7302" y="3297"/>
                </a:lnTo>
                <a:lnTo>
                  <a:pt x="7326" y="3312"/>
                </a:lnTo>
                <a:lnTo>
                  <a:pt x="7352" y="3327"/>
                </a:lnTo>
                <a:lnTo>
                  <a:pt x="7379" y="3343"/>
                </a:lnTo>
                <a:lnTo>
                  <a:pt x="7405" y="3357"/>
                </a:lnTo>
                <a:lnTo>
                  <a:pt x="7432" y="3371"/>
                </a:lnTo>
                <a:lnTo>
                  <a:pt x="7461" y="3382"/>
                </a:lnTo>
                <a:lnTo>
                  <a:pt x="7489" y="3395"/>
                </a:lnTo>
                <a:lnTo>
                  <a:pt x="7518" y="3405"/>
                </a:lnTo>
                <a:lnTo>
                  <a:pt x="7494" y="3419"/>
                </a:lnTo>
                <a:lnTo>
                  <a:pt x="7471" y="3431"/>
                </a:lnTo>
                <a:lnTo>
                  <a:pt x="7446" y="3444"/>
                </a:lnTo>
                <a:lnTo>
                  <a:pt x="7420" y="3456"/>
                </a:lnTo>
                <a:lnTo>
                  <a:pt x="7394" y="3466"/>
                </a:lnTo>
                <a:lnTo>
                  <a:pt x="7366" y="3476"/>
                </a:lnTo>
                <a:lnTo>
                  <a:pt x="7338" y="3485"/>
                </a:lnTo>
                <a:lnTo>
                  <a:pt x="7309" y="3492"/>
                </a:lnTo>
                <a:lnTo>
                  <a:pt x="7278" y="3500"/>
                </a:lnTo>
                <a:lnTo>
                  <a:pt x="7249" y="3505"/>
                </a:lnTo>
                <a:lnTo>
                  <a:pt x="7217" y="3511"/>
                </a:lnTo>
                <a:lnTo>
                  <a:pt x="7186" y="3515"/>
                </a:lnTo>
                <a:lnTo>
                  <a:pt x="7151" y="3519"/>
                </a:lnTo>
                <a:lnTo>
                  <a:pt x="7119" y="3523"/>
                </a:lnTo>
                <a:lnTo>
                  <a:pt x="7085" y="3525"/>
                </a:lnTo>
                <a:lnTo>
                  <a:pt x="7050" y="3527"/>
                </a:lnTo>
                <a:lnTo>
                  <a:pt x="7018" y="3527"/>
                </a:lnTo>
                <a:lnTo>
                  <a:pt x="6985" y="3525"/>
                </a:lnTo>
                <a:lnTo>
                  <a:pt x="6953" y="3524"/>
                </a:lnTo>
                <a:lnTo>
                  <a:pt x="6921" y="3523"/>
                </a:lnTo>
                <a:lnTo>
                  <a:pt x="6892" y="3519"/>
                </a:lnTo>
                <a:lnTo>
                  <a:pt x="6862" y="3515"/>
                </a:lnTo>
                <a:lnTo>
                  <a:pt x="6833" y="3513"/>
                </a:lnTo>
                <a:lnTo>
                  <a:pt x="6805" y="3506"/>
                </a:lnTo>
                <a:lnTo>
                  <a:pt x="6777" y="3501"/>
                </a:lnTo>
                <a:lnTo>
                  <a:pt x="6749" y="3494"/>
                </a:lnTo>
                <a:lnTo>
                  <a:pt x="6723" y="3486"/>
                </a:lnTo>
                <a:lnTo>
                  <a:pt x="6698" y="3477"/>
                </a:lnTo>
                <a:lnTo>
                  <a:pt x="6674" y="3467"/>
                </a:lnTo>
                <a:lnTo>
                  <a:pt x="6651" y="3456"/>
                </a:lnTo>
                <a:lnTo>
                  <a:pt x="6629" y="3444"/>
                </a:lnTo>
                <a:lnTo>
                  <a:pt x="6608" y="3431"/>
                </a:lnTo>
                <a:lnTo>
                  <a:pt x="6589" y="3416"/>
                </a:lnTo>
                <a:lnTo>
                  <a:pt x="6570" y="3401"/>
                </a:lnTo>
                <a:lnTo>
                  <a:pt x="6552" y="3386"/>
                </a:lnTo>
                <a:lnTo>
                  <a:pt x="6535" y="3368"/>
                </a:lnTo>
                <a:lnTo>
                  <a:pt x="6520" y="3349"/>
                </a:lnTo>
                <a:lnTo>
                  <a:pt x="6507" y="3329"/>
                </a:lnTo>
                <a:lnTo>
                  <a:pt x="6495" y="3308"/>
                </a:lnTo>
                <a:lnTo>
                  <a:pt x="6485" y="3285"/>
                </a:lnTo>
                <a:lnTo>
                  <a:pt x="6474" y="3261"/>
                </a:lnTo>
                <a:lnTo>
                  <a:pt x="6467" y="3236"/>
                </a:lnTo>
                <a:lnTo>
                  <a:pt x="6460" y="3209"/>
                </a:lnTo>
                <a:lnTo>
                  <a:pt x="6455" y="3181"/>
                </a:lnTo>
                <a:lnTo>
                  <a:pt x="6452" y="3151"/>
                </a:lnTo>
                <a:lnTo>
                  <a:pt x="6452" y="3120"/>
                </a:lnTo>
                <a:lnTo>
                  <a:pt x="6452" y="3087"/>
                </a:lnTo>
                <a:lnTo>
                  <a:pt x="6453" y="3053"/>
                </a:lnTo>
                <a:lnTo>
                  <a:pt x="6454" y="3038"/>
                </a:lnTo>
                <a:lnTo>
                  <a:pt x="6457" y="3021"/>
                </a:lnTo>
                <a:lnTo>
                  <a:pt x="6460" y="3007"/>
                </a:lnTo>
                <a:lnTo>
                  <a:pt x="6464" y="2992"/>
                </a:lnTo>
                <a:lnTo>
                  <a:pt x="6472" y="2960"/>
                </a:lnTo>
                <a:lnTo>
                  <a:pt x="6483" y="2931"/>
                </a:lnTo>
                <a:lnTo>
                  <a:pt x="6497" y="2901"/>
                </a:lnTo>
                <a:lnTo>
                  <a:pt x="6513" y="2869"/>
                </a:lnTo>
                <a:lnTo>
                  <a:pt x="6530" y="2840"/>
                </a:lnTo>
                <a:lnTo>
                  <a:pt x="6551" y="2808"/>
                </a:lnTo>
                <a:lnTo>
                  <a:pt x="6572" y="2776"/>
                </a:lnTo>
                <a:lnTo>
                  <a:pt x="6596" y="2743"/>
                </a:lnTo>
                <a:lnTo>
                  <a:pt x="6622" y="2710"/>
                </a:lnTo>
                <a:lnTo>
                  <a:pt x="6650" y="2676"/>
                </a:lnTo>
                <a:lnTo>
                  <a:pt x="6709" y="2602"/>
                </a:lnTo>
                <a:lnTo>
                  <a:pt x="6775" y="2525"/>
                </a:lnTo>
                <a:lnTo>
                  <a:pt x="6826" y="2461"/>
                </a:lnTo>
                <a:lnTo>
                  <a:pt x="6874" y="2397"/>
                </a:lnTo>
                <a:lnTo>
                  <a:pt x="6921" y="2329"/>
                </a:lnTo>
                <a:lnTo>
                  <a:pt x="6965" y="2260"/>
                </a:lnTo>
                <a:lnTo>
                  <a:pt x="7005" y="2186"/>
                </a:lnTo>
                <a:lnTo>
                  <a:pt x="7043" y="2112"/>
                </a:lnTo>
                <a:lnTo>
                  <a:pt x="7079" y="2037"/>
                </a:lnTo>
                <a:lnTo>
                  <a:pt x="7111" y="1961"/>
                </a:lnTo>
                <a:lnTo>
                  <a:pt x="7140" y="1883"/>
                </a:lnTo>
                <a:lnTo>
                  <a:pt x="7165" y="1804"/>
                </a:lnTo>
                <a:lnTo>
                  <a:pt x="7187" y="1726"/>
                </a:lnTo>
                <a:lnTo>
                  <a:pt x="7205" y="1646"/>
                </a:lnTo>
                <a:lnTo>
                  <a:pt x="7219" y="1566"/>
                </a:lnTo>
                <a:lnTo>
                  <a:pt x="7229" y="1486"/>
                </a:lnTo>
                <a:lnTo>
                  <a:pt x="7235" y="1408"/>
                </a:lnTo>
                <a:lnTo>
                  <a:pt x="7236" y="1329"/>
                </a:lnTo>
                <a:lnTo>
                  <a:pt x="7232" y="1251"/>
                </a:lnTo>
                <a:lnTo>
                  <a:pt x="7225" y="1175"/>
                </a:lnTo>
                <a:lnTo>
                  <a:pt x="7212" y="1099"/>
                </a:lnTo>
                <a:lnTo>
                  <a:pt x="7194" y="1025"/>
                </a:lnTo>
                <a:lnTo>
                  <a:pt x="7172" y="953"/>
                </a:lnTo>
                <a:lnTo>
                  <a:pt x="7144" y="883"/>
                </a:lnTo>
                <a:lnTo>
                  <a:pt x="7111" y="815"/>
                </a:lnTo>
                <a:lnTo>
                  <a:pt x="7071" y="750"/>
                </a:lnTo>
                <a:lnTo>
                  <a:pt x="7026" y="686"/>
                </a:lnTo>
                <a:lnTo>
                  <a:pt x="6973" y="627"/>
                </a:lnTo>
                <a:lnTo>
                  <a:pt x="6918" y="571"/>
                </a:lnTo>
                <a:lnTo>
                  <a:pt x="6854" y="518"/>
                </a:lnTo>
                <a:lnTo>
                  <a:pt x="6783" y="468"/>
                </a:lnTo>
                <a:lnTo>
                  <a:pt x="6707" y="421"/>
                </a:lnTo>
                <a:lnTo>
                  <a:pt x="6624" y="381"/>
                </a:lnTo>
                <a:lnTo>
                  <a:pt x="6534" y="344"/>
                </a:lnTo>
                <a:lnTo>
                  <a:pt x="6548" y="306"/>
                </a:lnTo>
                <a:lnTo>
                  <a:pt x="6561" y="269"/>
                </a:lnTo>
                <a:lnTo>
                  <a:pt x="6573" y="232"/>
                </a:lnTo>
                <a:lnTo>
                  <a:pt x="6586" y="195"/>
                </a:lnTo>
                <a:lnTo>
                  <a:pt x="6599" y="157"/>
                </a:lnTo>
                <a:lnTo>
                  <a:pt x="6612" y="120"/>
                </a:lnTo>
                <a:lnTo>
                  <a:pt x="6626" y="83"/>
                </a:lnTo>
                <a:lnTo>
                  <a:pt x="6638" y="47"/>
                </a:lnTo>
                <a:lnTo>
                  <a:pt x="6596" y="47"/>
                </a:lnTo>
                <a:lnTo>
                  <a:pt x="6556" y="45"/>
                </a:lnTo>
                <a:lnTo>
                  <a:pt x="6515" y="45"/>
                </a:lnTo>
                <a:lnTo>
                  <a:pt x="6474" y="44"/>
                </a:lnTo>
                <a:lnTo>
                  <a:pt x="6434" y="44"/>
                </a:lnTo>
                <a:lnTo>
                  <a:pt x="6393" y="43"/>
                </a:lnTo>
                <a:lnTo>
                  <a:pt x="6351" y="43"/>
                </a:lnTo>
                <a:lnTo>
                  <a:pt x="6312" y="42"/>
                </a:lnTo>
                <a:lnTo>
                  <a:pt x="6311" y="63"/>
                </a:lnTo>
                <a:lnTo>
                  <a:pt x="6309" y="81"/>
                </a:lnTo>
                <a:lnTo>
                  <a:pt x="6307" y="97"/>
                </a:lnTo>
                <a:lnTo>
                  <a:pt x="6303" y="113"/>
                </a:lnTo>
                <a:lnTo>
                  <a:pt x="6299" y="127"/>
                </a:lnTo>
                <a:lnTo>
                  <a:pt x="6293" y="138"/>
                </a:lnTo>
                <a:lnTo>
                  <a:pt x="6287" y="148"/>
                </a:lnTo>
                <a:lnTo>
                  <a:pt x="6280" y="157"/>
                </a:lnTo>
                <a:lnTo>
                  <a:pt x="6273" y="166"/>
                </a:lnTo>
                <a:lnTo>
                  <a:pt x="6264" y="171"/>
                </a:lnTo>
                <a:lnTo>
                  <a:pt x="6256" y="176"/>
                </a:lnTo>
                <a:lnTo>
                  <a:pt x="6247" y="180"/>
                </a:lnTo>
                <a:lnTo>
                  <a:pt x="6238" y="182"/>
                </a:lnTo>
                <a:lnTo>
                  <a:pt x="6229" y="184"/>
                </a:lnTo>
                <a:lnTo>
                  <a:pt x="6219" y="184"/>
                </a:lnTo>
                <a:lnTo>
                  <a:pt x="6210" y="182"/>
                </a:lnTo>
                <a:lnTo>
                  <a:pt x="6200" y="180"/>
                </a:lnTo>
                <a:lnTo>
                  <a:pt x="6191" y="177"/>
                </a:lnTo>
                <a:lnTo>
                  <a:pt x="6182" y="172"/>
                </a:lnTo>
                <a:lnTo>
                  <a:pt x="6172" y="166"/>
                </a:lnTo>
                <a:lnTo>
                  <a:pt x="6163" y="161"/>
                </a:lnTo>
                <a:lnTo>
                  <a:pt x="6156" y="153"/>
                </a:lnTo>
                <a:lnTo>
                  <a:pt x="6147" y="146"/>
                </a:lnTo>
                <a:lnTo>
                  <a:pt x="6141" y="137"/>
                </a:lnTo>
                <a:lnTo>
                  <a:pt x="6134" y="127"/>
                </a:lnTo>
                <a:lnTo>
                  <a:pt x="6128" y="115"/>
                </a:lnTo>
                <a:lnTo>
                  <a:pt x="6121" y="104"/>
                </a:lnTo>
                <a:lnTo>
                  <a:pt x="6118" y="92"/>
                </a:lnTo>
                <a:lnTo>
                  <a:pt x="6114" y="80"/>
                </a:lnTo>
                <a:lnTo>
                  <a:pt x="6111" y="66"/>
                </a:lnTo>
                <a:lnTo>
                  <a:pt x="6109" y="52"/>
                </a:lnTo>
                <a:lnTo>
                  <a:pt x="6109" y="39"/>
                </a:lnTo>
                <a:lnTo>
                  <a:pt x="6074" y="36"/>
                </a:lnTo>
                <a:lnTo>
                  <a:pt x="6040" y="34"/>
                </a:lnTo>
                <a:lnTo>
                  <a:pt x="6005" y="31"/>
                </a:lnTo>
                <a:lnTo>
                  <a:pt x="5969" y="29"/>
                </a:lnTo>
                <a:lnTo>
                  <a:pt x="5935" y="26"/>
                </a:lnTo>
                <a:lnTo>
                  <a:pt x="5901" y="26"/>
                </a:lnTo>
                <a:lnTo>
                  <a:pt x="5865" y="24"/>
                </a:lnTo>
                <a:lnTo>
                  <a:pt x="5829" y="21"/>
                </a:lnTo>
                <a:lnTo>
                  <a:pt x="5829" y="42"/>
                </a:lnTo>
                <a:lnTo>
                  <a:pt x="5827" y="62"/>
                </a:lnTo>
                <a:lnTo>
                  <a:pt x="5822" y="80"/>
                </a:lnTo>
                <a:lnTo>
                  <a:pt x="5817" y="96"/>
                </a:lnTo>
                <a:lnTo>
                  <a:pt x="5810" y="111"/>
                </a:lnTo>
                <a:lnTo>
                  <a:pt x="5804" y="124"/>
                </a:lnTo>
                <a:lnTo>
                  <a:pt x="5795" y="135"/>
                </a:lnTo>
                <a:lnTo>
                  <a:pt x="5786" y="146"/>
                </a:lnTo>
                <a:lnTo>
                  <a:pt x="5776" y="153"/>
                </a:lnTo>
                <a:lnTo>
                  <a:pt x="5766" y="161"/>
                </a:lnTo>
                <a:lnTo>
                  <a:pt x="5755" y="166"/>
                </a:lnTo>
                <a:lnTo>
                  <a:pt x="5743" y="171"/>
                </a:lnTo>
                <a:lnTo>
                  <a:pt x="5732" y="174"/>
                </a:lnTo>
                <a:lnTo>
                  <a:pt x="5720" y="175"/>
                </a:lnTo>
                <a:lnTo>
                  <a:pt x="5708" y="175"/>
                </a:lnTo>
                <a:lnTo>
                  <a:pt x="5696" y="174"/>
                </a:lnTo>
                <a:lnTo>
                  <a:pt x="5685" y="171"/>
                </a:lnTo>
                <a:lnTo>
                  <a:pt x="5673" y="167"/>
                </a:lnTo>
                <a:lnTo>
                  <a:pt x="5662" y="163"/>
                </a:lnTo>
                <a:lnTo>
                  <a:pt x="5652" y="156"/>
                </a:lnTo>
                <a:lnTo>
                  <a:pt x="5640" y="149"/>
                </a:lnTo>
                <a:lnTo>
                  <a:pt x="5631" y="141"/>
                </a:lnTo>
                <a:lnTo>
                  <a:pt x="5622" y="130"/>
                </a:lnTo>
                <a:lnTo>
                  <a:pt x="5614" y="120"/>
                </a:lnTo>
                <a:lnTo>
                  <a:pt x="5606" y="109"/>
                </a:lnTo>
                <a:lnTo>
                  <a:pt x="5601" y="96"/>
                </a:lnTo>
                <a:lnTo>
                  <a:pt x="5595" y="82"/>
                </a:lnTo>
                <a:lnTo>
                  <a:pt x="5591" y="67"/>
                </a:lnTo>
                <a:lnTo>
                  <a:pt x="5588" y="52"/>
                </a:lnTo>
                <a:lnTo>
                  <a:pt x="5588" y="35"/>
                </a:lnTo>
                <a:lnTo>
                  <a:pt x="5588" y="17"/>
                </a:lnTo>
                <a:lnTo>
                  <a:pt x="5589" y="0"/>
                </a:lnTo>
                <a:lnTo>
                  <a:pt x="5549" y="1"/>
                </a:lnTo>
                <a:lnTo>
                  <a:pt x="5508" y="1"/>
                </a:lnTo>
                <a:lnTo>
                  <a:pt x="5468" y="1"/>
                </a:lnTo>
                <a:lnTo>
                  <a:pt x="5426" y="1"/>
                </a:lnTo>
                <a:lnTo>
                  <a:pt x="5386" y="2"/>
                </a:lnTo>
                <a:lnTo>
                  <a:pt x="5346" y="2"/>
                </a:lnTo>
                <a:lnTo>
                  <a:pt x="5304" y="3"/>
                </a:lnTo>
                <a:lnTo>
                  <a:pt x="5263" y="3"/>
                </a:lnTo>
                <a:lnTo>
                  <a:pt x="5272" y="44"/>
                </a:lnTo>
                <a:lnTo>
                  <a:pt x="5282" y="85"/>
                </a:lnTo>
                <a:lnTo>
                  <a:pt x="5291" y="125"/>
                </a:lnTo>
                <a:lnTo>
                  <a:pt x="5300" y="166"/>
                </a:lnTo>
                <a:lnTo>
                  <a:pt x="5309" y="204"/>
                </a:lnTo>
                <a:lnTo>
                  <a:pt x="5318" y="245"/>
                </a:lnTo>
                <a:lnTo>
                  <a:pt x="5327" y="285"/>
                </a:lnTo>
                <a:lnTo>
                  <a:pt x="5335" y="326"/>
                </a:lnTo>
                <a:lnTo>
                  <a:pt x="5289" y="328"/>
                </a:lnTo>
                <a:lnTo>
                  <a:pt x="5229" y="331"/>
                </a:lnTo>
                <a:lnTo>
                  <a:pt x="5158" y="334"/>
                </a:lnTo>
                <a:lnTo>
                  <a:pt x="5084" y="336"/>
                </a:lnTo>
                <a:lnTo>
                  <a:pt x="5009" y="339"/>
                </a:lnTo>
                <a:lnTo>
                  <a:pt x="4941" y="340"/>
                </a:lnTo>
                <a:lnTo>
                  <a:pt x="4881" y="341"/>
                </a:lnTo>
                <a:lnTo>
                  <a:pt x="4835" y="340"/>
                </a:lnTo>
                <a:lnTo>
                  <a:pt x="4852" y="405"/>
                </a:lnTo>
                <a:lnTo>
                  <a:pt x="4867" y="474"/>
                </a:lnTo>
                <a:lnTo>
                  <a:pt x="4883" y="549"/>
                </a:lnTo>
                <a:lnTo>
                  <a:pt x="4900" y="626"/>
                </a:lnTo>
                <a:lnTo>
                  <a:pt x="4916" y="703"/>
                </a:lnTo>
                <a:lnTo>
                  <a:pt x="4930" y="778"/>
                </a:lnTo>
                <a:lnTo>
                  <a:pt x="4944" y="849"/>
                </a:lnTo>
                <a:lnTo>
                  <a:pt x="4958" y="914"/>
                </a:lnTo>
                <a:lnTo>
                  <a:pt x="4976" y="886"/>
                </a:lnTo>
                <a:lnTo>
                  <a:pt x="4994" y="860"/>
                </a:lnTo>
                <a:lnTo>
                  <a:pt x="5013" y="836"/>
                </a:lnTo>
                <a:lnTo>
                  <a:pt x="5032" y="813"/>
                </a:lnTo>
                <a:lnTo>
                  <a:pt x="5054" y="794"/>
                </a:lnTo>
                <a:lnTo>
                  <a:pt x="5074" y="777"/>
                </a:lnTo>
                <a:lnTo>
                  <a:pt x="5096" y="761"/>
                </a:lnTo>
                <a:lnTo>
                  <a:pt x="5118" y="749"/>
                </a:lnTo>
                <a:lnTo>
                  <a:pt x="5140" y="737"/>
                </a:lnTo>
                <a:lnTo>
                  <a:pt x="5163" y="726"/>
                </a:lnTo>
                <a:lnTo>
                  <a:pt x="5184" y="720"/>
                </a:lnTo>
                <a:lnTo>
                  <a:pt x="5209" y="713"/>
                </a:lnTo>
                <a:lnTo>
                  <a:pt x="5230" y="709"/>
                </a:lnTo>
                <a:lnTo>
                  <a:pt x="5252" y="707"/>
                </a:lnTo>
                <a:lnTo>
                  <a:pt x="5273" y="706"/>
                </a:lnTo>
                <a:lnTo>
                  <a:pt x="5296" y="706"/>
                </a:lnTo>
                <a:lnTo>
                  <a:pt x="5316" y="708"/>
                </a:lnTo>
                <a:lnTo>
                  <a:pt x="5337" y="712"/>
                </a:lnTo>
                <a:lnTo>
                  <a:pt x="5357" y="717"/>
                </a:lnTo>
                <a:lnTo>
                  <a:pt x="5375" y="723"/>
                </a:lnTo>
                <a:lnTo>
                  <a:pt x="5394" y="731"/>
                </a:lnTo>
                <a:lnTo>
                  <a:pt x="5412" y="740"/>
                </a:lnTo>
                <a:lnTo>
                  <a:pt x="5427" y="750"/>
                </a:lnTo>
                <a:lnTo>
                  <a:pt x="5442" y="763"/>
                </a:lnTo>
                <a:lnTo>
                  <a:pt x="5455" y="774"/>
                </a:lnTo>
                <a:lnTo>
                  <a:pt x="5468" y="788"/>
                </a:lnTo>
                <a:lnTo>
                  <a:pt x="5478" y="802"/>
                </a:lnTo>
                <a:lnTo>
                  <a:pt x="5488" y="817"/>
                </a:lnTo>
                <a:lnTo>
                  <a:pt x="5495" y="835"/>
                </a:lnTo>
                <a:lnTo>
                  <a:pt x="5501" y="852"/>
                </a:lnTo>
                <a:lnTo>
                  <a:pt x="5506" y="869"/>
                </a:lnTo>
                <a:lnTo>
                  <a:pt x="5508" y="888"/>
                </a:lnTo>
                <a:lnTo>
                  <a:pt x="5478" y="885"/>
                </a:lnTo>
                <a:lnTo>
                  <a:pt x="5448" y="879"/>
                </a:lnTo>
                <a:lnTo>
                  <a:pt x="5418" y="877"/>
                </a:lnTo>
                <a:lnTo>
                  <a:pt x="5388" y="876"/>
                </a:lnTo>
                <a:lnTo>
                  <a:pt x="5357" y="874"/>
                </a:lnTo>
                <a:lnTo>
                  <a:pt x="5327" y="873"/>
                </a:lnTo>
                <a:lnTo>
                  <a:pt x="5297" y="874"/>
                </a:lnTo>
                <a:lnTo>
                  <a:pt x="5267" y="876"/>
                </a:lnTo>
                <a:lnTo>
                  <a:pt x="5236" y="877"/>
                </a:lnTo>
                <a:lnTo>
                  <a:pt x="5207" y="881"/>
                </a:lnTo>
                <a:lnTo>
                  <a:pt x="5177" y="886"/>
                </a:lnTo>
                <a:lnTo>
                  <a:pt x="5146" y="890"/>
                </a:lnTo>
                <a:lnTo>
                  <a:pt x="5117" y="897"/>
                </a:lnTo>
                <a:lnTo>
                  <a:pt x="5087" y="904"/>
                </a:lnTo>
                <a:lnTo>
                  <a:pt x="5056" y="914"/>
                </a:lnTo>
                <a:lnTo>
                  <a:pt x="5027" y="923"/>
                </a:lnTo>
                <a:lnTo>
                  <a:pt x="4989" y="937"/>
                </a:lnTo>
                <a:lnTo>
                  <a:pt x="4951" y="948"/>
                </a:lnTo>
                <a:lnTo>
                  <a:pt x="4911" y="958"/>
                </a:lnTo>
                <a:lnTo>
                  <a:pt x="4873" y="968"/>
                </a:lnTo>
                <a:lnTo>
                  <a:pt x="4835" y="977"/>
                </a:lnTo>
                <a:lnTo>
                  <a:pt x="4797" y="984"/>
                </a:lnTo>
                <a:lnTo>
                  <a:pt x="4760" y="990"/>
                </a:lnTo>
                <a:lnTo>
                  <a:pt x="4722" y="996"/>
                </a:lnTo>
                <a:lnTo>
                  <a:pt x="4684" y="1000"/>
                </a:lnTo>
                <a:lnTo>
                  <a:pt x="4646" y="1003"/>
                </a:lnTo>
                <a:lnTo>
                  <a:pt x="4608" y="1004"/>
                </a:lnTo>
                <a:lnTo>
                  <a:pt x="4570" y="1005"/>
                </a:lnTo>
                <a:lnTo>
                  <a:pt x="4532" y="1004"/>
                </a:lnTo>
                <a:lnTo>
                  <a:pt x="4494" y="1003"/>
                </a:lnTo>
                <a:lnTo>
                  <a:pt x="4456" y="1000"/>
                </a:lnTo>
                <a:lnTo>
                  <a:pt x="4417" y="996"/>
                </a:lnTo>
                <a:lnTo>
                  <a:pt x="4391" y="991"/>
                </a:lnTo>
                <a:lnTo>
                  <a:pt x="4365" y="989"/>
                </a:lnTo>
                <a:lnTo>
                  <a:pt x="4341" y="982"/>
                </a:lnTo>
                <a:lnTo>
                  <a:pt x="4320" y="977"/>
                </a:lnTo>
                <a:lnTo>
                  <a:pt x="4298" y="971"/>
                </a:lnTo>
                <a:lnTo>
                  <a:pt x="4279" y="965"/>
                </a:lnTo>
                <a:lnTo>
                  <a:pt x="4260" y="957"/>
                </a:lnTo>
                <a:lnTo>
                  <a:pt x="4244" y="951"/>
                </a:lnTo>
                <a:lnTo>
                  <a:pt x="4227" y="942"/>
                </a:lnTo>
                <a:lnTo>
                  <a:pt x="4212" y="933"/>
                </a:lnTo>
                <a:lnTo>
                  <a:pt x="4198" y="924"/>
                </a:lnTo>
                <a:lnTo>
                  <a:pt x="4185" y="914"/>
                </a:lnTo>
                <a:lnTo>
                  <a:pt x="4174" y="904"/>
                </a:lnTo>
                <a:lnTo>
                  <a:pt x="4164" y="893"/>
                </a:lnTo>
                <a:lnTo>
                  <a:pt x="4153" y="883"/>
                </a:lnTo>
                <a:lnTo>
                  <a:pt x="4144" y="873"/>
                </a:lnTo>
                <a:lnTo>
                  <a:pt x="4137" y="862"/>
                </a:lnTo>
                <a:lnTo>
                  <a:pt x="4129" y="849"/>
                </a:lnTo>
                <a:lnTo>
                  <a:pt x="4123" y="838"/>
                </a:lnTo>
                <a:lnTo>
                  <a:pt x="4117" y="825"/>
                </a:lnTo>
                <a:lnTo>
                  <a:pt x="4111" y="812"/>
                </a:lnTo>
                <a:lnTo>
                  <a:pt x="4106" y="799"/>
                </a:lnTo>
                <a:lnTo>
                  <a:pt x="4104" y="786"/>
                </a:lnTo>
                <a:lnTo>
                  <a:pt x="4100" y="772"/>
                </a:lnTo>
                <a:lnTo>
                  <a:pt x="4094" y="744"/>
                </a:lnTo>
                <a:lnTo>
                  <a:pt x="4091" y="716"/>
                </a:lnTo>
                <a:lnTo>
                  <a:pt x="4089" y="686"/>
                </a:lnTo>
                <a:lnTo>
                  <a:pt x="4086" y="657"/>
                </a:lnTo>
                <a:lnTo>
                  <a:pt x="4072" y="675"/>
                </a:lnTo>
                <a:lnTo>
                  <a:pt x="4059" y="695"/>
                </a:lnTo>
                <a:lnTo>
                  <a:pt x="4048" y="714"/>
                </a:lnTo>
                <a:lnTo>
                  <a:pt x="4039" y="735"/>
                </a:lnTo>
                <a:lnTo>
                  <a:pt x="4030" y="754"/>
                </a:lnTo>
                <a:lnTo>
                  <a:pt x="4025" y="774"/>
                </a:lnTo>
                <a:lnTo>
                  <a:pt x="4019" y="792"/>
                </a:lnTo>
                <a:lnTo>
                  <a:pt x="4015" y="812"/>
                </a:lnTo>
                <a:lnTo>
                  <a:pt x="4012" y="831"/>
                </a:lnTo>
                <a:lnTo>
                  <a:pt x="4011" y="850"/>
                </a:lnTo>
                <a:lnTo>
                  <a:pt x="4011" y="871"/>
                </a:lnTo>
                <a:lnTo>
                  <a:pt x="4012" y="888"/>
                </a:lnTo>
                <a:lnTo>
                  <a:pt x="4015" y="909"/>
                </a:lnTo>
                <a:lnTo>
                  <a:pt x="4016" y="928"/>
                </a:lnTo>
                <a:lnTo>
                  <a:pt x="4021" y="947"/>
                </a:lnTo>
                <a:lnTo>
                  <a:pt x="4026" y="966"/>
                </a:lnTo>
                <a:lnTo>
                  <a:pt x="4029" y="977"/>
                </a:lnTo>
                <a:lnTo>
                  <a:pt x="4034" y="989"/>
                </a:lnTo>
                <a:lnTo>
                  <a:pt x="4040" y="1000"/>
                </a:lnTo>
                <a:lnTo>
                  <a:pt x="4045" y="1010"/>
                </a:lnTo>
                <a:lnTo>
                  <a:pt x="4052" y="1020"/>
                </a:lnTo>
                <a:lnTo>
                  <a:pt x="4059" y="1031"/>
                </a:lnTo>
                <a:lnTo>
                  <a:pt x="4066" y="1041"/>
                </a:lnTo>
                <a:lnTo>
                  <a:pt x="4075" y="1050"/>
                </a:lnTo>
                <a:lnTo>
                  <a:pt x="4084" y="1057"/>
                </a:lnTo>
                <a:lnTo>
                  <a:pt x="4094" y="1066"/>
                </a:lnTo>
                <a:lnTo>
                  <a:pt x="4104" y="1074"/>
                </a:lnTo>
                <a:lnTo>
                  <a:pt x="4115" y="1081"/>
                </a:lnTo>
                <a:lnTo>
                  <a:pt x="4127" y="1089"/>
                </a:lnTo>
                <a:lnTo>
                  <a:pt x="4138" y="1095"/>
                </a:lnTo>
                <a:lnTo>
                  <a:pt x="4151" y="1103"/>
                </a:lnTo>
                <a:lnTo>
                  <a:pt x="4165" y="1108"/>
                </a:lnTo>
                <a:lnTo>
                  <a:pt x="4179" y="1113"/>
                </a:lnTo>
                <a:lnTo>
                  <a:pt x="4193" y="1118"/>
                </a:lnTo>
                <a:lnTo>
                  <a:pt x="4207" y="1123"/>
                </a:lnTo>
                <a:lnTo>
                  <a:pt x="4223" y="1128"/>
                </a:lnTo>
                <a:lnTo>
                  <a:pt x="4256" y="1135"/>
                </a:lnTo>
                <a:lnTo>
                  <a:pt x="4292" y="1140"/>
                </a:lnTo>
                <a:lnTo>
                  <a:pt x="4329" y="1142"/>
                </a:lnTo>
                <a:lnTo>
                  <a:pt x="4368" y="1145"/>
                </a:lnTo>
                <a:lnTo>
                  <a:pt x="4409" y="1144"/>
                </a:lnTo>
                <a:lnTo>
                  <a:pt x="4452" y="1142"/>
                </a:lnTo>
                <a:lnTo>
                  <a:pt x="4486" y="1138"/>
                </a:lnTo>
                <a:lnTo>
                  <a:pt x="4522" y="1135"/>
                </a:lnTo>
                <a:lnTo>
                  <a:pt x="4556" y="1130"/>
                </a:lnTo>
                <a:lnTo>
                  <a:pt x="4590" y="1123"/>
                </a:lnTo>
                <a:lnTo>
                  <a:pt x="4626" y="1117"/>
                </a:lnTo>
                <a:lnTo>
                  <a:pt x="4661" y="1108"/>
                </a:lnTo>
                <a:lnTo>
                  <a:pt x="4697" y="1100"/>
                </a:lnTo>
                <a:lnTo>
                  <a:pt x="4732" y="1092"/>
                </a:lnTo>
                <a:lnTo>
                  <a:pt x="4803" y="1070"/>
                </a:lnTo>
                <a:lnTo>
                  <a:pt x="4877" y="1047"/>
                </a:lnTo>
                <a:lnTo>
                  <a:pt x="4952" y="1022"/>
                </a:lnTo>
                <a:lnTo>
                  <a:pt x="5027" y="995"/>
                </a:lnTo>
                <a:lnTo>
                  <a:pt x="5079" y="977"/>
                </a:lnTo>
                <a:lnTo>
                  <a:pt x="5129" y="963"/>
                </a:lnTo>
                <a:lnTo>
                  <a:pt x="5174" y="952"/>
                </a:lnTo>
                <a:lnTo>
                  <a:pt x="5219" y="942"/>
                </a:lnTo>
                <a:lnTo>
                  <a:pt x="5259" y="935"/>
                </a:lnTo>
                <a:lnTo>
                  <a:pt x="5297" y="932"/>
                </a:lnTo>
                <a:lnTo>
                  <a:pt x="5330" y="930"/>
                </a:lnTo>
                <a:lnTo>
                  <a:pt x="5361" y="930"/>
                </a:lnTo>
                <a:lnTo>
                  <a:pt x="5390" y="933"/>
                </a:lnTo>
                <a:lnTo>
                  <a:pt x="5414" y="938"/>
                </a:lnTo>
                <a:lnTo>
                  <a:pt x="5424" y="939"/>
                </a:lnTo>
                <a:lnTo>
                  <a:pt x="5436" y="943"/>
                </a:lnTo>
                <a:lnTo>
                  <a:pt x="5445" y="947"/>
                </a:lnTo>
                <a:lnTo>
                  <a:pt x="5452" y="952"/>
                </a:lnTo>
                <a:lnTo>
                  <a:pt x="5461" y="954"/>
                </a:lnTo>
                <a:lnTo>
                  <a:pt x="5466" y="959"/>
                </a:lnTo>
                <a:lnTo>
                  <a:pt x="5473" y="965"/>
                </a:lnTo>
                <a:lnTo>
                  <a:pt x="5476" y="970"/>
                </a:lnTo>
                <a:lnTo>
                  <a:pt x="5480" y="976"/>
                </a:lnTo>
                <a:lnTo>
                  <a:pt x="5483" y="981"/>
                </a:lnTo>
                <a:lnTo>
                  <a:pt x="5485" y="987"/>
                </a:lnTo>
                <a:lnTo>
                  <a:pt x="5485" y="992"/>
                </a:lnTo>
                <a:lnTo>
                  <a:pt x="5485" y="1000"/>
                </a:lnTo>
                <a:lnTo>
                  <a:pt x="5483" y="1008"/>
                </a:lnTo>
                <a:lnTo>
                  <a:pt x="5479" y="1015"/>
                </a:lnTo>
                <a:lnTo>
                  <a:pt x="5474" y="1023"/>
                </a:lnTo>
                <a:lnTo>
                  <a:pt x="5468" y="1029"/>
                </a:lnTo>
                <a:lnTo>
                  <a:pt x="5460" y="1038"/>
                </a:lnTo>
                <a:lnTo>
                  <a:pt x="5450" y="1045"/>
                </a:lnTo>
                <a:lnTo>
                  <a:pt x="5440" y="1053"/>
                </a:lnTo>
                <a:lnTo>
                  <a:pt x="5428" y="1060"/>
                </a:lnTo>
                <a:lnTo>
                  <a:pt x="5415" y="1066"/>
                </a:lnTo>
                <a:lnTo>
                  <a:pt x="5402" y="1072"/>
                </a:lnTo>
                <a:lnTo>
                  <a:pt x="5386" y="1079"/>
                </a:lnTo>
                <a:lnTo>
                  <a:pt x="5371" y="1084"/>
                </a:lnTo>
                <a:lnTo>
                  <a:pt x="5355" y="1090"/>
                </a:lnTo>
                <a:lnTo>
                  <a:pt x="5335" y="1094"/>
                </a:lnTo>
                <a:lnTo>
                  <a:pt x="5319" y="1098"/>
                </a:lnTo>
                <a:lnTo>
                  <a:pt x="5299" y="1102"/>
                </a:lnTo>
                <a:lnTo>
                  <a:pt x="5280" y="1104"/>
                </a:lnTo>
                <a:lnTo>
                  <a:pt x="5259" y="1105"/>
                </a:lnTo>
                <a:lnTo>
                  <a:pt x="5238" y="1107"/>
                </a:lnTo>
                <a:lnTo>
                  <a:pt x="5216" y="1108"/>
                </a:lnTo>
                <a:lnTo>
                  <a:pt x="5195" y="1107"/>
                </a:lnTo>
                <a:lnTo>
                  <a:pt x="5172" y="1105"/>
                </a:lnTo>
                <a:lnTo>
                  <a:pt x="5149" y="1103"/>
                </a:lnTo>
                <a:lnTo>
                  <a:pt x="5126" y="1099"/>
                </a:lnTo>
                <a:lnTo>
                  <a:pt x="5103" y="1094"/>
                </a:lnTo>
                <a:lnTo>
                  <a:pt x="5080" y="1088"/>
                </a:lnTo>
                <a:lnTo>
                  <a:pt x="5056" y="1080"/>
                </a:lnTo>
                <a:lnTo>
                  <a:pt x="5032" y="1072"/>
                </a:lnTo>
                <a:lnTo>
                  <a:pt x="5009" y="1062"/>
                </a:lnTo>
                <a:lnTo>
                  <a:pt x="4986" y="1051"/>
                </a:lnTo>
                <a:lnTo>
                  <a:pt x="4962" y="1038"/>
                </a:lnTo>
                <a:lnTo>
                  <a:pt x="4962" y="1093"/>
                </a:lnTo>
                <a:lnTo>
                  <a:pt x="4962" y="1147"/>
                </a:lnTo>
                <a:lnTo>
                  <a:pt x="4962" y="1203"/>
                </a:lnTo>
                <a:lnTo>
                  <a:pt x="4962" y="1257"/>
                </a:lnTo>
                <a:lnTo>
                  <a:pt x="4962" y="1312"/>
                </a:lnTo>
                <a:lnTo>
                  <a:pt x="4962" y="1367"/>
                </a:lnTo>
                <a:lnTo>
                  <a:pt x="4962" y="1422"/>
                </a:lnTo>
                <a:lnTo>
                  <a:pt x="4962" y="1476"/>
                </a:lnTo>
                <a:lnTo>
                  <a:pt x="4986" y="1461"/>
                </a:lnTo>
                <a:lnTo>
                  <a:pt x="5009" y="1447"/>
                </a:lnTo>
                <a:lnTo>
                  <a:pt x="5031" y="1434"/>
                </a:lnTo>
                <a:lnTo>
                  <a:pt x="5054" y="1422"/>
                </a:lnTo>
                <a:lnTo>
                  <a:pt x="5074" y="1410"/>
                </a:lnTo>
                <a:lnTo>
                  <a:pt x="5094" y="1400"/>
                </a:lnTo>
                <a:lnTo>
                  <a:pt x="5115" y="1392"/>
                </a:lnTo>
                <a:lnTo>
                  <a:pt x="5134" y="1384"/>
                </a:lnTo>
                <a:lnTo>
                  <a:pt x="5154" y="1377"/>
                </a:lnTo>
                <a:lnTo>
                  <a:pt x="5172" y="1371"/>
                </a:lnTo>
                <a:lnTo>
                  <a:pt x="5191" y="1367"/>
                </a:lnTo>
                <a:lnTo>
                  <a:pt x="5209" y="1363"/>
                </a:lnTo>
                <a:lnTo>
                  <a:pt x="5226" y="1359"/>
                </a:lnTo>
                <a:lnTo>
                  <a:pt x="5244" y="1358"/>
                </a:lnTo>
                <a:lnTo>
                  <a:pt x="5261" y="1357"/>
                </a:lnTo>
                <a:lnTo>
                  <a:pt x="5277" y="1356"/>
                </a:lnTo>
                <a:lnTo>
                  <a:pt x="5310" y="1356"/>
                </a:lnTo>
                <a:lnTo>
                  <a:pt x="5342" y="1357"/>
                </a:lnTo>
                <a:lnTo>
                  <a:pt x="5374" y="1359"/>
                </a:lnTo>
                <a:lnTo>
                  <a:pt x="5403" y="1366"/>
                </a:lnTo>
                <a:lnTo>
                  <a:pt x="5461" y="1378"/>
                </a:lnTo>
                <a:lnTo>
                  <a:pt x="5521" y="1391"/>
                </a:lnTo>
                <a:lnTo>
                  <a:pt x="5447" y="1401"/>
                </a:lnTo>
                <a:lnTo>
                  <a:pt x="5372" y="1415"/>
                </a:lnTo>
                <a:lnTo>
                  <a:pt x="5297" y="1429"/>
                </a:lnTo>
                <a:lnTo>
                  <a:pt x="5221" y="1447"/>
                </a:lnTo>
                <a:lnTo>
                  <a:pt x="5146" y="1465"/>
                </a:lnTo>
                <a:lnTo>
                  <a:pt x="5073" y="1485"/>
                </a:lnTo>
                <a:lnTo>
                  <a:pt x="5000" y="1507"/>
                </a:lnTo>
                <a:lnTo>
                  <a:pt x="4929" y="1528"/>
                </a:lnTo>
                <a:lnTo>
                  <a:pt x="4859" y="1552"/>
                </a:lnTo>
                <a:lnTo>
                  <a:pt x="4793" y="1577"/>
                </a:lnTo>
                <a:lnTo>
                  <a:pt x="4730" y="1603"/>
                </a:lnTo>
                <a:lnTo>
                  <a:pt x="4671" y="1630"/>
                </a:lnTo>
                <a:lnTo>
                  <a:pt x="4643" y="1643"/>
                </a:lnTo>
                <a:lnTo>
                  <a:pt x="4616" y="1657"/>
                </a:lnTo>
                <a:lnTo>
                  <a:pt x="4589" y="1670"/>
                </a:lnTo>
                <a:lnTo>
                  <a:pt x="4565" y="1684"/>
                </a:lnTo>
                <a:lnTo>
                  <a:pt x="4541" y="1698"/>
                </a:lnTo>
                <a:lnTo>
                  <a:pt x="4519" y="1712"/>
                </a:lnTo>
                <a:lnTo>
                  <a:pt x="4497" y="1726"/>
                </a:lnTo>
                <a:lnTo>
                  <a:pt x="4478" y="1740"/>
                </a:lnTo>
                <a:lnTo>
                  <a:pt x="4423" y="1726"/>
                </a:lnTo>
                <a:lnTo>
                  <a:pt x="4367" y="1712"/>
                </a:lnTo>
                <a:lnTo>
                  <a:pt x="4311" y="1701"/>
                </a:lnTo>
                <a:lnTo>
                  <a:pt x="4255" y="1690"/>
                </a:lnTo>
                <a:lnTo>
                  <a:pt x="4198" y="1682"/>
                </a:lnTo>
                <a:lnTo>
                  <a:pt x="4141" y="1674"/>
                </a:lnTo>
                <a:lnTo>
                  <a:pt x="4082" y="1668"/>
                </a:lnTo>
                <a:lnTo>
                  <a:pt x="4024" y="1663"/>
                </a:lnTo>
                <a:lnTo>
                  <a:pt x="3964" y="1660"/>
                </a:lnTo>
                <a:lnTo>
                  <a:pt x="3904" y="1658"/>
                </a:lnTo>
                <a:lnTo>
                  <a:pt x="3844" y="1657"/>
                </a:lnTo>
                <a:lnTo>
                  <a:pt x="3781" y="1657"/>
                </a:lnTo>
                <a:lnTo>
                  <a:pt x="3718" y="1658"/>
                </a:lnTo>
                <a:lnTo>
                  <a:pt x="3654" y="1660"/>
                </a:lnTo>
                <a:lnTo>
                  <a:pt x="3588" y="1663"/>
                </a:lnTo>
                <a:lnTo>
                  <a:pt x="3521" y="1665"/>
                </a:lnTo>
                <a:lnTo>
                  <a:pt x="3446" y="1669"/>
                </a:lnTo>
                <a:lnTo>
                  <a:pt x="3375" y="1670"/>
                </a:lnTo>
                <a:lnTo>
                  <a:pt x="3339" y="1670"/>
                </a:lnTo>
                <a:lnTo>
                  <a:pt x="3305" y="1670"/>
                </a:lnTo>
                <a:lnTo>
                  <a:pt x="3272" y="1669"/>
                </a:lnTo>
                <a:lnTo>
                  <a:pt x="3240" y="1667"/>
                </a:lnTo>
                <a:lnTo>
                  <a:pt x="3207" y="1664"/>
                </a:lnTo>
                <a:lnTo>
                  <a:pt x="3178" y="1663"/>
                </a:lnTo>
                <a:lnTo>
                  <a:pt x="3146" y="1659"/>
                </a:lnTo>
                <a:lnTo>
                  <a:pt x="3117" y="1654"/>
                </a:lnTo>
                <a:lnTo>
                  <a:pt x="3089" y="1650"/>
                </a:lnTo>
                <a:lnTo>
                  <a:pt x="3061" y="1644"/>
                </a:lnTo>
                <a:lnTo>
                  <a:pt x="3035" y="1637"/>
                </a:lnTo>
                <a:lnTo>
                  <a:pt x="3009" y="1631"/>
                </a:lnTo>
                <a:lnTo>
                  <a:pt x="2984" y="1623"/>
                </a:lnTo>
                <a:lnTo>
                  <a:pt x="2960" y="1615"/>
                </a:lnTo>
                <a:lnTo>
                  <a:pt x="2936" y="1606"/>
                </a:lnTo>
                <a:lnTo>
                  <a:pt x="2913" y="1597"/>
                </a:lnTo>
                <a:lnTo>
                  <a:pt x="2891" y="1587"/>
                </a:lnTo>
                <a:lnTo>
                  <a:pt x="2871" y="1574"/>
                </a:lnTo>
                <a:lnTo>
                  <a:pt x="2851" y="1561"/>
                </a:lnTo>
                <a:lnTo>
                  <a:pt x="2832" y="1549"/>
                </a:lnTo>
                <a:lnTo>
                  <a:pt x="2812" y="1536"/>
                </a:lnTo>
                <a:lnTo>
                  <a:pt x="2796" y="1522"/>
                </a:lnTo>
                <a:lnTo>
                  <a:pt x="2779" y="1505"/>
                </a:lnTo>
                <a:lnTo>
                  <a:pt x="2763" y="1489"/>
                </a:lnTo>
                <a:lnTo>
                  <a:pt x="2749" y="1472"/>
                </a:lnTo>
                <a:lnTo>
                  <a:pt x="2735" y="1455"/>
                </a:lnTo>
                <a:lnTo>
                  <a:pt x="2722" y="1436"/>
                </a:lnTo>
                <a:lnTo>
                  <a:pt x="2710" y="1417"/>
                </a:lnTo>
                <a:lnTo>
                  <a:pt x="2703" y="1401"/>
                </a:lnTo>
                <a:lnTo>
                  <a:pt x="2696" y="1386"/>
                </a:lnTo>
                <a:lnTo>
                  <a:pt x="2689" y="1371"/>
                </a:lnTo>
                <a:lnTo>
                  <a:pt x="2683" y="1354"/>
                </a:lnTo>
                <a:lnTo>
                  <a:pt x="2678" y="1337"/>
                </a:lnTo>
                <a:lnTo>
                  <a:pt x="2673" y="1319"/>
                </a:lnTo>
                <a:lnTo>
                  <a:pt x="2669" y="1300"/>
                </a:lnTo>
                <a:lnTo>
                  <a:pt x="2665" y="1282"/>
                </a:lnTo>
                <a:lnTo>
                  <a:pt x="2658" y="1241"/>
                </a:lnTo>
                <a:lnTo>
                  <a:pt x="2655" y="1199"/>
                </a:lnTo>
                <a:lnTo>
                  <a:pt x="2653" y="1155"/>
                </a:lnTo>
                <a:lnTo>
                  <a:pt x="2653" y="1109"/>
                </a:lnTo>
                <a:lnTo>
                  <a:pt x="2654" y="1064"/>
                </a:lnTo>
                <a:lnTo>
                  <a:pt x="2656" y="1015"/>
                </a:lnTo>
                <a:lnTo>
                  <a:pt x="2660" y="965"/>
                </a:lnTo>
                <a:lnTo>
                  <a:pt x="2666" y="914"/>
                </a:lnTo>
                <a:lnTo>
                  <a:pt x="2673" y="863"/>
                </a:lnTo>
                <a:lnTo>
                  <a:pt x="2682" y="812"/>
                </a:lnTo>
                <a:lnTo>
                  <a:pt x="2691" y="760"/>
                </a:lnTo>
                <a:lnTo>
                  <a:pt x="2701" y="707"/>
                </a:lnTo>
                <a:lnTo>
                  <a:pt x="2705" y="686"/>
                </a:lnTo>
                <a:lnTo>
                  <a:pt x="2707" y="666"/>
                </a:lnTo>
                <a:lnTo>
                  <a:pt x="2708" y="647"/>
                </a:lnTo>
                <a:lnTo>
                  <a:pt x="2711" y="628"/>
                </a:lnTo>
                <a:lnTo>
                  <a:pt x="2712" y="610"/>
                </a:lnTo>
                <a:lnTo>
                  <a:pt x="2712" y="591"/>
                </a:lnTo>
                <a:lnTo>
                  <a:pt x="2711" y="573"/>
                </a:lnTo>
                <a:lnTo>
                  <a:pt x="2710" y="557"/>
                </a:lnTo>
                <a:lnTo>
                  <a:pt x="2708" y="539"/>
                </a:lnTo>
                <a:lnTo>
                  <a:pt x="2707" y="523"/>
                </a:lnTo>
                <a:lnTo>
                  <a:pt x="2703" y="509"/>
                </a:lnTo>
                <a:lnTo>
                  <a:pt x="2699" y="494"/>
                </a:lnTo>
                <a:lnTo>
                  <a:pt x="2696" y="478"/>
                </a:lnTo>
                <a:lnTo>
                  <a:pt x="2691" y="464"/>
                </a:lnTo>
                <a:lnTo>
                  <a:pt x="2686" y="450"/>
                </a:lnTo>
                <a:lnTo>
                  <a:pt x="2680" y="436"/>
                </a:lnTo>
                <a:lnTo>
                  <a:pt x="2673" y="424"/>
                </a:lnTo>
                <a:lnTo>
                  <a:pt x="2666" y="412"/>
                </a:lnTo>
                <a:lnTo>
                  <a:pt x="2659" y="400"/>
                </a:lnTo>
                <a:lnTo>
                  <a:pt x="2651" y="388"/>
                </a:lnTo>
                <a:lnTo>
                  <a:pt x="2644" y="378"/>
                </a:lnTo>
                <a:lnTo>
                  <a:pt x="2635" y="368"/>
                </a:lnTo>
                <a:lnTo>
                  <a:pt x="2626" y="356"/>
                </a:lnTo>
                <a:lnTo>
                  <a:pt x="2617" y="347"/>
                </a:lnTo>
                <a:lnTo>
                  <a:pt x="2607" y="339"/>
                </a:lnTo>
                <a:lnTo>
                  <a:pt x="2595" y="331"/>
                </a:lnTo>
                <a:lnTo>
                  <a:pt x="2585" y="322"/>
                </a:lnTo>
                <a:lnTo>
                  <a:pt x="2575" y="314"/>
                </a:lnTo>
                <a:lnTo>
                  <a:pt x="2552" y="301"/>
                </a:lnTo>
                <a:lnTo>
                  <a:pt x="2529" y="289"/>
                </a:lnTo>
                <a:lnTo>
                  <a:pt x="2504" y="279"/>
                </a:lnTo>
                <a:lnTo>
                  <a:pt x="2479" y="270"/>
                </a:lnTo>
                <a:lnTo>
                  <a:pt x="2453" y="264"/>
                </a:lnTo>
                <a:lnTo>
                  <a:pt x="2426" y="259"/>
                </a:lnTo>
                <a:lnTo>
                  <a:pt x="2400" y="255"/>
                </a:lnTo>
                <a:lnTo>
                  <a:pt x="2373" y="254"/>
                </a:lnTo>
                <a:lnTo>
                  <a:pt x="2346" y="254"/>
                </a:lnTo>
                <a:lnTo>
                  <a:pt x="2320" y="255"/>
                </a:lnTo>
                <a:lnTo>
                  <a:pt x="2292" y="256"/>
                </a:lnTo>
                <a:lnTo>
                  <a:pt x="2265" y="260"/>
                </a:lnTo>
                <a:lnTo>
                  <a:pt x="2240" y="265"/>
                </a:lnTo>
                <a:lnTo>
                  <a:pt x="2213" y="270"/>
                </a:lnTo>
                <a:lnTo>
                  <a:pt x="2187" y="278"/>
                </a:lnTo>
                <a:lnTo>
                  <a:pt x="2160" y="285"/>
                </a:lnTo>
                <a:lnTo>
                  <a:pt x="2133" y="293"/>
                </a:lnTo>
                <a:lnTo>
                  <a:pt x="2108" y="303"/>
                </a:lnTo>
                <a:lnTo>
                  <a:pt x="2087" y="292"/>
                </a:lnTo>
                <a:lnTo>
                  <a:pt x="2066" y="280"/>
                </a:lnTo>
                <a:lnTo>
                  <a:pt x="2046" y="270"/>
                </a:lnTo>
                <a:lnTo>
                  <a:pt x="2024" y="261"/>
                </a:lnTo>
                <a:lnTo>
                  <a:pt x="2004" y="254"/>
                </a:lnTo>
                <a:lnTo>
                  <a:pt x="1983" y="246"/>
                </a:lnTo>
                <a:lnTo>
                  <a:pt x="1960" y="241"/>
                </a:lnTo>
                <a:lnTo>
                  <a:pt x="1939" y="234"/>
                </a:lnTo>
                <a:lnTo>
                  <a:pt x="1917" y="229"/>
                </a:lnTo>
                <a:lnTo>
                  <a:pt x="1896" y="226"/>
                </a:lnTo>
                <a:lnTo>
                  <a:pt x="1872" y="222"/>
                </a:lnTo>
                <a:lnTo>
                  <a:pt x="1849" y="219"/>
                </a:lnTo>
                <a:lnTo>
                  <a:pt x="1825" y="217"/>
                </a:lnTo>
                <a:lnTo>
                  <a:pt x="1801" y="217"/>
                </a:lnTo>
                <a:lnTo>
                  <a:pt x="1776" y="215"/>
                </a:lnTo>
                <a:lnTo>
                  <a:pt x="1751" y="215"/>
                </a:lnTo>
                <a:lnTo>
                  <a:pt x="1713" y="217"/>
                </a:lnTo>
                <a:lnTo>
                  <a:pt x="1676" y="218"/>
                </a:lnTo>
                <a:lnTo>
                  <a:pt x="1639" y="223"/>
                </a:lnTo>
                <a:lnTo>
                  <a:pt x="1602" y="229"/>
                </a:lnTo>
                <a:lnTo>
                  <a:pt x="1567" y="238"/>
                </a:lnTo>
                <a:lnTo>
                  <a:pt x="1531" y="247"/>
                </a:lnTo>
                <a:lnTo>
                  <a:pt x="1498" y="259"/>
                </a:lnTo>
                <a:lnTo>
                  <a:pt x="1465" y="273"/>
                </a:lnTo>
                <a:lnTo>
                  <a:pt x="1432" y="287"/>
                </a:lnTo>
                <a:lnTo>
                  <a:pt x="1401" y="303"/>
                </a:lnTo>
                <a:lnTo>
                  <a:pt x="1369" y="321"/>
                </a:lnTo>
                <a:lnTo>
                  <a:pt x="1338" y="340"/>
                </a:lnTo>
                <a:lnTo>
                  <a:pt x="1310" y="360"/>
                </a:lnTo>
                <a:lnTo>
                  <a:pt x="1282" y="382"/>
                </a:lnTo>
                <a:lnTo>
                  <a:pt x="1256" y="405"/>
                </a:lnTo>
                <a:lnTo>
                  <a:pt x="1230" y="429"/>
                </a:lnTo>
                <a:lnTo>
                  <a:pt x="1206" y="454"/>
                </a:lnTo>
                <a:lnTo>
                  <a:pt x="1183" y="481"/>
                </a:lnTo>
                <a:lnTo>
                  <a:pt x="1161" y="509"/>
                </a:lnTo>
                <a:lnTo>
                  <a:pt x="1140" y="537"/>
                </a:lnTo>
                <a:lnTo>
                  <a:pt x="1121" y="567"/>
                </a:lnTo>
                <a:lnTo>
                  <a:pt x="1103" y="598"/>
                </a:lnTo>
                <a:lnTo>
                  <a:pt x="1087" y="629"/>
                </a:lnTo>
                <a:lnTo>
                  <a:pt x="1072" y="661"/>
                </a:lnTo>
                <a:lnTo>
                  <a:pt x="1059" y="694"/>
                </a:lnTo>
                <a:lnTo>
                  <a:pt x="1046" y="728"/>
                </a:lnTo>
                <a:lnTo>
                  <a:pt x="1037" y="763"/>
                </a:lnTo>
                <a:lnTo>
                  <a:pt x="1030" y="798"/>
                </a:lnTo>
                <a:lnTo>
                  <a:pt x="1022" y="835"/>
                </a:lnTo>
                <a:lnTo>
                  <a:pt x="1018" y="871"/>
                </a:lnTo>
                <a:lnTo>
                  <a:pt x="1016" y="907"/>
                </a:lnTo>
                <a:lnTo>
                  <a:pt x="1015" y="946"/>
                </a:lnTo>
                <a:lnTo>
                  <a:pt x="1016" y="986"/>
                </a:lnTo>
                <a:lnTo>
                  <a:pt x="1020" y="1027"/>
                </a:lnTo>
                <a:lnTo>
                  <a:pt x="1025" y="1066"/>
                </a:lnTo>
                <a:lnTo>
                  <a:pt x="1032" y="1105"/>
                </a:lnTo>
                <a:lnTo>
                  <a:pt x="1042" y="1144"/>
                </a:lnTo>
                <a:lnTo>
                  <a:pt x="1054" y="1182"/>
                </a:lnTo>
                <a:lnTo>
                  <a:pt x="1068" y="1218"/>
                </a:lnTo>
                <a:lnTo>
                  <a:pt x="1084" y="1255"/>
                </a:lnTo>
                <a:lnTo>
                  <a:pt x="1101" y="1290"/>
                </a:lnTo>
                <a:lnTo>
                  <a:pt x="1121" y="1323"/>
                </a:lnTo>
                <a:lnTo>
                  <a:pt x="1142" y="1356"/>
                </a:lnTo>
                <a:lnTo>
                  <a:pt x="1164" y="1386"/>
                </a:lnTo>
                <a:lnTo>
                  <a:pt x="1188" y="1417"/>
                </a:lnTo>
                <a:lnTo>
                  <a:pt x="1214" y="1446"/>
                </a:lnTo>
                <a:lnTo>
                  <a:pt x="1242" y="1472"/>
                </a:lnTo>
                <a:lnTo>
                  <a:pt x="1271" y="1498"/>
                </a:lnTo>
                <a:lnTo>
                  <a:pt x="0" y="6581"/>
                </a:lnTo>
                <a:lnTo>
                  <a:pt x="447" y="6171"/>
                </a:lnTo>
                <a:lnTo>
                  <a:pt x="987" y="3919"/>
                </a:lnTo>
                <a:lnTo>
                  <a:pt x="1346" y="3726"/>
                </a:lnTo>
                <a:lnTo>
                  <a:pt x="1710" y="2154"/>
                </a:lnTo>
                <a:close/>
                <a:moveTo>
                  <a:pt x="2178" y="1861"/>
                </a:moveTo>
                <a:lnTo>
                  <a:pt x="2279" y="2395"/>
                </a:lnTo>
                <a:lnTo>
                  <a:pt x="2251" y="2395"/>
                </a:lnTo>
                <a:lnTo>
                  <a:pt x="2223" y="2395"/>
                </a:lnTo>
                <a:lnTo>
                  <a:pt x="2195" y="2398"/>
                </a:lnTo>
                <a:lnTo>
                  <a:pt x="2169" y="2401"/>
                </a:lnTo>
                <a:lnTo>
                  <a:pt x="2143" y="2407"/>
                </a:lnTo>
                <a:lnTo>
                  <a:pt x="2118" y="2413"/>
                </a:lnTo>
                <a:lnTo>
                  <a:pt x="2094" y="2422"/>
                </a:lnTo>
                <a:lnTo>
                  <a:pt x="2071" y="2432"/>
                </a:lnTo>
                <a:lnTo>
                  <a:pt x="2047" y="2442"/>
                </a:lnTo>
                <a:lnTo>
                  <a:pt x="2024" y="2455"/>
                </a:lnTo>
                <a:lnTo>
                  <a:pt x="2001" y="2469"/>
                </a:lnTo>
                <a:lnTo>
                  <a:pt x="1981" y="2484"/>
                </a:lnTo>
                <a:lnTo>
                  <a:pt x="1959" y="2500"/>
                </a:lnTo>
                <a:lnTo>
                  <a:pt x="1938" y="2517"/>
                </a:lnTo>
                <a:lnTo>
                  <a:pt x="1917" y="2536"/>
                </a:lnTo>
                <a:lnTo>
                  <a:pt x="1897" y="2555"/>
                </a:lnTo>
                <a:lnTo>
                  <a:pt x="1680" y="1587"/>
                </a:lnTo>
                <a:lnTo>
                  <a:pt x="1648" y="1584"/>
                </a:lnTo>
                <a:lnTo>
                  <a:pt x="1618" y="1578"/>
                </a:lnTo>
                <a:lnTo>
                  <a:pt x="1590" y="1571"/>
                </a:lnTo>
                <a:lnTo>
                  <a:pt x="1561" y="1563"/>
                </a:lnTo>
                <a:lnTo>
                  <a:pt x="1531" y="1554"/>
                </a:lnTo>
                <a:lnTo>
                  <a:pt x="1503" y="1544"/>
                </a:lnTo>
                <a:lnTo>
                  <a:pt x="1478" y="1532"/>
                </a:lnTo>
                <a:lnTo>
                  <a:pt x="1451" y="1519"/>
                </a:lnTo>
                <a:lnTo>
                  <a:pt x="1426" y="1504"/>
                </a:lnTo>
                <a:lnTo>
                  <a:pt x="1401" y="1489"/>
                </a:lnTo>
                <a:lnTo>
                  <a:pt x="1376" y="1472"/>
                </a:lnTo>
                <a:lnTo>
                  <a:pt x="1352" y="1456"/>
                </a:lnTo>
                <a:lnTo>
                  <a:pt x="1329" y="1437"/>
                </a:lnTo>
                <a:lnTo>
                  <a:pt x="1308" y="1419"/>
                </a:lnTo>
                <a:lnTo>
                  <a:pt x="1288" y="1397"/>
                </a:lnTo>
                <a:lnTo>
                  <a:pt x="1266" y="1377"/>
                </a:lnTo>
                <a:lnTo>
                  <a:pt x="1248" y="1356"/>
                </a:lnTo>
                <a:lnTo>
                  <a:pt x="1229" y="1333"/>
                </a:lnTo>
                <a:lnTo>
                  <a:pt x="1211" y="1309"/>
                </a:lnTo>
                <a:lnTo>
                  <a:pt x="1197" y="1284"/>
                </a:lnTo>
                <a:lnTo>
                  <a:pt x="1182" y="1259"/>
                </a:lnTo>
                <a:lnTo>
                  <a:pt x="1168" y="1234"/>
                </a:lnTo>
                <a:lnTo>
                  <a:pt x="1155" y="1207"/>
                </a:lnTo>
                <a:lnTo>
                  <a:pt x="1144" y="1180"/>
                </a:lnTo>
                <a:lnTo>
                  <a:pt x="1134" y="1154"/>
                </a:lnTo>
                <a:lnTo>
                  <a:pt x="1124" y="1125"/>
                </a:lnTo>
                <a:lnTo>
                  <a:pt x="1116" y="1095"/>
                </a:lnTo>
                <a:lnTo>
                  <a:pt x="1110" y="1066"/>
                </a:lnTo>
                <a:lnTo>
                  <a:pt x="1106" y="1037"/>
                </a:lnTo>
                <a:lnTo>
                  <a:pt x="1101" y="1006"/>
                </a:lnTo>
                <a:lnTo>
                  <a:pt x="1100" y="976"/>
                </a:lnTo>
                <a:lnTo>
                  <a:pt x="1098" y="946"/>
                </a:lnTo>
                <a:lnTo>
                  <a:pt x="1100" y="912"/>
                </a:lnTo>
                <a:lnTo>
                  <a:pt x="1102" y="879"/>
                </a:lnTo>
                <a:lnTo>
                  <a:pt x="1106" y="848"/>
                </a:lnTo>
                <a:lnTo>
                  <a:pt x="1111" y="815"/>
                </a:lnTo>
                <a:lnTo>
                  <a:pt x="1120" y="784"/>
                </a:lnTo>
                <a:lnTo>
                  <a:pt x="1128" y="754"/>
                </a:lnTo>
                <a:lnTo>
                  <a:pt x="1138" y="725"/>
                </a:lnTo>
                <a:lnTo>
                  <a:pt x="1149" y="694"/>
                </a:lnTo>
                <a:lnTo>
                  <a:pt x="1163" y="665"/>
                </a:lnTo>
                <a:lnTo>
                  <a:pt x="1177" y="637"/>
                </a:lnTo>
                <a:lnTo>
                  <a:pt x="1194" y="610"/>
                </a:lnTo>
                <a:lnTo>
                  <a:pt x="1211" y="585"/>
                </a:lnTo>
                <a:lnTo>
                  <a:pt x="1228" y="560"/>
                </a:lnTo>
                <a:lnTo>
                  <a:pt x="1248" y="534"/>
                </a:lnTo>
                <a:lnTo>
                  <a:pt x="1268" y="511"/>
                </a:lnTo>
                <a:lnTo>
                  <a:pt x="1290" y="488"/>
                </a:lnTo>
                <a:lnTo>
                  <a:pt x="1313" y="468"/>
                </a:lnTo>
                <a:lnTo>
                  <a:pt x="1337" y="447"/>
                </a:lnTo>
                <a:lnTo>
                  <a:pt x="1361" y="427"/>
                </a:lnTo>
                <a:lnTo>
                  <a:pt x="1387" y="410"/>
                </a:lnTo>
                <a:lnTo>
                  <a:pt x="1413" y="393"/>
                </a:lnTo>
                <a:lnTo>
                  <a:pt x="1440" y="378"/>
                </a:lnTo>
                <a:lnTo>
                  <a:pt x="1468" y="363"/>
                </a:lnTo>
                <a:lnTo>
                  <a:pt x="1497" y="350"/>
                </a:lnTo>
                <a:lnTo>
                  <a:pt x="1528" y="339"/>
                </a:lnTo>
                <a:lnTo>
                  <a:pt x="1557" y="328"/>
                </a:lnTo>
                <a:lnTo>
                  <a:pt x="1588" y="320"/>
                </a:lnTo>
                <a:lnTo>
                  <a:pt x="1619" y="312"/>
                </a:lnTo>
                <a:lnTo>
                  <a:pt x="1652" y="306"/>
                </a:lnTo>
                <a:lnTo>
                  <a:pt x="1684" y="303"/>
                </a:lnTo>
                <a:lnTo>
                  <a:pt x="1718" y="301"/>
                </a:lnTo>
                <a:lnTo>
                  <a:pt x="1751" y="299"/>
                </a:lnTo>
                <a:lnTo>
                  <a:pt x="1784" y="301"/>
                </a:lnTo>
                <a:lnTo>
                  <a:pt x="1818" y="303"/>
                </a:lnTo>
                <a:lnTo>
                  <a:pt x="1850" y="306"/>
                </a:lnTo>
                <a:lnTo>
                  <a:pt x="1883" y="312"/>
                </a:lnTo>
                <a:lnTo>
                  <a:pt x="1914" y="320"/>
                </a:lnTo>
                <a:lnTo>
                  <a:pt x="1945" y="328"/>
                </a:lnTo>
                <a:lnTo>
                  <a:pt x="1974" y="339"/>
                </a:lnTo>
                <a:lnTo>
                  <a:pt x="2005" y="350"/>
                </a:lnTo>
                <a:lnTo>
                  <a:pt x="1962" y="378"/>
                </a:lnTo>
                <a:lnTo>
                  <a:pt x="1921" y="406"/>
                </a:lnTo>
                <a:lnTo>
                  <a:pt x="1878" y="433"/>
                </a:lnTo>
                <a:lnTo>
                  <a:pt x="1836" y="460"/>
                </a:lnTo>
                <a:lnTo>
                  <a:pt x="1814" y="458"/>
                </a:lnTo>
                <a:lnTo>
                  <a:pt x="1794" y="457"/>
                </a:lnTo>
                <a:lnTo>
                  <a:pt x="1771" y="455"/>
                </a:lnTo>
                <a:lnTo>
                  <a:pt x="1751" y="454"/>
                </a:lnTo>
                <a:lnTo>
                  <a:pt x="1726" y="455"/>
                </a:lnTo>
                <a:lnTo>
                  <a:pt x="1700" y="457"/>
                </a:lnTo>
                <a:lnTo>
                  <a:pt x="1675" y="459"/>
                </a:lnTo>
                <a:lnTo>
                  <a:pt x="1651" y="464"/>
                </a:lnTo>
                <a:lnTo>
                  <a:pt x="1627" y="471"/>
                </a:lnTo>
                <a:lnTo>
                  <a:pt x="1604" y="476"/>
                </a:lnTo>
                <a:lnTo>
                  <a:pt x="1580" y="483"/>
                </a:lnTo>
                <a:lnTo>
                  <a:pt x="1557" y="494"/>
                </a:lnTo>
                <a:lnTo>
                  <a:pt x="1535" y="502"/>
                </a:lnTo>
                <a:lnTo>
                  <a:pt x="1515" y="514"/>
                </a:lnTo>
                <a:lnTo>
                  <a:pt x="1493" y="525"/>
                </a:lnTo>
                <a:lnTo>
                  <a:pt x="1473" y="538"/>
                </a:lnTo>
                <a:lnTo>
                  <a:pt x="1453" y="552"/>
                </a:lnTo>
                <a:lnTo>
                  <a:pt x="1435" y="566"/>
                </a:lnTo>
                <a:lnTo>
                  <a:pt x="1416" y="582"/>
                </a:lnTo>
                <a:lnTo>
                  <a:pt x="1399" y="598"/>
                </a:lnTo>
                <a:lnTo>
                  <a:pt x="1383" y="615"/>
                </a:lnTo>
                <a:lnTo>
                  <a:pt x="1368" y="633"/>
                </a:lnTo>
                <a:lnTo>
                  <a:pt x="1352" y="651"/>
                </a:lnTo>
                <a:lnTo>
                  <a:pt x="1338" y="671"/>
                </a:lnTo>
                <a:lnTo>
                  <a:pt x="1326" y="690"/>
                </a:lnTo>
                <a:lnTo>
                  <a:pt x="1313" y="712"/>
                </a:lnTo>
                <a:lnTo>
                  <a:pt x="1303" y="732"/>
                </a:lnTo>
                <a:lnTo>
                  <a:pt x="1293" y="754"/>
                </a:lnTo>
                <a:lnTo>
                  <a:pt x="1284" y="777"/>
                </a:lnTo>
                <a:lnTo>
                  <a:pt x="1275" y="799"/>
                </a:lnTo>
                <a:lnTo>
                  <a:pt x="1270" y="824"/>
                </a:lnTo>
                <a:lnTo>
                  <a:pt x="1263" y="846"/>
                </a:lnTo>
                <a:lnTo>
                  <a:pt x="1260" y="871"/>
                </a:lnTo>
                <a:lnTo>
                  <a:pt x="1256" y="895"/>
                </a:lnTo>
                <a:lnTo>
                  <a:pt x="1255" y="920"/>
                </a:lnTo>
                <a:lnTo>
                  <a:pt x="1253" y="946"/>
                </a:lnTo>
                <a:lnTo>
                  <a:pt x="1255" y="971"/>
                </a:lnTo>
                <a:lnTo>
                  <a:pt x="1256" y="995"/>
                </a:lnTo>
                <a:lnTo>
                  <a:pt x="1260" y="1019"/>
                </a:lnTo>
                <a:lnTo>
                  <a:pt x="1263" y="1043"/>
                </a:lnTo>
                <a:lnTo>
                  <a:pt x="1270" y="1067"/>
                </a:lnTo>
                <a:lnTo>
                  <a:pt x="1275" y="1092"/>
                </a:lnTo>
                <a:lnTo>
                  <a:pt x="1284" y="1114"/>
                </a:lnTo>
                <a:lnTo>
                  <a:pt x="1293" y="1136"/>
                </a:lnTo>
                <a:lnTo>
                  <a:pt x="1303" y="1158"/>
                </a:lnTo>
                <a:lnTo>
                  <a:pt x="1313" y="1179"/>
                </a:lnTo>
                <a:lnTo>
                  <a:pt x="1326" y="1199"/>
                </a:lnTo>
                <a:lnTo>
                  <a:pt x="1338" y="1218"/>
                </a:lnTo>
                <a:lnTo>
                  <a:pt x="1352" y="1239"/>
                </a:lnTo>
                <a:lnTo>
                  <a:pt x="1368" y="1257"/>
                </a:lnTo>
                <a:lnTo>
                  <a:pt x="1383" y="1276"/>
                </a:lnTo>
                <a:lnTo>
                  <a:pt x="1399" y="1292"/>
                </a:lnTo>
                <a:lnTo>
                  <a:pt x="1416" y="1307"/>
                </a:lnTo>
                <a:lnTo>
                  <a:pt x="1435" y="1324"/>
                </a:lnTo>
                <a:lnTo>
                  <a:pt x="1453" y="1339"/>
                </a:lnTo>
                <a:lnTo>
                  <a:pt x="1473" y="1352"/>
                </a:lnTo>
                <a:lnTo>
                  <a:pt x="1493" y="1364"/>
                </a:lnTo>
                <a:lnTo>
                  <a:pt x="1515" y="1377"/>
                </a:lnTo>
                <a:lnTo>
                  <a:pt x="1535" y="1387"/>
                </a:lnTo>
                <a:lnTo>
                  <a:pt x="1557" y="1397"/>
                </a:lnTo>
                <a:lnTo>
                  <a:pt x="1580" y="1406"/>
                </a:lnTo>
                <a:lnTo>
                  <a:pt x="1604" y="1414"/>
                </a:lnTo>
                <a:lnTo>
                  <a:pt x="1627" y="1422"/>
                </a:lnTo>
                <a:lnTo>
                  <a:pt x="1651" y="1427"/>
                </a:lnTo>
                <a:lnTo>
                  <a:pt x="1675" y="1431"/>
                </a:lnTo>
                <a:lnTo>
                  <a:pt x="1700" y="1434"/>
                </a:lnTo>
                <a:lnTo>
                  <a:pt x="1726" y="1436"/>
                </a:lnTo>
                <a:lnTo>
                  <a:pt x="1751" y="1436"/>
                </a:lnTo>
                <a:lnTo>
                  <a:pt x="1770" y="1436"/>
                </a:lnTo>
                <a:lnTo>
                  <a:pt x="1789" y="1434"/>
                </a:lnTo>
                <a:lnTo>
                  <a:pt x="1808" y="1433"/>
                </a:lnTo>
                <a:lnTo>
                  <a:pt x="1827" y="1431"/>
                </a:lnTo>
                <a:lnTo>
                  <a:pt x="1846" y="1427"/>
                </a:lnTo>
                <a:lnTo>
                  <a:pt x="1864" y="1423"/>
                </a:lnTo>
                <a:lnTo>
                  <a:pt x="1882" y="1419"/>
                </a:lnTo>
                <a:lnTo>
                  <a:pt x="1900" y="1414"/>
                </a:lnTo>
                <a:lnTo>
                  <a:pt x="1917" y="1409"/>
                </a:lnTo>
                <a:lnTo>
                  <a:pt x="1935" y="1401"/>
                </a:lnTo>
                <a:lnTo>
                  <a:pt x="1950" y="1395"/>
                </a:lnTo>
                <a:lnTo>
                  <a:pt x="1968" y="1386"/>
                </a:lnTo>
                <a:lnTo>
                  <a:pt x="1985" y="1378"/>
                </a:lnTo>
                <a:lnTo>
                  <a:pt x="1999" y="1371"/>
                </a:lnTo>
                <a:lnTo>
                  <a:pt x="2015" y="1361"/>
                </a:lnTo>
                <a:lnTo>
                  <a:pt x="2030" y="1351"/>
                </a:lnTo>
                <a:lnTo>
                  <a:pt x="2039" y="1366"/>
                </a:lnTo>
                <a:lnTo>
                  <a:pt x="2048" y="1380"/>
                </a:lnTo>
                <a:lnTo>
                  <a:pt x="2054" y="1395"/>
                </a:lnTo>
                <a:lnTo>
                  <a:pt x="2061" y="1409"/>
                </a:lnTo>
                <a:lnTo>
                  <a:pt x="2066" y="1424"/>
                </a:lnTo>
                <a:lnTo>
                  <a:pt x="2071" y="1441"/>
                </a:lnTo>
                <a:lnTo>
                  <a:pt x="2075" y="1456"/>
                </a:lnTo>
                <a:lnTo>
                  <a:pt x="2079" y="1471"/>
                </a:lnTo>
                <a:lnTo>
                  <a:pt x="2084" y="1503"/>
                </a:lnTo>
                <a:lnTo>
                  <a:pt x="2087" y="1535"/>
                </a:lnTo>
                <a:lnTo>
                  <a:pt x="2091" y="1566"/>
                </a:lnTo>
                <a:lnTo>
                  <a:pt x="2095" y="1599"/>
                </a:lnTo>
                <a:lnTo>
                  <a:pt x="2099" y="1631"/>
                </a:lnTo>
                <a:lnTo>
                  <a:pt x="2103" y="1664"/>
                </a:lnTo>
                <a:lnTo>
                  <a:pt x="2108" y="1697"/>
                </a:lnTo>
                <a:lnTo>
                  <a:pt x="2115" y="1730"/>
                </a:lnTo>
                <a:lnTo>
                  <a:pt x="2120" y="1747"/>
                </a:lnTo>
                <a:lnTo>
                  <a:pt x="2126" y="1764"/>
                </a:lnTo>
                <a:lnTo>
                  <a:pt x="2132" y="1780"/>
                </a:lnTo>
                <a:lnTo>
                  <a:pt x="2140" y="1796"/>
                </a:lnTo>
                <a:lnTo>
                  <a:pt x="2148" y="1813"/>
                </a:lnTo>
                <a:lnTo>
                  <a:pt x="2156" y="1828"/>
                </a:lnTo>
                <a:lnTo>
                  <a:pt x="2166" y="1844"/>
                </a:lnTo>
                <a:lnTo>
                  <a:pt x="2178" y="1861"/>
                </a:lnTo>
                <a:close/>
              </a:path>
            </a:pathLst>
          </a:custGeom>
          <a:solidFill>
            <a:srgbClr val="618FFD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2170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0001" y="723889"/>
            <a:ext cx="8782412" cy="4514111"/>
          </a:xfrm>
        </p:spPr>
        <p:txBody>
          <a:bodyPr/>
          <a:lstStyle>
            <a:lvl1pPr>
              <a:lnSpc>
                <a:spcPct val="120000"/>
              </a:lnSpc>
              <a:defRPr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noProof="0" dirty="0" err="1"/>
              <a:t>Klepnutím</a:t>
            </a:r>
            <a:r>
              <a:rPr lang="en-US" noProof="0" dirty="0"/>
              <a:t> </a:t>
            </a:r>
            <a:r>
              <a:rPr lang="en-US" noProof="0" dirty="0" err="1"/>
              <a:t>lze</a:t>
            </a:r>
            <a:r>
              <a:rPr lang="en-US" noProof="0" dirty="0"/>
              <a:t> </a:t>
            </a:r>
            <a:r>
              <a:rPr lang="en-US" noProof="0" dirty="0" err="1"/>
              <a:t>upravit</a:t>
            </a:r>
            <a:r>
              <a:rPr lang="en-US" noProof="0" dirty="0"/>
              <a:t> </a:t>
            </a:r>
            <a:r>
              <a:rPr lang="en-US" noProof="0" dirty="0" err="1"/>
              <a:t>styl</a:t>
            </a:r>
            <a:r>
              <a:rPr lang="en-US" noProof="0" dirty="0"/>
              <a:t> </a:t>
            </a:r>
            <a:r>
              <a:rPr lang="en-US" noProof="0" dirty="0" err="1"/>
              <a:t>předlohy</a:t>
            </a:r>
            <a:r>
              <a:rPr lang="en-US" noProof="0" dirty="0"/>
              <a:t> </a:t>
            </a:r>
            <a:r>
              <a:rPr lang="en-US" noProof="0" dirty="0" err="1"/>
              <a:t>nadpisů</a:t>
            </a:r>
            <a:r>
              <a:rPr lang="en-US" noProof="0" dirty="0"/>
              <a:t>.</a:t>
            </a:r>
          </a:p>
        </p:txBody>
      </p:sp>
      <p:pic>
        <p:nvPicPr>
          <p:cNvPr id="24" name="Picture 2" descr="D:\Documents\WORK\CTU\TEACHING\FAMU\TV_snimani_a_reprodukce_I\Prednasky2014\Resources\mmtg-logos\mmtg-logo-light.w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9" y="5559524"/>
            <a:ext cx="1764506" cy="77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9218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72000" bIns="0"/>
          <a:lstStyle>
            <a:lvl1pPr>
              <a:defRPr b="1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449" y="836711"/>
            <a:ext cx="8696040" cy="583264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0"/>
          </p:nvPr>
        </p:nvSpPr>
        <p:spPr/>
        <p:txBody>
          <a:bodyPr bIns="18000"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‹#›</a:t>
            </a:fld>
            <a:r>
              <a:rPr lang="cs-CZ" dirty="0"/>
              <a:t>/</a:t>
            </a:r>
            <a:r>
              <a:rPr lang="en-GB" dirty="0"/>
              <a:t>7</a:t>
            </a:r>
            <a:r>
              <a:rPr lang="cs-CZ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34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3"/>
          <p:cNvSpPr>
            <a:spLocks noChangeArrowheads="1"/>
          </p:cNvSpPr>
          <p:nvPr/>
        </p:nvSpPr>
        <p:spPr bwMode="auto">
          <a:xfrm>
            <a:off x="0" y="0"/>
            <a:ext cx="720000" cy="719999"/>
          </a:xfrm>
          <a:prstGeom prst="rect">
            <a:avLst/>
          </a:prstGeom>
          <a:solidFill>
            <a:srgbClr val="618F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6" name="Rectangle 43"/>
          <p:cNvSpPr>
            <a:spLocks noChangeArrowheads="1"/>
          </p:cNvSpPr>
          <p:nvPr/>
        </p:nvSpPr>
        <p:spPr bwMode="auto">
          <a:xfrm>
            <a:off x="720000" y="0"/>
            <a:ext cx="8424000" cy="720000"/>
          </a:xfrm>
          <a:prstGeom prst="rect">
            <a:avLst/>
          </a:prstGeom>
          <a:solidFill>
            <a:srgbClr val="D5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3600" b="0">
              <a:solidFill>
                <a:srgbClr val="E9EFFF"/>
              </a:solidFill>
              <a:latin typeface="Calibri" panose="020F0502020204030204" pitchFamily="34" charset="0"/>
            </a:endParaRPr>
          </a:p>
        </p:txBody>
      </p:sp>
      <p:sp>
        <p:nvSpPr>
          <p:cNvPr id="1027" name="Rectangle 39"/>
          <p:cNvSpPr>
            <a:spLocks noChangeArrowheads="1"/>
          </p:cNvSpPr>
          <p:nvPr/>
        </p:nvSpPr>
        <p:spPr bwMode="auto">
          <a:xfrm>
            <a:off x="8064000" y="6678000"/>
            <a:ext cx="1080000" cy="180000"/>
          </a:xfrm>
          <a:prstGeom prst="rect">
            <a:avLst/>
          </a:prstGeom>
          <a:solidFill>
            <a:srgbClr val="D5E1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altLang="en-US" b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28" name="Rectangle 35"/>
          <p:cNvSpPr>
            <a:spLocks noChangeArrowheads="1"/>
          </p:cNvSpPr>
          <p:nvPr/>
        </p:nvSpPr>
        <p:spPr bwMode="auto">
          <a:xfrm>
            <a:off x="-2" y="6678000"/>
            <a:ext cx="8064001" cy="180000"/>
          </a:xfrm>
          <a:prstGeom prst="rect">
            <a:avLst/>
          </a:prstGeom>
          <a:solidFill>
            <a:srgbClr val="618F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18000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0" dirty="0">
                <a:solidFill>
                  <a:srgbClr val="D5E0FF"/>
                </a:solidFill>
                <a:latin typeface="Calibri" panose="020F0502020204030204" pitchFamily="34" charset="0"/>
              </a:rPr>
              <a:t>©</a:t>
            </a:r>
            <a:r>
              <a:rPr lang="cs-CZ" altLang="en-US" sz="1100" b="0" dirty="0">
                <a:solidFill>
                  <a:srgbClr val="D5E0FF"/>
                </a:solidFill>
                <a:latin typeface="Calibri" panose="020F0502020204030204" pitchFamily="34" charset="0"/>
              </a:rPr>
              <a:t> </a:t>
            </a:r>
            <a:r>
              <a:rPr lang="cs-CZ" altLang="en-US" sz="1100" b="0" dirty="0" err="1">
                <a:solidFill>
                  <a:srgbClr val="D5E0FF"/>
                </a:solidFill>
                <a:latin typeface="Calibri" panose="020F0502020204030204" pitchFamily="34" charset="0"/>
              </a:rPr>
              <a:t>Multimedia</a:t>
            </a:r>
            <a:r>
              <a:rPr lang="cs-CZ" altLang="en-US" sz="1100" b="0" dirty="0">
                <a:solidFill>
                  <a:srgbClr val="D5E0FF"/>
                </a:solidFill>
                <a:latin typeface="Calibri" panose="020F0502020204030204" pitchFamily="34" charset="0"/>
              </a:rPr>
              <a:t> Technology Group</a:t>
            </a:r>
            <a:endParaRPr lang="en-US" altLang="en-US" sz="1100" b="0" dirty="0">
              <a:solidFill>
                <a:srgbClr val="D5E0FF"/>
              </a:solidFill>
              <a:latin typeface="Calibri" panose="020F0502020204030204" pitchFamily="34" charset="0"/>
            </a:endParaRP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20000" y="1366"/>
            <a:ext cx="8424000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72000" rIns="9144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err="1"/>
              <a:t>Klepnutím</a:t>
            </a:r>
            <a:r>
              <a:rPr lang="en-US" altLang="en-US" dirty="0"/>
              <a:t> </a:t>
            </a:r>
            <a:r>
              <a:rPr lang="en-US" altLang="en-US" dirty="0" err="1"/>
              <a:t>lze</a:t>
            </a:r>
            <a:r>
              <a:rPr lang="en-US" altLang="en-US" dirty="0"/>
              <a:t> </a:t>
            </a:r>
            <a:r>
              <a:rPr lang="en-US" altLang="en-US" dirty="0" err="1"/>
              <a:t>upravit</a:t>
            </a:r>
            <a:r>
              <a:rPr lang="en-US" altLang="en-US" dirty="0"/>
              <a:t> </a:t>
            </a:r>
            <a:r>
              <a:rPr lang="en-US" altLang="en-US" dirty="0" err="1"/>
              <a:t>styl</a:t>
            </a:r>
            <a:r>
              <a:rPr lang="en-US" altLang="en-US" dirty="0"/>
              <a:t> </a:t>
            </a:r>
            <a:r>
              <a:rPr lang="en-US" altLang="en-US" dirty="0" err="1"/>
              <a:t>předlohy</a:t>
            </a:r>
            <a:r>
              <a:rPr lang="en-US" altLang="en-US" dirty="0"/>
              <a:t> </a:t>
            </a:r>
            <a:r>
              <a:rPr lang="en-US" altLang="en-US" dirty="0" err="1"/>
              <a:t>nadpisů</a:t>
            </a:r>
            <a:r>
              <a:rPr lang="en-US" altLang="en-US" dirty="0"/>
              <a:t>.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8449" y="836711"/>
            <a:ext cx="8696040" cy="583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err="1"/>
              <a:t>Klepnutím</a:t>
            </a:r>
            <a:r>
              <a:rPr lang="en-US" altLang="en-US" dirty="0"/>
              <a:t> </a:t>
            </a:r>
            <a:r>
              <a:rPr lang="en-US" altLang="en-US" dirty="0" err="1"/>
              <a:t>lze</a:t>
            </a:r>
            <a:r>
              <a:rPr lang="en-US" altLang="en-US" dirty="0"/>
              <a:t> </a:t>
            </a:r>
            <a:r>
              <a:rPr lang="en-US" altLang="en-US" dirty="0" err="1"/>
              <a:t>upravit</a:t>
            </a:r>
            <a:r>
              <a:rPr lang="en-US" altLang="en-US" dirty="0"/>
              <a:t> </a:t>
            </a:r>
            <a:r>
              <a:rPr lang="en-US" altLang="en-US" dirty="0" err="1"/>
              <a:t>styly</a:t>
            </a:r>
            <a:r>
              <a:rPr lang="en-US" altLang="en-US" dirty="0"/>
              <a:t> </a:t>
            </a:r>
            <a:r>
              <a:rPr lang="en-US" altLang="en-US" dirty="0" err="1"/>
              <a:t>předlohy</a:t>
            </a:r>
            <a:r>
              <a:rPr lang="en-US" altLang="en-US" dirty="0"/>
              <a:t> </a:t>
            </a:r>
            <a:r>
              <a:rPr lang="en-US" altLang="en-US" dirty="0" err="1"/>
              <a:t>textu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Druhá</a:t>
            </a:r>
            <a:r>
              <a:rPr lang="en-US" altLang="en-US" dirty="0"/>
              <a:t> </a:t>
            </a:r>
            <a:r>
              <a:rPr lang="en-US" altLang="en-US" dirty="0" err="1"/>
              <a:t>úroveň</a:t>
            </a:r>
            <a:endParaRPr lang="en-US" altLang="en-US" dirty="0"/>
          </a:p>
          <a:p>
            <a:pPr lvl="2"/>
            <a:r>
              <a:rPr lang="en-US" altLang="en-US" dirty="0" err="1"/>
              <a:t>Třetí</a:t>
            </a:r>
            <a:r>
              <a:rPr lang="en-US" altLang="en-US" dirty="0"/>
              <a:t> </a:t>
            </a:r>
            <a:r>
              <a:rPr lang="en-US" altLang="en-US" dirty="0" err="1"/>
              <a:t>úroveň</a:t>
            </a:r>
            <a:endParaRPr lang="en-US" altLang="en-US" dirty="0"/>
          </a:p>
          <a:p>
            <a:pPr lvl="3"/>
            <a:r>
              <a:rPr lang="en-US" altLang="en-US" dirty="0" err="1"/>
              <a:t>Čtvrtá</a:t>
            </a:r>
            <a:r>
              <a:rPr lang="en-US" altLang="en-US" dirty="0"/>
              <a:t> </a:t>
            </a:r>
            <a:r>
              <a:rPr lang="en-US" altLang="en-US" dirty="0" err="1"/>
              <a:t>úroveň</a:t>
            </a:r>
            <a:endParaRPr lang="en-US" altLang="en-US" dirty="0"/>
          </a:p>
          <a:p>
            <a:pPr lvl="4"/>
            <a:r>
              <a:rPr lang="en-US" altLang="en-US" dirty="0" err="1"/>
              <a:t>Pátá</a:t>
            </a:r>
            <a:r>
              <a:rPr lang="en-US" altLang="en-US" dirty="0"/>
              <a:t> </a:t>
            </a:r>
            <a:r>
              <a:rPr lang="en-US" altLang="en-US" dirty="0" err="1"/>
              <a:t>úroveň</a:t>
            </a:r>
            <a:endParaRPr lang="en-US" altLang="en-US" dirty="0"/>
          </a:p>
        </p:txBody>
      </p:sp>
      <p:sp>
        <p:nvSpPr>
          <p:cNvPr id="1032" name="Rectangle 34"/>
          <p:cNvSpPr>
            <a:spLocks noChangeArrowheads="1"/>
          </p:cNvSpPr>
          <p:nvPr/>
        </p:nvSpPr>
        <p:spPr bwMode="auto">
          <a:xfrm rot="10800000">
            <a:off x="0" y="720000"/>
            <a:ext cx="180000" cy="5957999"/>
          </a:xfrm>
          <a:prstGeom prst="rect">
            <a:avLst/>
          </a:prstGeom>
          <a:solidFill>
            <a:srgbClr val="618F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lIns="0" tIns="0" rIns="0" bIns="0" anchor="ctr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1100" b="0" noProof="0" dirty="0">
                <a:solidFill>
                  <a:srgbClr val="D5E0FF"/>
                </a:solidFill>
                <a:latin typeface="Calibri" panose="020F0502020204030204" pitchFamily="34" charset="0"/>
              </a:rPr>
              <a:t>B2B37AVT</a:t>
            </a:r>
            <a:r>
              <a:rPr lang="cs-CZ" altLang="en-US" sz="1100" b="0" noProof="0" dirty="0">
                <a:solidFill>
                  <a:srgbClr val="D5E0FF"/>
                </a:solidFill>
                <a:latin typeface="Calibri" panose="020F0502020204030204" pitchFamily="34" charset="0"/>
              </a:rPr>
              <a:t> – </a:t>
            </a:r>
            <a:r>
              <a:rPr lang="en-US" altLang="en-US" sz="1100" b="0" noProof="0" dirty="0" err="1">
                <a:solidFill>
                  <a:srgbClr val="D5E0FF"/>
                </a:solidFill>
                <a:latin typeface="Calibri" panose="020F0502020204030204" pitchFamily="34" charset="0"/>
              </a:rPr>
              <a:t>Audiovi</a:t>
            </a:r>
            <a:r>
              <a:rPr lang="cs-CZ" altLang="en-US" sz="1100" b="0" noProof="0" dirty="0" err="1">
                <a:solidFill>
                  <a:srgbClr val="D5E0FF"/>
                </a:solidFill>
                <a:latin typeface="Calibri" panose="020F0502020204030204" pitchFamily="34" charset="0"/>
              </a:rPr>
              <a:t>zuální</a:t>
            </a:r>
            <a:r>
              <a:rPr lang="cs-CZ" altLang="en-US" sz="1100" b="0" noProof="0" dirty="0">
                <a:solidFill>
                  <a:srgbClr val="D5E0FF"/>
                </a:solidFill>
                <a:latin typeface="Calibri" panose="020F0502020204030204" pitchFamily="34" charset="0"/>
              </a:rPr>
              <a:t> technika</a:t>
            </a:r>
          </a:p>
        </p:txBody>
      </p:sp>
      <p:sp>
        <p:nvSpPr>
          <p:cNvPr id="1033" name="Line 37"/>
          <p:cNvSpPr>
            <a:spLocks noChangeShapeType="1"/>
          </p:cNvSpPr>
          <p:nvPr/>
        </p:nvSpPr>
        <p:spPr bwMode="auto">
          <a:xfrm>
            <a:off x="720000" y="720000"/>
            <a:ext cx="8424000" cy="0"/>
          </a:xfrm>
          <a:prstGeom prst="line">
            <a:avLst/>
          </a:prstGeom>
          <a:noFill/>
          <a:ln w="25400">
            <a:solidFill>
              <a:srgbClr val="618FF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 b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34" name="Line 38"/>
          <p:cNvSpPr>
            <a:spLocks noChangeShapeType="1"/>
          </p:cNvSpPr>
          <p:nvPr/>
        </p:nvSpPr>
        <p:spPr bwMode="auto">
          <a:xfrm>
            <a:off x="0" y="720000"/>
            <a:ext cx="720000" cy="0"/>
          </a:xfrm>
          <a:prstGeom prst="line">
            <a:avLst/>
          </a:prstGeom>
          <a:noFill/>
          <a:ln w="25400">
            <a:solidFill>
              <a:srgbClr val="D5E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 b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35" name="Line 40"/>
          <p:cNvSpPr>
            <a:spLocks noChangeShapeType="1"/>
          </p:cNvSpPr>
          <p:nvPr/>
        </p:nvSpPr>
        <p:spPr bwMode="auto">
          <a:xfrm>
            <a:off x="8064000" y="6669360"/>
            <a:ext cx="1080000" cy="0"/>
          </a:xfrm>
          <a:prstGeom prst="line">
            <a:avLst/>
          </a:prstGeom>
          <a:noFill/>
          <a:ln w="25400">
            <a:solidFill>
              <a:srgbClr val="618FF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 b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36" name="Line 41"/>
          <p:cNvSpPr>
            <a:spLocks noChangeShapeType="1"/>
          </p:cNvSpPr>
          <p:nvPr/>
        </p:nvSpPr>
        <p:spPr bwMode="auto">
          <a:xfrm>
            <a:off x="180000" y="6669360"/>
            <a:ext cx="7884000" cy="0"/>
          </a:xfrm>
          <a:prstGeom prst="line">
            <a:avLst/>
          </a:prstGeom>
          <a:noFill/>
          <a:ln w="25400">
            <a:solidFill>
              <a:srgbClr val="D5E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000" b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70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64000" y="6678000"/>
            <a:ext cx="1080000" cy="1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0" rIns="91440" bIns="18000" numCol="1" anchor="ctr" anchorCtr="0" compatLnSpc="1">
            <a:prstTxWarp prst="textNoShape">
              <a:avLst/>
            </a:prstTxWarp>
          </a:bodyPr>
          <a:lstStyle>
            <a:lvl1pPr algn="r">
              <a:defRPr sz="1100" b="0">
                <a:solidFill>
                  <a:srgbClr val="618FFD"/>
                </a:solidFill>
                <a:latin typeface="Calibri" panose="020F0502020204030204" pitchFamily="34" charset="0"/>
              </a:defRPr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7884E9CB-0390-4B64-A542-30937F79A761}" type="slidenum">
              <a:rPr lang="en-US" smtClean="0"/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dirty="0"/>
              <a:t>/</a:t>
            </a:r>
            <a:r>
              <a:rPr lang="cs-CZ" dirty="0"/>
              <a:t>97</a:t>
            </a:r>
            <a:endParaRPr lang="en-US" dirty="0"/>
          </a:p>
        </p:txBody>
      </p:sp>
      <p:pic>
        <p:nvPicPr>
          <p:cNvPr id="15" name="Picture 2" descr="D:\Documents\WORK\CTU\CTU_OFFICE\Eaton\mmtg-logo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3" y="246872"/>
            <a:ext cx="643954" cy="226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53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tabLst/>
        <a:defRPr sz="3600" b="1">
          <a:solidFill>
            <a:srgbClr val="618FFD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618FFD"/>
          </a:solidFill>
          <a:latin typeface="Arial" charset="0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618FFD"/>
          </a:solidFill>
          <a:latin typeface="Arial" charset="0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618FFD"/>
          </a:solidFill>
          <a:latin typeface="Arial" charset="0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618FFD"/>
          </a:solidFill>
          <a:latin typeface="Arial" charset="0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618FFD"/>
          </a:solidFill>
          <a:latin typeface="Arial" charset="0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618FFD"/>
          </a:solidFill>
          <a:latin typeface="Arial" charset="0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618FFD"/>
          </a:solidFill>
          <a:latin typeface="Arial" charset="0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rgbClr val="618FFD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618FFD"/>
        </a:buClr>
        <a:buSzPct val="80000"/>
        <a:buFont typeface="Wingdings" pitchFamily="2" charset="2"/>
        <a:buChar char="q"/>
        <a:tabLst/>
        <a:defRPr sz="2800" b="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12788" indent="-355600" algn="l" rtl="0" eaLnBrk="0" fontAlgn="base" hangingPunct="0">
        <a:spcBef>
          <a:spcPct val="20000"/>
        </a:spcBef>
        <a:spcAft>
          <a:spcPct val="0"/>
        </a:spcAft>
        <a:buClr>
          <a:srgbClr val="618FFD"/>
        </a:buClr>
        <a:buFont typeface="Wingdings" pitchFamily="2" charset="2"/>
        <a:buChar char="v"/>
        <a:tabLst/>
        <a:defRPr sz="2400" b="0">
          <a:solidFill>
            <a:schemeClr val="tx1"/>
          </a:solidFill>
          <a:latin typeface="Calibri" panose="020F0502020204030204" pitchFamily="34" charset="0"/>
        </a:defRPr>
      </a:lvl2pPr>
      <a:lvl3pPr marL="898525" indent="-185738" algn="l" rtl="0" eaLnBrk="0" fontAlgn="base" hangingPunct="0">
        <a:spcBef>
          <a:spcPct val="20000"/>
        </a:spcBef>
        <a:spcAft>
          <a:spcPct val="0"/>
        </a:spcAft>
        <a:buClr>
          <a:srgbClr val="618FFD"/>
        </a:buClr>
        <a:buChar char="•"/>
        <a:tabLst/>
        <a:defRPr sz="2000" b="0">
          <a:solidFill>
            <a:schemeClr val="tx1"/>
          </a:solidFill>
          <a:latin typeface="Calibri" panose="020F0502020204030204" pitchFamily="34" charset="0"/>
        </a:defRPr>
      </a:lvl3pPr>
      <a:lvl4pPr marL="1069975" indent="-1714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tabLst/>
        <a:defRPr sz="1800" b="0">
          <a:solidFill>
            <a:schemeClr val="tx1"/>
          </a:solidFill>
          <a:latin typeface="Calibri" panose="020F0502020204030204" pitchFamily="34" charset="0"/>
        </a:defRPr>
      </a:lvl4pPr>
      <a:lvl5pPr marL="1255713" indent="-185738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tabLst/>
        <a:defRPr sz="1600" b="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8.wmf"/><Relationship Id="rId7" Type="http://schemas.openxmlformats.org/officeDocument/2006/relationships/image" Target="../media/image55.png"/><Relationship Id="rId12" Type="http://schemas.openxmlformats.org/officeDocument/2006/relationships/oleObject" Target="../embeddings/oleObject3.bin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wmf"/><Relationship Id="rId11" Type="http://schemas.openxmlformats.org/officeDocument/2006/relationships/image" Target="NULL"/><Relationship Id="rId5" Type="http://schemas.openxmlformats.org/officeDocument/2006/relationships/oleObject" Target="../embeddings/oleObject2.bin"/><Relationship Id="rId15" Type="http://schemas.openxmlformats.org/officeDocument/2006/relationships/image" Target="../media/image59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57.pn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64.wmf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7.bin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63.wmf"/><Relationship Id="rId5" Type="http://schemas.openxmlformats.org/officeDocument/2006/relationships/image" Target="NULL"/><Relationship Id="rId15" Type="http://schemas.openxmlformats.org/officeDocument/2006/relationships/image" Target="../media/image65.wmf"/><Relationship Id="rId10" Type="http://schemas.openxmlformats.org/officeDocument/2006/relationships/oleObject" Target="../embeddings/oleObject6.bin"/><Relationship Id="rId4" Type="http://schemas.openxmlformats.org/officeDocument/2006/relationships/image" Target="NULL"/><Relationship Id="rId9" Type="http://schemas.openxmlformats.org/officeDocument/2006/relationships/image" Target="../media/image62.wmf"/><Relationship Id="rId14" Type="http://schemas.openxmlformats.org/officeDocument/2006/relationships/oleObject" Target="../embeddings/oleObject8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1.png"/><Relationship Id="rId4" Type="http://schemas.openxmlformats.org/officeDocument/2006/relationships/image" Target="../media/image106.png"/><Relationship Id="rId9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6.png"/><Relationship Id="rId7" Type="http://schemas.openxmlformats.org/officeDocument/2006/relationships/image" Target="../media/image11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NULL"/><Relationship Id="rId10" Type="http://schemas.openxmlformats.org/officeDocument/2006/relationships/image" Target="../media/image116.png"/><Relationship Id="rId4" Type="http://schemas.openxmlformats.org/officeDocument/2006/relationships/image" Target="../media/image108.png"/><Relationship Id="rId9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jpeg"/><Relationship Id="rId4" Type="http://schemas.openxmlformats.org/officeDocument/2006/relationships/image" Target="../media/image125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.jpeg"/><Relationship Id="rId7" Type="http://schemas.openxmlformats.org/officeDocument/2006/relationships/image" Target="../media/image142.png"/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en-US" dirty="0"/>
              <a:t>Komprese obrazu a videa</a:t>
            </a:r>
            <a:br>
              <a:rPr lang="cs-CZ" altLang="en-US" sz="1400" b="0" dirty="0">
                <a:solidFill>
                  <a:srgbClr val="000000"/>
                </a:solidFill>
              </a:rPr>
            </a:br>
            <a:br>
              <a:rPr lang="cs-CZ" altLang="en-US" sz="1400" b="0" dirty="0">
                <a:solidFill>
                  <a:srgbClr val="000000"/>
                </a:solidFill>
              </a:rPr>
            </a:br>
            <a:r>
              <a:rPr lang="cs-CZ" altLang="en-US" sz="1600" dirty="0">
                <a:solidFill>
                  <a:srgbClr val="000000"/>
                </a:solidFill>
              </a:rPr>
              <a:t>Karel Fliegel</a:t>
            </a:r>
            <a:br>
              <a:rPr lang="cs-CZ" altLang="en-US" sz="1600" b="0" dirty="0">
                <a:solidFill>
                  <a:srgbClr val="000000"/>
                </a:solidFill>
              </a:rPr>
            </a:br>
            <a:r>
              <a:rPr lang="cs-CZ" altLang="en-US" sz="1400" dirty="0">
                <a:solidFill>
                  <a:srgbClr val="000000"/>
                </a:solidFill>
              </a:rPr>
              <a:t>(fliegek@fel.cvut.cz)</a:t>
            </a:r>
            <a:endParaRPr lang="cs-CZ" alt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176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altLang="en-US" kern="0" dirty="0"/>
              <a:t>Původní </a:t>
            </a:r>
            <a:r>
              <a:rPr lang="cs-CZ" altLang="en-US" b="1" kern="0" dirty="0"/>
              <a:t>JPEG – příklad ztrátové komprese </a:t>
            </a:r>
            <a:r>
              <a:rPr lang="cs-CZ" altLang="en-US" kern="0" dirty="0"/>
              <a:t>obrazu (</a:t>
            </a:r>
            <a:r>
              <a:rPr lang="cs-CZ" altLang="en-US" b="1" kern="0" dirty="0"/>
              <a:t>3</a:t>
            </a:r>
            <a:r>
              <a:rPr lang="cs-CZ" altLang="en-US" kern="0" dirty="0"/>
              <a:t>/</a:t>
            </a:r>
            <a:r>
              <a:rPr lang="cs-CZ" altLang="en-US" b="1" kern="0" dirty="0"/>
              <a:t>6</a:t>
            </a:r>
            <a:r>
              <a:rPr lang="cs-CZ" altLang="en-US" kern="0" dirty="0"/>
              <a:t>) </a:t>
            </a:r>
            <a:endParaRPr lang="cs-CZ" altLang="en-US" b="1" kern="0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en-US" dirty="0"/>
              <a:t>Úvod: Ztrátové kódování obrazu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8351838" y="2425972"/>
            <a:ext cx="230187" cy="4086225"/>
            <a:chOff x="5148" y="2160"/>
            <a:chExt cx="227" cy="1134"/>
          </a:xfrm>
        </p:grpSpPr>
        <p:sp>
          <p:nvSpPr>
            <p:cNvPr id="30795" name="Line 5"/>
            <p:cNvSpPr>
              <a:spLocks noChangeShapeType="1"/>
            </p:cNvSpPr>
            <p:nvPr/>
          </p:nvSpPr>
          <p:spPr bwMode="auto">
            <a:xfrm>
              <a:off x="5262" y="2160"/>
              <a:ext cx="0" cy="1134"/>
            </a:xfrm>
            <a:prstGeom prst="line">
              <a:avLst/>
            </a:prstGeom>
            <a:noFill/>
            <a:ln w="3810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0796" name="Line 6"/>
            <p:cNvSpPr>
              <a:spLocks noChangeShapeType="1"/>
            </p:cNvSpPr>
            <p:nvPr/>
          </p:nvSpPr>
          <p:spPr bwMode="auto">
            <a:xfrm>
              <a:off x="5148" y="2160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0797" name="Line 7"/>
            <p:cNvSpPr>
              <a:spLocks noChangeShapeType="1"/>
            </p:cNvSpPr>
            <p:nvPr/>
          </p:nvSpPr>
          <p:spPr bwMode="auto">
            <a:xfrm>
              <a:off x="5148" y="3294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0798" name="Line 8"/>
            <p:cNvSpPr>
              <a:spLocks noChangeShapeType="1"/>
            </p:cNvSpPr>
            <p:nvPr/>
          </p:nvSpPr>
          <p:spPr bwMode="auto">
            <a:xfrm>
              <a:off x="5193" y="306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0799" name="Line 9"/>
            <p:cNvSpPr>
              <a:spLocks noChangeShapeType="1"/>
            </p:cNvSpPr>
            <p:nvPr/>
          </p:nvSpPr>
          <p:spPr bwMode="auto">
            <a:xfrm>
              <a:off x="5193" y="2840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0800" name="Line 10"/>
            <p:cNvSpPr>
              <a:spLocks noChangeShapeType="1"/>
            </p:cNvSpPr>
            <p:nvPr/>
          </p:nvSpPr>
          <p:spPr bwMode="auto">
            <a:xfrm>
              <a:off x="5193" y="2614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0801" name="Line 11"/>
            <p:cNvSpPr>
              <a:spLocks noChangeShapeType="1"/>
            </p:cNvSpPr>
            <p:nvPr/>
          </p:nvSpPr>
          <p:spPr bwMode="auto">
            <a:xfrm>
              <a:off x="5193" y="238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30725" name="Text Box 12"/>
          <p:cNvSpPr txBox="1">
            <a:spLocks noChangeArrowheads="1"/>
          </p:cNvSpPr>
          <p:nvPr/>
        </p:nvSpPr>
        <p:spPr bwMode="auto">
          <a:xfrm>
            <a:off x="8570913" y="5543822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30726" name="Text Box 13"/>
          <p:cNvSpPr txBox="1">
            <a:spLocks noChangeArrowheads="1"/>
          </p:cNvSpPr>
          <p:nvPr/>
        </p:nvSpPr>
        <p:spPr bwMode="auto">
          <a:xfrm>
            <a:off x="8570913" y="472308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30727" name="Text Box 14"/>
          <p:cNvSpPr txBox="1">
            <a:spLocks noChangeArrowheads="1"/>
          </p:cNvSpPr>
          <p:nvPr/>
        </p:nvSpPr>
        <p:spPr bwMode="auto">
          <a:xfrm>
            <a:off x="8570913" y="390393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30728" name="Text Box 15"/>
          <p:cNvSpPr txBox="1">
            <a:spLocks noChangeArrowheads="1"/>
          </p:cNvSpPr>
          <p:nvPr/>
        </p:nvSpPr>
        <p:spPr bwMode="auto">
          <a:xfrm>
            <a:off x="8570913" y="3083197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30729" name="Text Box 16"/>
          <p:cNvSpPr txBox="1">
            <a:spLocks noChangeArrowheads="1"/>
          </p:cNvSpPr>
          <p:nvPr/>
        </p:nvSpPr>
        <p:spPr bwMode="auto">
          <a:xfrm>
            <a:off x="8532023" y="2264047"/>
            <a:ext cx="4587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30730" name="Text Box 17"/>
          <p:cNvSpPr txBox="1">
            <a:spLocks noChangeArrowheads="1"/>
          </p:cNvSpPr>
          <p:nvPr/>
        </p:nvSpPr>
        <p:spPr bwMode="auto">
          <a:xfrm>
            <a:off x="8290402" y="1886222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Q</a:t>
            </a:r>
          </a:p>
        </p:txBody>
      </p:sp>
      <p:sp>
        <p:nvSpPr>
          <p:cNvPr id="30731" name="Text Box 18"/>
          <p:cNvSpPr txBox="1">
            <a:spLocks noChangeArrowheads="1"/>
          </p:cNvSpPr>
          <p:nvPr/>
        </p:nvSpPr>
        <p:spPr bwMode="auto">
          <a:xfrm>
            <a:off x="8620125" y="636456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30732" name="AutoShape 19"/>
          <p:cNvSpPr>
            <a:spLocks/>
          </p:cNvSpPr>
          <p:nvPr/>
        </p:nvSpPr>
        <p:spPr bwMode="auto">
          <a:xfrm>
            <a:off x="6911975" y="1429022"/>
            <a:ext cx="431800" cy="5054600"/>
          </a:xfrm>
          <a:prstGeom prst="rightBrace">
            <a:avLst>
              <a:gd name="adj1" fmla="val 220136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0733" name="Picture 20" descr="Staromak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76635"/>
            <a:ext cx="6429375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4" name="Text Box 21"/>
          <p:cNvSpPr txBox="1">
            <a:spLocks noChangeArrowheads="1"/>
          </p:cNvSpPr>
          <p:nvPr/>
        </p:nvSpPr>
        <p:spPr bwMode="auto">
          <a:xfrm>
            <a:off x="5148263" y="1382985"/>
            <a:ext cx="17002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JPEG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CR = </a:t>
            </a: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38</a:t>
            </a: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5</a:t>
            </a:r>
          </a:p>
        </p:txBody>
      </p:sp>
      <p:sp>
        <p:nvSpPr>
          <p:cNvPr id="30735" name="Text Box 22"/>
          <p:cNvSpPr txBox="1">
            <a:spLocks noChangeArrowheads="1"/>
          </p:cNvSpPr>
          <p:nvPr/>
        </p:nvSpPr>
        <p:spPr bwMode="auto">
          <a:xfrm>
            <a:off x="7056438" y="1382985"/>
            <a:ext cx="173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MOS = </a:t>
            </a: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7</a:t>
            </a: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4</a:t>
            </a:r>
            <a:endParaRPr lang="en-US" altLang="en-US" sz="18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0736" name="Text Box 23"/>
          <p:cNvSpPr txBox="1">
            <a:spLocks noChangeArrowheads="1"/>
          </p:cNvSpPr>
          <p:nvPr/>
        </p:nvSpPr>
        <p:spPr bwMode="auto">
          <a:xfrm rot="-5400000">
            <a:off x="8019529" y="5120853"/>
            <a:ext cx="5344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Poor</a:t>
            </a:r>
          </a:p>
        </p:txBody>
      </p:sp>
      <p:sp>
        <p:nvSpPr>
          <p:cNvPr id="30737" name="Text Box 24"/>
          <p:cNvSpPr txBox="1">
            <a:spLocks noChangeArrowheads="1"/>
          </p:cNvSpPr>
          <p:nvPr/>
        </p:nvSpPr>
        <p:spPr bwMode="auto">
          <a:xfrm rot="-5400000">
            <a:off x="8057423" y="4306466"/>
            <a:ext cx="458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Fair</a:t>
            </a:r>
          </a:p>
        </p:txBody>
      </p:sp>
      <p:sp>
        <p:nvSpPr>
          <p:cNvPr id="30738" name="Text Box 25"/>
          <p:cNvSpPr txBox="1">
            <a:spLocks noChangeArrowheads="1"/>
          </p:cNvSpPr>
          <p:nvPr/>
        </p:nvSpPr>
        <p:spPr bwMode="auto">
          <a:xfrm rot="-5400000">
            <a:off x="7993240" y="3492078"/>
            <a:ext cx="5870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Good</a:t>
            </a:r>
          </a:p>
        </p:txBody>
      </p:sp>
      <p:sp>
        <p:nvSpPr>
          <p:cNvPr id="30739" name="Text Box 26"/>
          <p:cNvSpPr txBox="1">
            <a:spLocks noChangeArrowheads="1"/>
          </p:cNvSpPr>
          <p:nvPr/>
        </p:nvSpPr>
        <p:spPr bwMode="auto">
          <a:xfrm rot="-5400000">
            <a:off x="7777163" y="2679972"/>
            <a:ext cx="101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Excellent</a:t>
            </a:r>
          </a:p>
        </p:txBody>
      </p:sp>
      <p:sp>
        <p:nvSpPr>
          <p:cNvPr id="30740" name="Text Box 27"/>
          <p:cNvSpPr txBox="1">
            <a:spLocks noChangeArrowheads="1"/>
          </p:cNvSpPr>
          <p:nvPr/>
        </p:nvSpPr>
        <p:spPr bwMode="auto">
          <a:xfrm rot="-5400000">
            <a:off x="8051750" y="5936828"/>
            <a:ext cx="47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Bad</a:t>
            </a:r>
          </a:p>
        </p:txBody>
      </p:sp>
      <p:grpSp>
        <p:nvGrpSpPr>
          <p:cNvPr id="30741" name="Group 28"/>
          <p:cNvGrpSpPr>
            <a:grpSpLocks/>
          </p:cNvGrpSpPr>
          <p:nvPr/>
        </p:nvGrpSpPr>
        <p:grpSpPr bwMode="auto">
          <a:xfrm>
            <a:off x="6911972" y="3362597"/>
            <a:ext cx="806450" cy="1227138"/>
            <a:chOff x="3334" y="2248"/>
            <a:chExt cx="508" cy="773"/>
          </a:xfrm>
        </p:grpSpPr>
        <p:grpSp>
          <p:nvGrpSpPr>
            <p:cNvPr id="30753" name="Group 29"/>
            <p:cNvGrpSpPr>
              <a:grpSpLocks/>
            </p:cNvGrpSpPr>
            <p:nvPr/>
          </p:nvGrpSpPr>
          <p:grpSpPr bwMode="auto">
            <a:xfrm>
              <a:off x="3334" y="2251"/>
              <a:ext cx="199" cy="181"/>
              <a:chOff x="3391" y="2478"/>
              <a:chExt cx="199" cy="181"/>
            </a:xfrm>
          </p:grpSpPr>
          <p:sp>
            <p:nvSpPr>
              <p:cNvPr id="30791" name="Oval 3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92" name="Oval 3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93" name="Oval 3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94" name="Oval 3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0754" name="Group 34"/>
            <p:cNvGrpSpPr>
              <a:grpSpLocks/>
            </p:cNvGrpSpPr>
            <p:nvPr/>
          </p:nvGrpSpPr>
          <p:grpSpPr bwMode="auto">
            <a:xfrm>
              <a:off x="3334" y="2840"/>
              <a:ext cx="199" cy="181"/>
              <a:chOff x="3391" y="2478"/>
              <a:chExt cx="199" cy="181"/>
            </a:xfrm>
          </p:grpSpPr>
          <p:sp>
            <p:nvSpPr>
              <p:cNvPr id="30787" name="Oval 3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88" name="Oval 3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89" name="Oval 3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90" name="Oval 3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0755" name="Group 39"/>
            <p:cNvGrpSpPr>
              <a:grpSpLocks/>
            </p:cNvGrpSpPr>
            <p:nvPr/>
          </p:nvGrpSpPr>
          <p:grpSpPr bwMode="auto">
            <a:xfrm>
              <a:off x="3407" y="2432"/>
              <a:ext cx="199" cy="181"/>
              <a:chOff x="3391" y="2478"/>
              <a:chExt cx="199" cy="181"/>
            </a:xfrm>
          </p:grpSpPr>
          <p:sp>
            <p:nvSpPr>
              <p:cNvPr id="30783" name="Oval 4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84" name="Oval 4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85" name="Oval 4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86" name="Oval 4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0756" name="Group 44"/>
            <p:cNvGrpSpPr>
              <a:grpSpLocks/>
            </p:cNvGrpSpPr>
            <p:nvPr/>
          </p:nvGrpSpPr>
          <p:grpSpPr bwMode="auto">
            <a:xfrm>
              <a:off x="3407" y="2659"/>
              <a:ext cx="199" cy="181"/>
              <a:chOff x="3391" y="2478"/>
              <a:chExt cx="199" cy="181"/>
            </a:xfrm>
          </p:grpSpPr>
          <p:sp>
            <p:nvSpPr>
              <p:cNvPr id="30779" name="Oval 4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80" name="Oval 4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81" name="Oval 4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82" name="Oval 4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0757" name="Group 49"/>
            <p:cNvGrpSpPr>
              <a:grpSpLocks/>
            </p:cNvGrpSpPr>
            <p:nvPr/>
          </p:nvGrpSpPr>
          <p:grpSpPr bwMode="auto">
            <a:xfrm>
              <a:off x="3621" y="2547"/>
              <a:ext cx="199" cy="181"/>
              <a:chOff x="3391" y="2478"/>
              <a:chExt cx="199" cy="181"/>
            </a:xfrm>
          </p:grpSpPr>
          <p:sp>
            <p:nvSpPr>
              <p:cNvPr id="30775" name="Oval 5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76" name="Oval 5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77" name="Oval 5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78" name="Oval 5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0758" name="Group 54"/>
            <p:cNvGrpSpPr>
              <a:grpSpLocks/>
            </p:cNvGrpSpPr>
            <p:nvPr/>
          </p:nvGrpSpPr>
          <p:grpSpPr bwMode="auto">
            <a:xfrm>
              <a:off x="3588" y="2341"/>
              <a:ext cx="199" cy="181"/>
              <a:chOff x="3391" y="2478"/>
              <a:chExt cx="199" cy="181"/>
            </a:xfrm>
          </p:grpSpPr>
          <p:sp>
            <p:nvSpPr>
              <p:cNvPr id="30771" name="Oval 5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72" name="Oval 5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73" name="Oval 5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74" name="Oval 5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0759" name="Group 59"/>
            <p:cNvGrpSpPr>
              <a:grpSpLocks/>
            </p:cNvGrpSpPr>
            <p:nvPr/>
          </p:nvGrpSpPr>
          <p:grpSpPr bwMode="auto">
            <a:xfrm>
              <a:off x="3588" y="2750"/>
              <a:ext cx="199" cy="181"/>
              <a:chOff x="3391" y="2478"/>
              <a:chExt cx="199" cy="181"/>
            </a:xfrm>
          </p:grpSpPr>
          <p:sp>
            <p:nvSpPr>
              <p:cNvPr id="30767" name="Oval 6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68" name="Oval 6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69" name="Oval 6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70" name="Oval 6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0760" name="Text Box 64"/>
            <p:cNvSpPr txBox="1">
              <a:spLocks noChangeArrowheads="1"/>
            </p:cNvSpPr>
            <p:nvPr/>
          </p:nvSpPr>
          <p:spPr bwMode="auto">
            <a:xfrm>
              <a:off x="3343" y="224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30761" name="Text Box 65"/>
            <p:cNvSpPr txBox="1">
              <a:spLocks noChangeArrowheads="1"/>
            </p:cNvSpPr>
            <p:nvPr/>
          </p:nvSpPr>
          <p:spPr bwMode="auto">
            <a:xfrm>
              <a:off x="3343" y="2840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4</a:t>
              </a:r>
            </a:p>
          </p:txBody>
        </p:sp>
        <p:sp>
          <p:nvSpPr>
            <p:cNvPr id="30762" name="Text Box 66"/>
            <p:cNvSpPr txBox="1">
              <a:spLocks noChangeArrowheads="1"/>
            </p:cNvSpPr>
            <p:nvPr/>
          </p:nvSpPr>
          <p:spPr bwMode="auto">
            <a:xfrm>
              <a:off x="3415" y="2432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30763" name="Text Box 67"/>
            <p:cNvSpPr txBox="1">
              <a:spLocks noChangeArrowheads="1"/>
            </p:cNvSpPr>
            <p:nvPr/>
          </p:nvSpPr>
          <p:spPr bwMode="auto">
            <a:xfrm>
              <a:off x="3415" y="2659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3</a:t>
              </a:r>
            </a:p>
          </p:txBody>
        </p:sp>
        <p:sp>
          <p:nvSpPr>
            <p:cNvPr id="30764" name="Text Box 68"/>
            <p:cNvSpPr txBox="1">
              <a:spLocks noChangeArrowheads="1"/>
            </p:cNvSpPr>
            <p:nvPr/>
          </p:nvSpPr>
          <p:spPr bwMode="auto">
            <a:xfrm>
              <a:off x="3603" y="233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5</a:t>
              </a:r>
            </a:p>
          </p:txBody>
        </p:sp>
        <p:sp>
          <p:nvSpPr>
            <p:cNvPr id="30765" name="Text Box 69"/>
            <p:cNvSpPr txBox="1">
              <a:spLocks noChangeArrowheads="1"/>
            </p:cNvSpPr>
            <p:nvPr/>
          </p:nvSpPr>
          <p:spPr bwMode="auto">
            <a:xfrm>
              <a:off x="3589" y="2750"/>
              <a:ext cx="22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N</a:t>
              </a:r>
            </a:p>
          </p:txBody>
        </p:sp>
        <p:sp>
          <p:nvSpPr>
            <p:cNvPr id="30766" name="Text Box 70"/>
            <p:cNvSpPr txBox="1">
              <a:spLocks noChangeArrowheads="1"/>
            </p:cNvSpPr>
            <p:nvPr/>
          </p:nvSpPr>
          <p:spPr bwMode="auto">
            <a:xfrm>
              <a:off x="3625" y="2547"/>
              <a:ext cx="21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..</a:t>
              </a:r>
            </a:p>
          </p:txBody>
        </p:sp>
      </p:grpSp>
      <p:grpSp>
        <p:nvGrpSpPr>
          <p:cNvPr id="30742" name="Group 71"/>
          <p:cNvGrpSpPr>
            <a:grpSpLocks/>
          </p:cNvGrpSpPr>
          <p:nvPr/>
        </p:nvGrpSpPr>
        <p:grpSpPr bwMode="auto">
          <a:xfrm>
            <a:off x="7026275" y="2900635"/>
            <a:ext cx="1182688" cy="981075"/>
            <a:chOff x="4426" y="2040"/>
            <a:chExt cx="745" cy="618"/>
          </a:xfrm>
        </p:grpSpPr>
        <p:grpSp>
          <p:nvGrpSpPr>
            <p:cNvPr id="30744" name="Group 72"/>
            <p:cNvGrpSpPr>
              <a:grpSpLocks/>
            </p:cNvGrpSpPr>
            <p:nvPr/>
          </p:nvGrpSpPr>
          <p:grpSpPr bwMode="auto">
            <a:xfrm>
              <a:off x="4672" y="2309"/>
              <a:ext cx="199" cy="181"/>
              <a:chOff x="3391" y="2478"/>
              <a:chExt cx="199" cy="181"/>
            </a:xfrm>
          </p:grpSpPr>
          <p:sp>
            <p:nvSpPr>
              <p:cNvPr id="30749" name="Oval 73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50" name="Oval 74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51" name="Oval 75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0752" name="Oval 76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0745" name="Text Box 77"/>
            <p:cNvSpPr txBox="1">
              <a:spLocks noChangeArrowheads="1"/>
            </p:cNvSpPr>
            <p:nvPr/>
          </p:nvSpPr>
          <p:spPr bwMode="auto">
            <a:xfrm>
              <a:off x="4693" y="2309"/>
              <a:ext cx="18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Q</a:t>
              </a:r>
            </a:p>
          </p:txBody>
        </p:sp>
        <p:sp>
          <p:nvSpPr>
            <p:cNvPr id="30746" name="AutoShape 78"/>
            <p:cNvSpPr>
              <a:spLocks noChangeArrowheads="1"/>
            </p:cNvSpPr>
            <p:nvPr/>
          </p:nvSpPr>
          <p:spPr bwMode="auto">
            <a:xfrm>
              <a:off x="4898" y="2306"/>
              <a:ext cx="273" cy="182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FF0000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0747" name="Text Box 79"/>
            <p:cNvSpPr txBox="1">
              <a:spLocks noChangeArrowheads="1"/>
            </p:cNvSpPr>
            <p:nvPr/>
          </p:nvSpPr>
          <p:spPr bwMode="auto">
            <a:xfrm>
              <a:off x="4426" y="2040"/>
              <a:ext cx="7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Average observer</a:t>
              </a:r>
            </a:p>
          </p:txBody>
        </p:sp>
        <p:sp>
          <p:nvSpPr>
            <p:cNvPr id="30748" name="Text Box 80"/>
            <p:cNvSpPr txBox="1">
              <a:spLocks noChangeArrowheads="1"/>
            </p:cNvSpPr>
            <p:nvPr/>
          </p:nvSpPr>
          <p:spPr bwMode="auto">
            <a:xfrm>
              <a:off x="4426" y="2466"/>
              <a:ext cx="7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MOS</a:t>
              </a:r>
              <a:endParaRPr lang="en-US" altLang="en-US" sz="14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7FFEDC-2C76-4671-0063-A126554A7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9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3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en-US" dirty="0"/>
              <a:t>Úvod: Ztrátové kódování obrazu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8351838" y="2425972"/>
            <a:ext cx="230187" cy="4086225"/>
            <a:chOff x="5148" y="2160"/>
            <a:chExt cx="227" cy="1134"/>
          </a:xfrm>
        </p:grpSpPr>
        <p:sp>
          <p:nvSpPr>
            <p:cNvPr id="31819" name="Line 5"/>
            <p:cNvSpPr>
              <a:spLocks noChangeShapeType="1"/>
            </p:cNvSpPr>
            <p:nvPr/>
          </p:nvSpPr>
          <p:spPr bwMode="auto">
            <a:xfrm>
              <a:off x="5262" y="2160"/>
              <a:ext cx="0" cy="1134"/>
            </a:xfrm>
            <a:prstGeom prst="line">
              <a:avLst/>
            </a:prstGeom>
            <a:noFill/>
            <a:ln w="3810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1820" name="Line 6"/>
            <p:cNvSpPr>
              <a:spLocks noChangeShapeType="1"/>
            </p:cNvSpPr>
            <p:nvPr/>
          </p:nvSpPr>
          <p:spPr bwMode="auto">
            <a:xfrm>
              <a:off x="5148" y="2160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1821" name="Line 7"/>
            <p:cNvSpPr>
              <a:spLocks noChangeShapeType="1"/>
            </p:cNvSpPr>
            <p:nvPr/>
          </p:nvSpPr>
          <p:spPr bwMode="auto">
            <a:xfrm>
              <a:off x="5148" y="3294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1822" name="Line 8"/>
            <p:cNvSpPr>
              <a:spLocks noChangeShapeType="1"/>
            </p:cNvSpPr>
            <p:nvPr/>
          </p:nvSpPr>
          <p:spPr bwMode="auto">
            <a:xfrm>
              <a:off x="5193" y="306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1823" name="Line 9"/>
            <p:cNvSpPr>
              <a:spLocks noChangeShapeType="1"/>
            </p:cNvSpPr>
            <p:nvPr/>
          </p:nvSpPr>
          <p:spPr bwMode="auto">
            <a:xfrm>
              <a:off x="5193" y="2840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1824" name="Line 10"/>
            <p:cNvSpPr>
              <a:spLocks noChangeShapeType="1"/>
            </p:cNvSpPr>
            <p:nvPr/>
          </p:nvSpPr>
          <p:spPr bwMode="auto">
            <a:xfrm>
              <a:off x="5193" y="2614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1825" name="Line 11"/>
            <p:cNvSpPr>
              <a:spLocks noChangeShapeType="1"/>
            </p:cNvSpPr>
            <p:nvPr/>
          </p:nvSpPr>
          <p:spPr bwMode="auto">
            <a:xfrm>
              <a:off x="5193" y="238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31749" name="Text Box 12"/>
          <p:cNvSpPr txBox="1">
            <a:spLocks noChangeArrowheads="1"/>
          </p:cNvSpPr>
          <p:nvPr/>
        </p:nvSpPr>
        <p:spPr bwMode="auto">
          <a:xfrm>
            <a:off x="8570913" y="5543822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31750" name="Text Box 13"/>
          <p:cNvSpPr txBox="1">
            <a:spLocks noChangeArrowheads="1"/>
          </p:cNvSpPr>
          <p:nvPr/>
        </p:nvSpPr>
        <p:spPr bwMode="auto">
          <a:xfrm>
            <a:off x="8570913" y="472308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31751" name="Text Box 14"/>
          <p:cNvSpPr txBox="1">
            <a:spLocks noChangeArrowheads="1"/>
          </p:cNvSpPr>
          <p:nvPr/>
        </p:nvSpPr>
        <p:spPr bwMode="auto">
          <a:xfrm>
            <a:off x="8570913" y="390393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31752" name="Text Box 15"/>
          <p:cNvSpPr txBox="1">
            <a:spLocks noChangeArrowheads="1"/>
          </p:cNvSpPr>
          <p:nvPr/>
        </p:nvSpPr>
        <p:spPr bwMode="auto">
          <a:xfrm>
            <a:off x="8570913" y="3083197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31753" name="Text Box 16"/>
          <p:cNvSpPr txBox="1">
            <a:spLocks noChangeArrowheads="1"/>
          </p:cNvSpPr>
          <p:nvPr/>
        </p:nvSpPr>
        <p:spPr bwMode="auto">
          <a:xfrm>
            <a:off x="8532023" y="2264047"/>
            <a:ext cx="4587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31754" name="Text Box 17"/>
          <p:cNvSpPr txBox="1">
            <a:spLocks noChangeArrowheads="1"/>
          </p:cNvSpPr>
          <p:nvPr/>
        </p:nvSpPr>
        <p:spPr bwMode="auto">
          <a:xfrm>
            <a:off x="8290402" y="1886222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Q</a:t>
            </a:r>
          </a:p>
        </p:txBody>
      </p:sp>
      <p:sp>
        <p:nvSpPr>
          <p:cNvPr id="31755" name="Text Box 18"/>
          <p:cNvSpPr txBox="1">
            <a:spLocks noChangeArrowheads="1"/>
          </p:cNvSpPr>
          <p:nvPr/>
        </p:nvSpPr>
        <p:spPr bwMode="auto">
          <a:xfrm>
            <a:off x="8620125" y="636456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31756" name="AutoShape 19"/>
          <p:cNvSpPr>
            <a:spLocks/>
          </p:cNvSpPr>
          <p:nvPr/>
        </p:nvSpPr>
        <p:spPr bwMode="auto">
          <a:xfrm>
            <a:off x="6911975" y="1429022"/>
            <a:ext cx="431800" cy="5054600"/>
          </a:xfrm>
          <a:prstGeom prst="rightBrace">
            <a:avLst>
              <a:gd name="adj1" fmla="val 220136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1757" name="Picture 20" descr="Staromak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79810"/>
            <a:ext cx="6429375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8" name="Text Box 21"/>
          <p:cNvSpPr txBox="1">
            <a:spLocks noChangeArrowheads="1"/>
          </p:cNvSpPr>
          <p:nvPr/>
        </p:nvSpPr>
        <p:spPr bwMode="auto">
          <a:xfrm>
            <a:off x="5148263" y="1382985"/>
            <a:ext cx="17002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JPEG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CR = </a:t>
            </a: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52</a:t>
            </a: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5</a:t>
            </a:r>
          </a:p>
        </p:txBody>
      </p:sp>
      <p:sp>
        <p:nvSpPr>
          <p:cNvPr id="31759" name="Text Box 22"/>
          <p:cNvSpPr txBox="1">
            <a:spLocks noChangeArrowheads="1"/>
          </p:cNvSpPr>
          <p:nvPr/>
        </p:nvSpPr>
        <p:spPr bwMode="auto">
          <a:xfrm>
            <a:off x="7056438" y="1382985"/>
            <a:ext cx="173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MOS = </a:t>
            </a: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41</a:t>
            </a:r>
          </a:p>
        </p:txBody>
      </p:sp>
      <p:sp>
        <p:nvSpPr>
          <p:cNvPr id="31760" name="Text Box 23"/>
          <p:cNvSpPr txBox="1">
            <a:spLocks noChangeArrowheads="1"/>
          </p:cNvSpPr>
          <p:nvPr/>
        </p:nvSpPr>
        <p:spPr bwMode="auto">
          <a:xfrm rot="-5400000">
            <a:off x="8019529" y="5120853"/>
            <a:ext cx="5344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Poor</a:t>
            </a:r>
          </a:p>
        </p:txBody>
      </p:sp>
      <p:sp>
        <p:nvSpPr>
          <p:cNvPr id="31761" name="Text Box 24"/>
          <p:cNvSpPr txBox="1">
            <a:spLocks noChangeArrowheads="1"/>
          </p:cNvSpPr>
          <p:nvPr/>
        </p:nvSpPr>
        <p:spPr bwMode="auto">
          <a:xfrm rot="-5400000">
            <a:off x="8057423" y="4306466"/>
            <a:ext cx="458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Fair</a:t>
            </a:r>
          </a:p>
        </p:txBody>
      </p:sp>
      <p:sp>
        <p:nvSpPr>
          <p:cNvPr id="31762" name="Text Box 25"/>
          <p:cNvSpPr txBox="1">
            <a:spLocks noChangeArrowheads="1"/>
          </p:cNvSpPr>
          <p:nvPr/>
        </p:nvSpPr>
        <p:spPr bwMode="auto">
          <a:xfrm rot="-5400000">
            <a:off x="7993240" y="3492078"/>
            <a:ext cx="5870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Good</a:t>
            </a:r>
          </a:p>
        </p:txBody>
      </p:sp>
      <p:sp>
        <p:nvSpPr>
          <p:cNvPr id="31763" name="Text Box 26"/>
          <p:cNvSpPr txBox="1">
            <a:spLocks noChangeArrowheads="1"/>
          </p:cNvSpPr>
          <p:nvPr/>
        </p:nvSpPr>
        <p:spPr bwMode="auto">
          <a:xfrm rot="-5400000">
            <a:off x="7777163" y="2679972"/>
            <a:ext cx="101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Excellent</a:t>
            </a:r>
          </a:p>
        </p:txBody>
      </p:sp>
      <p:sp>
        <p:nvSpPr>
          <p:cNvPr id="31764" name="Text Box 27"/>
          <p:cNvSpPr txBox="1">
            <a:spLocks noChangeArrowheads="1"/>
          </p:cNvSpPr>
          <p:nvPr/>
        </p:nvSpPr>
        <p:spPr bwMode="auto">
          <a:xfrm rot="-5400000">
            <a:off x="8051750" y="5936828"/>
            <a:ext cx="47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Bad</a:t>
            </a:r>
          </a:p>
        </p:txBody>
      </p:sp>
      <p:grpSp>
        <p:nvGrpSpPr>
          <p:cNvPr id="31765" name="Group 28"/>
          <p:cNvGrpSpPr>
            <a:grpSpLocks/>
          </p:cNvGrpSpPr>
          <p:nvPr/>
        </p:nvGrpSpPr>
        <p:grpSpPr bwMode="auto">
          <a:xfrm>
            <a:off x="6911972" y="3362597"/>
            <a:ext cx="806450" cy="1227138"/>
            <a:chOff x="3334" y="2248"/>
            <a:chExt cx="508" cy="773"/>
          </a:xfrm>
        </p:grpSpPr>
        <p:grpSp>
          <p:nvGrpSpPr>
            <p:cNvPr id="31777" name="Group 29"/>
            <p:cNvGrpSpPr>
              <a:grpSpLocks/>
            </p:cNvGrpSpPr>
            <p:nvPr/>
          </p:nvGrpSpPr>
          <p:grpSpPr bwMode="auto">
            <a:xfrm>
              <a:off x="3334" y="2251"/>
              <a:ext cx="199" cy="181"/>
              <a:chOff x="3391" y="2478"/>
              <a:chExt cx="199" cy="181"/>
            </a:xfrm>
          </p:grpSpPr>
          <p:sp>
            <p:nvSpPr>
              <p:cNvPr id="31815" name="Oval 3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16" name="Oval 3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17" name="Oval 3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18" name="Oval 3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1778" name="Group 34"/>
            <p:cNvGrpSpPr>
              <a:grpSpLocks/>
            </p:cNvGrpSpPr>
            <p:nvPr/>
          </p:nvGrpSpPr>
          <p:grpSpPr bwMode="auto">
            <a:xfrm>
              <a:off x="3334" y="2840"/>
              <a:ext cx="199" cy="181"/>
              <a:chOff x="3391" y="2478"/>
              <a:chExt cx="199" cy="181"/>
            </a:xfrm>
          </p:grpSpPr>
          <p:sp>
            <p:nvSpPr>
              <p:cNvPr id="31811" name="Oval 3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12" name="Oval 3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13" name="Oval 3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14" name="Oval 3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1779" name="Group 39"/>
            <p:cNvGrpSpPr>
              <a:grpSpLocks/>
            </p:cNvGrpSpPr>
            <p:nvPr/>
          </p:nvGrpSpPr>
          <p:grpSpPr bwMode="auto">
            <a:xfrm>
              <a:off x="3407" y="2432"/>
              <a:ext cx="199" cy="181"/>
              <a:chOff x="3391" y="2478"/>
              <a:chExt cx="199" cy="181"/>
            </a:xfrm>
          </p:grpSpPr>
          <p:sp>
            <p:nvSpPr>
              <p:cNvPr id="31807" name="Oval 4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08" name="Oval 4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09" name="Oval 4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10" name="Oval 4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1780" name="Group 44"/>
            <p:cNvGrpSpPr>
              <a:grpSpLocks/>
            </p:cNvGrpSpPr>
            <p:nvPr/>
          </p:nvGrpSpPr>
          <p:grpSpPr bwMode="auto">
            <a:xfrm>
              <a:off x="3407" y="2659"/>
              <a:ext cx="199" cy="181"/>
              <a:chOff x="3391" y="2478"/>
              <a:chExt cx="199" cy="181"/>
            </a:xfrm>
          </p:grpSpPr>
          <p:sp>
            <p:nvSpPr>
              <p:cNvPr id="31803" name="Oval 4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04" name="Oval 4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05" name="Oval 4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06" name="Oval 4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1781" name="Group 49"/>
            <p:cNvGrpSpPr>
              <a:grpSpLocks/>
            </p:cNvGrpSpPr>
            <p:nvPr/>
          </p:nvGrpSpPr>
          <p:grpSpPr bwMode="auto">
            <a:xfrm>
              <a:off x="3621" y="2547"/>
              <a:ext cx="199" cy="181"/>
              <a:chOff x="3391" y="2478"/>
              <a:chExt cx="199" cy="181"/>
            </a:xfrm>
          </p:grpSpPr>
          <p:sp>
            <p:nvSpPr>
              <p:cNvPr id="31799" name="Oval 5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00" name="Oval 5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01" name="Oval 5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802" name="Oval 5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1782" name="Group 54"/>
            <p:cNvGrpSpPr>
              <a:grpSpLocks/>
            </p:cNvGrpSpPr>
            <p:nvPr/>
          </p:nvGrpSpPr>
          <p:grpSpPr bwMode="auto">
            <a:xfrm>
              <a:off x="3588" y="2341"/>
              <a:ext cx="199" cy="181"/>
              <a:chOff x="3391" y="2478"/>
              <a:chExt cx="199" cy="181"/>
            </a:xfrm>
          </p:grpSpPr>
          <p:sp>
            <p:nvSpPr>
              <p:cNvPr id="31795" name="Oval 5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796" name="Oval 5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797" name="Oval 5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798" name="Oval 5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1783" name="Group 59"/>
            <p:cNvGrpSpPr>
              <a:grpSpLocks/>
            </p:cNvGrpSpPr>
            <p:nvPr/>
          </p:nvGrpSpPr>
          <p:grpSpPr bwMode="auto">
            <a:xfrm>
              <a:off x="3588" y="2750"/>
              <a:ext cx="199" cy="181"/>
              <a:chOff x="3391" y="2478"/>
              <a:chExt cx="199" cy="181"/>
            </a:xfrm>
          </p:grpSpPr>
          <p:sp>
            <p:nvSpPr>
              <p:cNvPr id="31791" name="Oval 6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792" name="Oval 6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793" name="Oval 6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794" name="Oval 6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1784" name="Text Box 64"/>
            <p:cNvSpPr txBox="1">
              <a:spLocks noChangeArrowheads="1"/>
            </p:cNvSpPr>
            <p:nvPr/>
          </p:nvSpPr>
          <p:spPr bwMode="auto">
            <a:xfrm>
              <a:off x="3343" y="224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31785" name="Text Box 65"/>
            <p:cNvSpPr txBox="1">
              <a:spLocks noChangeArrowheads="1"/>
            </p:cNvSpPr>
            <p:nvPr/>
          </p:nvSpPr>
          <p:spPr bwMode="auto">
            <a:xfrm>
              <a:off x="3343" y="2840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4</a:t>
              </a:r>
            </a:p>
          </p:txBody>
        </p:sp>
        <p:sp>
          <p:nvSpPr>
            <p:cNvPr id="31786" name="Text Box 66"/>
            <p:cNvSpPr txBox="1">
              <a:spLocks noChangeArrowheads="1"/>
            </p:cNvSpPr>
            <p:nvPr/>
          </p:nvSpPr>
          <p:spPr bwMode="auto">
            <a:xfrm>
              <a:off x="3415" y="2432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31787" name="Text Box 67"/>
            <p:cNvSpPr txBox="1">
              <a:spLocks noChangeArrowheads="1"/>
            </p:cNvSpPr>
            <p:nvPr/>
          </p:nvSpPr>
          <p:spPr bwMode="auto">
            <a:xfrm>
              <a:off x="3415" y="2659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3</a:t>
              </a:r>
            </a:p>
          </p:txBody>
        </p:sp>
        <p:sp>
          <p:nvSpPr>
            <p:cNvPr id="31788" name="Text Box 68"/>
            <p:cNvSpPr txBox="1">
              <a:spLocks noChangeArrowheads="1"/>
            </p:cNvSpPr>
            <p:nvPr/>
          </p:nvSpPr>
          <p:spPr bwMode="auto">
            <a:xfrm>
              <a:off x="3603" y="233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5</a:t>
              </a:r>
            </a:p>
          </p:txBody>
        </p:sp>
        <p:sp>
          <p:nvSpPr>
            <p:cNvPr id="31789" name="Text Box 69"/>
            <p:cNvSpPr txBox="1">
              <a:spLocks noChangeArrowheads="1"/>
            </p:cNvSpPr>
            <p:nvPr/>
          </p:nvSpPr>
          <p:spPr bwMode="auto">
            <a:xfrm>
              <a:off x="3589" y="2750"/>
              <a:ext cx="22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N</a:t>
              </a:r>
            </a:p>
          </p:txBody>
        </p:sp>
        <p:sp>
          <p:nvSpPr>
            <p:cNvPr id="31790" name="Text Box 70"/>
            <p:cNvSpPr txBox="1">
              <a:spLocks noChangeArrowheads="1"/>
            </p:cNvSpPr>
            <p:nvPr/>
          </p:nvSpPr>
          <p:spPr bwMode="auto">
            <a:xfrm>
              <a:off x="3625" y="2547"/>
              <a:ext cx="21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..</a:t>
              </a:r>
            </a:p>
          </p:txBody>
        </p:sp>
      </p:grpSp>
      <p:grpSp>
        <p:nvGrpSpPr>
          <p:cNvPr id="31766" name="Group 71"/>
          <p:cNvGrpSpPr>
            <a:grpSpLocks/>
          </p:cNvGrpSpPr>
          <p:nvPr/>
        </p:nvGrpSpPr>
        <p:grpSpPr bwMode="auto">
          <a:xfrm>
            <a:off x="7026275" y="4243660"/>
            <a:ext cx="1182688" cy="981075"/>
            <a:chOff x="4426" y="2040"/>
            <a:chExt cx="745" cy="618"/>
          </a:xfrm>
        </p:grpSpPr>
        <p:grpSp>
          <p:nvGrpSpPr>
            <p:cNvPr id="31768" name="Group 72"/>
            <p:cNvGrpSpPr>
              <a:grpSpLocks/>
            </p:cNvGrpSpPr>
            <p:nvPr/>
          </p:nvGrpSpPr>
          <p:grpSpPr bwMode="auto">
            <a:xfrm>
              <a:off x="4672" y="2309"/>
              <a:ext cx="199" cy="181"/>
              <a:chOff x="3391" y="2478"/>
              <a:chExt cx="199" cy="181"/>
            </a:xfrm>
          </p:grpSpPr>
          <p:sp>
            <p:nvSpPr>
              <p:cNvPr id="31773" name="Oval 73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774" name="Oval 74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775" name="Oval 75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1776" name="Oval 76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1769" name="Text Box 77"/>
            <p:cNvSpPr txBox="1">
              <a:spLocks noChangeArrowheads="1"/>
            </p:cNvSpPr>
            <p:nvPr/>
          </p:nvSpPr>
          <p:spPr bwMode="auto">
            <a:xfrm>
              <a:off x="4693" y="2309"/>
              <a:ext cx="18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Q</a:t>
              </a:r>
            </a:p>
          </p:txBody>
        </p:sp>
        <p:sp>
          <p:nvSpPr>
            <p:cNvPr id="31770" name="AutoShape 78"/>
            <p:cNvSpPr>
              <a:spLocks noChangeArrowheads="1"/>
            </p:cNvSpPr>
            <p:nvPr/>
          </p:nvSpPr>
          <p:spPr bwMode="auto">
            <a:xfrm>
              <a:off x="4898" y="2306"/>
              <a:ext cx="273" cy="182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FF0000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1771" name="Text Box 79"/>
            <p:cNvSpPr txBox="1">
              <a:spLocks noChangeArrowheads="1"/>
            </p:cNvSpPr>
            <p:nvPr/>
          </p:nvSpPr>
          <p:spPr bwMode="auto">
            <a:xfrm>
              <a:off x="4426" y="2040"/>
              <a:ext cx="7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Average observer</a:t>
              </a:r>
            </a:p>
          </p:txBody>
        </p:sp>
        <p:sp>
          <p:nvSpPr>
            <p:cNvPr id="31772" name="Text Box 80"/>
            <p:cNvSpPr txBox="1">
              <a:spLocks noChangeArrowheads="1"/>
            </p:cNvSpPr>
            <p:nvPr/>
          </p:nvSpPr>
          <p:spPr bwMode="auto">
            <a:xfrm>
              <a:off x="4426" y="2466"/>
              <a:ext cx="7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MOS</a:t>
              </a:r>
              <a:endParaRPr lang="en-US" altLang="en-US" sz="14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2" name="Rectangle 2"/>
          <p:cNvSpPr txBox="1">
            <a:spLocks noChangeArrowheads="1"/>
          </p:cNvSpPr>
          <p:nvPr/>
        </p:nvSpPr>
        <p:spPr bwMode="auto">
          <a:xfrm>
            <a:off x="268449" y="836711"/>
            <a:ext cx="8696040" cy="583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SzPct val="80000"/>
              <a:buFont typeface="Wingdings" pitchFamily="2" charset="2"/>
              <a:buChar char="q"/>
              <a:tabLst/>
              <a:defRPr lang="en-US" sz="2800" b="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12788" indent="-355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Font typeface="Wingdings" pitchFamily="2" charset="2"/>
              <a:buChar char="v"/>
              <a:tabLst/>
              <a:defRPr lang="en-US" sz="24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9852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Char char="•"/>
              <a:tabLst/>
              <a:defRPr lang="en-US" sz="20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69975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/>
              <a:defRPr lang="en-US" sz="18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25571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/>
              <a:defRPr lang="en-US" sz="1600" b="0" dirty="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altLang="en-US" kern="0" dirty="0"/>
              <a:t>Původní </a:t>
            </a:r>
            <a:r>
              <a:rPr lang="cs-CZ" altLang="en-US" b="1" kern="0" dirty="0"/>
              <a:t>JPEG – příklad ztrátové komprese </a:t>
            </a:r>
            <a:r>
              <a:rPr lang="cs-CZ" altLang="en-US" kern="0" dirty="0"/>
              <a:t>obrazu (</a:t>
            </a:r>
            <a:r>
              <a:rPr lang="cs-CZ" altLang="en-US" b="1" kern="0" dirty="0"/>
              <a:t>4</a:t>
            </a:r>
            <a:r>
              <a:rPr lang="cs-CZ" altLang="en-US" kern="0" dirty="0"/>
              <a:t>/</a:t>
            </a:r>
            <a:r>
              <a:rPr lang="cs-CZ" altLang="en-US" b="1" kern="0" dirty="0"/>
              <a:t>6</a:t>
            </a:r>
            <a:r>
              <a:rPr lang="cs-CZ" altLang="en-US" kern="0" dirty="0"/>
              <a:t>) </a:t>
            </a:r>
            <a:endParaRPr lang="cs-CZ" altLang="en-US" b="1" kern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4CF550-C4CF-30A2-4823-D63945D00B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10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6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2"/>
          <p:cNvGrpSpPr>
            <a:grpSpLocks/>
          </p:cNvGrpSpPr>
          <p:nvPr/>
        </p:nvGrpSpPr>
        <p:grpSpPr bwMode="auto">
          <a:xfrm>
            <a:off x="7026275" y="4997722"/>
            <a:ext cx="1182688" cy="981075"/>
            <a:chOff x="4426" y="2040"/>
            <a:chExt cx="745" cy="618"/>
          </a:xfrm>
        </p:grpSpPr>
        <p:grpSp>
          <p:nvGrpSpPr>
            <p:cNvPr id="32841" name="Group 3"/>
            <p:cNvGrpSpPr>
              <a:grpSpLocks/>
            </p:cNvGrpSpPr>
            <p:nvPr/>
          </p:nvGrpSpPr>
          <p:grpSpPr bwMode="auto">
            <a:xfrm>
              <a:off x="4672" y="2309"/>
              <a:ext cx="199" cy="181"/>
              <a:chOff x="3391" y="2478"/>
              <a:chExt cx="199" cy="181"/>
            </a:xfrm>
          </p:grpSpPr>
          <p:sp>
            <p:nvSpPr>
              <p:cNvPr id="32846" name="Oval 4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47" name="Oval 5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48" name="Oval 6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49" name="Oval 7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2842" name="Text Box 8"/>
            <p:cNvSpPr txBox="1">
              <a:spLocks noChangeArrowheads="1"/>
            </p:cNvSpPr>
            <p:nvPr/>
          </p:nvSpPr>
          <p:spPr bwMode="auto">
            <a:xfrm>
              <a:off x="4693" y="2309"/>
              <a:ext cx="18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Q</a:t>
              </a:r>
            </a:p>
          </p:txBody>
        </p:sp>
        <p:sp>
          <p:nvSpPr>
            <p:cNvPr id="32843" name="AutoShape 9"/>
            <p:cNvSpPr>
              <a:spLocks noChangeArrowheads="1"/>
            </p:cNvSpPr>
            <p:nvPr/>
          </p:nvSpPr>
          <p:spPr bwMode="auto">
            <a:xfrm>
              <a:off x="4898" y="2306"/>
              <a:ext cx="273" cy="182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FF0000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2844" name="Text Box 10"/>
            <p:cNvSpPr txBox="1">
              <a:spLocks noChangeArrowheads="1"/>
            </p:cNvSpPr>
            <p:nvPr/>
          </p:nvSpPr>
          <p:spPr bwMode="auto">
            <a:xfrm>
              <a:off x="4426" y="2040"/>
              <a:ext cx="7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Average observer</a:t>
              </a:r>
            </a:p>
          </p:txBody>
        </p:sp>
        <p:sp>
          <p:nvSpPr>
            <p:cNvPr id="32845" name="Text Box 11"/>
            <p:cNvSpPr txBox="1">
              <a:spLocks noChangeArrowheads="1"/>
            </p:cNvSpPr>
            <p:nvPr/>
          </p:nvSpPr>
          <p:spPr bwMode="auto">
            <a:xfrm>
              <a:off x="4426" y="2466"/>
              <a:ext cx="7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MOS</a:t>
              </a:r>
              <a:endParaRPr lang="en-US" altLang="en-US" sz="14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2772" name="Rectangle 1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en-US" dirty="0"/>
              <a:t>Úvod: Ztrátové kódování obrazu</a:t>
            </a:r>
          </a:p>
        </p:txBody>
      </p:sp>
      <p:grpSp>
        <p:nvGrpSpPr>
          <p:cNvPr id="32773" name="Group 14"/>
          <p:cNvGrpSpPr>
            <a:grpSpLocks/>
          </p:cNvGrpSpPr>
          <p:nvPr/>
        </p:nvGrpSpPr>
        <p:grpSpPr bwMode="auto">
          <a:xfrm>
            <a:off x="8351838" y="2425972"/>
            <a:ext cx="230187" cy="4086225"/>
            <a:chOff x="5148" y="2160"/>
            <a:chExt cx="227" cy="1134"/>
          </a:xfrm>
        </p:grpSpPr>
        <p:sp>
          <p:nvSpPr>
            <p:cNvPr id="32834" name="Line 15"/>
            <p:cNvSpPr>
              <a:spLocks noChangeShapeType="1"/>
            </p:cNvSpPr>
            <p:nvPr/>
          </p:nvSpPr>
          <p:spPr bwMode="auto">
            <a:xfrm>
              <a:off x="5262" y="2160"/>
              <a:ext cx="0" cy="1134"/>
            </a:xfrm>
            <a:prstGeom prst="line">
              <a:avLst/>
            </a:prstGeom>
            <a:noFill/>
            <a:ln w="3810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2835" name="Line 16"/>
            <p:cNvSpPr>
              <a:spLocks noChangeShapeType="1"/>
            </p:cNvSpPr>
            <p:nvPr/>
          </p:nvSpPr>
          <p:spPr bwMode="auto">
            <a:xfrm>
              <a:off x="5148" y="2160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2836" name="Line 17"/>
            <p:cNvSpPr>
              <a:spLocks noChangeShapeType="1"/>
            </p:cNvSpPr>
            <p:nvPr/>
          </p:nvSpPr>
          <p:spPr bwMode="auto">
            <a:xfrm>
              <a:off x="5148" y="3294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2837" name="Line 18"/>
            <p:cNvSpPr>
              <a:spLocks noChangeShapeType="1"/>
            </p:cNvSpPr>
            <p:nvPr/>
          </p:nvSpPr>
          <p:spPr bwMode="auto">
            <a:xfrm>
              <a:off x="5193" y="306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2838" name="Line 19"/>
            <p:cNvSpPr>
              <a:spLocks noChangeShapeType="1"/>
            </p:cNvSpPr>
            <p:nvPr/>
          </p:nvSpPr>
          <p:spPr bwMode="auto">
            <a:xfrm>
              <a:off x="5193" y="2840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2839" name="Line 20"/>
            <p:cNvSpPr>
              <a:spLocks noChangeShapeType="1"/>
            </p:cNvSpPr>
            <p:nvPr/>
          </p:nvSpPr>
          <p:spPr bwMode="auto">
            <a:xfrm>
              <a:off x="5193" y="2614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2840" name="Line 21"/>
            <p:cNvSpPr>
              <a:spLocks noChangeShapeType="1"/>
            </p:cNvSpPr>
            <p:nvPr/>
          </p:nvSpPr>
          <p:spPr bwMode="auto">
            <a:xfrm>
              <a:off x="5193" y="238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32774" name="Text Box 22"/>
          <p:cNvSpPr txBox="1">
            <a:spLocks noChangeArrowheads="1"/>
          </p:cNvSpPr>
          <p:nvPr/>
        </p:nvSpPr>
        <p:spPr bwMode="auto">
          <a:xfrm>
            <a:off x="8570913" y="5543822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32775" name="Text Box 23"/>
          <p:cNvSpPr txBox="1">
            <a:spLocks noChangeArrowheads="1"/>
          </p:cNvSpPr>
          <p:nvPr/>
        </p:nvSpPr>
        <p:spPr bwMode="auto">
          <a:xfrm>
            <a:off x="8570913" y="472308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32776" name="Text Box 24"/>
          <p:cNvSpPr txBox="1">
            <a:spLocks noChangeArrowheads="1"/>
          </p:cNvSpPr>
          <p:nvPr/>
        </p:nvSpPr>
        <p:spPr bwMode="auto">
          <a:xfrm>
            <a:off x="8570913" y="390393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32777" name="Text Box 25"/>
          <p:cNvSpPr txBox="1">
            <a:spLocks noChangeArrowheads="1"/>
          </p:cNvSpPr>
          <p:nvPr/>
        </p:nvSpPr>
        <p:spPr bwMode="auto">
          <a:xfrm>
            <a:off x="8570913" y="3083197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32778" name="Text Box 26"/>
          <p:cNvSpPr txBox="1">
            <a:spLocks noChangeArrowheads="1"/>
          </p:cNvSpPr>
          <p:nvPr/>
        </p:nvSpPr>
        <p:spPr bwMode="auto">
          <a:xfrm>
            <a:off x="8532023" y="2264047"/>
            <a:ext cx="4587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32779" name="Text Box 27"/>
          <p:cNvSpPr txBox="1">
            <a:spLocks noChangeArrowheads="1"/>
          </p:cNvSpPr>
          <p:nvPr/>
        </p:nvSpPr>
        <p:spPr bwMode="auto">
          <a:xfrm>
            <a:off x="8290402" y="1886222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Q</a:t>
            </a:r>
          </a:p>
        </p:txBody>
      </p:sp>
      <p:sp>
        <p:nvSpPr>
          <p:cNvPr id="32780" name="Text Box 28"/>
          <p:cNvSpPr txBox="1">
            <a:spLocks noChangeArrowheads="1"/>
          </p:cNvSpPr>
          <p:nvPr/>
        </p:nvSpPr>
        <p:spPr bwMode="auto">
          <a:xfrm rot="-5400000">
            <a:off x="8019529" y="5120853"/>
            <a:ext cx="5344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Poor</a:t>
            </a:r>
          </a:p>
        </p:txBody>
      </p:sp>
      <p:sp>
        <p:nvSpPr>
          <p:cNvPr id="32781" name="Text Box 29"/>
          <p:cNvSpPr txBox="1">
            <a:spLocks noChangeArrowheads="1"/>
          </p:cNvSpPr>
          <p:nvPr/>
        </p:nvSpPr>
        <p:spPr bwMode="auto">
          <a:xfrm rot="-5400000">
            <a:off x="8057423" y="4306466"/>
            <a:ext cx="458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Fair</a:t>
            </a:r>
          </a:p>
        </p:txBody>
      </p:sp>
      <p:sp>
        <p:nvSpPr>
          <p:cNvPr id="32782" name="Text Box 30"/>
          <p:cNvSpPr txBox="1">
            <a:spLocks noChangeArrowheads="1"/>
          </p:cNvSpPr>
          <p:nvPr/>
        </p:nvSpPr>
        <p:spPr bwMode="auto">
          <a:xfrm rot="-5400000">
            <a:off x="7993240" y="3492078"/>
            <a:ext cx="5870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Good</a:t>
            </a:r>
          </a:p>
        </p:txBody>
      </p:sp>
      <p:sp>
        <p:nvSpPr>
          <p:cNvPr id="32783" name="Text Box 31"/>
          <p:cNvSpPr txBox="1">
            <a:spLocks noChangeArrowheads="1"/>
          </p:cNvSpPr>
          <p:nvPr/>
        </p:nvSpPr>
        <p:spPr bwMode="auto">
          <a:xfrm rot="-5400000">
            <a:off x="7777163" y="2679972"/>
            <a:ext cx="101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Excellent</a:t>
            </a:r>
          </a:p>
        </p:txBody>
      </p:sp>
      <p:sp>
        <p:nvSpPr>
          <p:cNvPr id="32784" name="Text Box 32"/>
          <p:cNvSpPr txBox="1">
            <a:spLocks noChangeArrowheads="1"/>
          </p:cNvSpPr>
          <p:nvPr/>
        </p:nvSpPr>
        <p:spPr bwMode="auto">
          <a:xfrm rot="-5400000">
            <a:off x="8051750" y="5936828"/>
            <a:ext cx="47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Bad</a:t>
            </a:r>
          </a:p>
        </p:txBody>
      </p:sp>
      <p:sp>
        <p:nvSpPr>
          <p:cNvPr id="32785" name="Text Box 33"/>
          <p:cNvSpPr txBox="1">
            <a:spLocks noChangeArrowheads="1"/>
          </p:cNvSpPr>
          <p:nvPr/>
        </p:nvSpPr>
        <p:spPr bwMode="auto">
          <a:xfrm>
            <a:off x="8620125" y="636456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32786" name="AutoShape 34"/>
          <p:cNvSpPr>
            <a:spLocks/>
          </p:cNvSpPr>
          <p:nvPr/>
        </p:nvSpPr>
        <p:spPr bwMode="auto">
          <a:xfrm>
            <a:off x="6911975" y="1429022"/>
            <a:ext cx="431800" cy="5054600"/>
          </a:xfrm>
          <a:prstGeom prst="rightBrace">
            <a:avLst>
              <a:gd name="adj1" fmla="val 220136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32787" name="Picture 35" descr="Staromak-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79810"/>
            <a:ext cx="6429375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88" name="Text Box 36"/>
          <p:cNvSpPr txBox="1">
            <a:spLocks noChangeArrowheads="1"/>
          </p:cNvSpPr>
          <p:nvPr/>
        </p:nvSpPr>
        <p:spPr bwMode="auto">
          <a:xfrm>
            <a:off x="5148263" y="1382985"/>
            <a:ext cx="17002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JPEG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CR = </a:t>
            </a: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76</a:t>
            </a: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32789" name="Text Box 37"/>
          <p:cNvSpPr txBox="1">
            <a:spLocks noChangeArrowheads="1"/>
          </p:cNvSpPr>
          <p:nvPr/>
        </p:nvSpPr>
        <p:spPr bwMode="auto">
          <a:xfrm>
            <a:off x="7056438" y="1382985"/>
            <a:ext cx="173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MOS = </a:t>
            </a: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23</a:t>
            </a:r>
          </a:p>
        </p:txBody>
      </p:sp>
      <p:grpSp>
        <p:nvGrpSpPr>
          <p:cNvPr id="32790" name="Group 38"/>
          <p:cNvGrpSpPr>
            <a:grpSpLocks/>
          </p:cNvGrpSpPr>
          <p:nvPr/>
        </p:nvGrpSpPr>
        <p:grpSpPr bwMode="auto">
          <a:xfrm>
            <a:off x="6911972" y="3362597"/>
            <a:ext cx="806450" cy="1227138"/>
            <a:chOff x="3334" y="2248"/>
            <a:chExt cx="508" cy="773"/>
          </a:xfrm>
        </p:grpSpPr>
        <p:grpSp>
          <p:nvGrpSpPr>
            <p:cNvPr id="32792" name="Group 39"/>
            <p:cNvGrpSpPr>
              <a:grpSpLocks/>
            </p:cNvGrpSpPr>
            <p:nvPr/>
          </p:nvGrpSpPr>
          <p:grpSpPr bwMode="auto">
            <a:xfrm>
              <a:off x="3334" y="2251"/>
              <a:ext cx="199" cy="181"/>
              <a:chOff x="3391" y="2478"/>
              <a:chExt cx="199" cy="181"/>
            </a:xfrm>
          </p:grpSpPr>
          <p:sp>
            <p:nvSpPr>
              <p:cNvPr id="32830" name="Oval 4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31" name="Oval 4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32" name="Oval 4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33" name="Oval 4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2793" name="Group 44"/>
            <p:cNvGrpSpPr>
              <a:grpSpLocks/>
            </p:cNvGrpSpPr>
            <p:nvPr/>
          </p:nvGrpSpPr>
          <p:grpSpPr bwMode="auto">
            <a:xfrm>
              <a:off x="3334" y="2840"/>
              <a:ext cx="199" cy="181"/>
              <a:chOff x="3391" y="2478"/>
              <a:chExt cx="199" cy="181"/>
            </a:xfrm>
          </p:grpSpPr>
          <p:sp>
            <p:nvSpPr>
              <p:cNvPr id="32826" name="Oval 4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27" name="Oval 4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28" name="Oval 4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29" name="Oval 4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2794" name="Group 49"/>
            <p:cNvGrpSpPr>
              <a:grpSpLocks/>
            </p:cNvGrpSpPr>
            <p:nvPr/>
          </p:nvGrpSpPr>
          <p:grpSpPr bwMode="auto">
            <a:xfrm>
              <a:off x="3407" y="2432"/>
              <a:ext cx="199" cy="181"/>
              <a:chOff x="3391" y="2478"/>
              <a:chExt cx="199" cy="181"/>
            </a:xfrm>
          </p:grpSpPr>
          <p:sp>
            <p:nvSpPr>
              <p:cNvPr id="32822" name="Oval 5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23" name="Oval 5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24" name="Oval 5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25" name="Oval 5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2795" name="Group 54"/>
            <p:cNvGrpSpPr>
              <a:grpSpLocks/>
            </p:cNvGrpSpPr>
            <p:nvPr/>
          </p:nvGrpSpPr>
          <p:grpSpPr bwMode="auto">
            <a:xfrm>
              <a:off x="3407" y="2659"/>
              <a:ext cx="199" cy="181"/>
              <a:chOff x="3391" y="2478"/>
              <a:chExt cx="199" cy="181"/>
            </a:xfrm>
          </p:grpSpPr>
          <p:sp>
            <p:nvSpPr>
              <p:cNvPr id="32818" name="Oval 5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19" name="Oval 5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20" name="Oval 5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21" name="Oval 5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2796" name="Group 59"/>
            <p:cNvGrpSpPr>
              <a:grpSpLocks/>
            </p:cNvGrpSpPr>
            <p:nvPr/>
          </p:nvGrpSpPr>
          <p:grpSpPr bwMode="auto">
            <a:xfrm>
              <a:off x="3621" y="2547"/>
              <a:ext cx="199" cy="181"/>
              <a:chOff x="3391" y="2478"/>
              <a:chExt cx="199" cy="181"/>
            </a:xfrm>
          </p:grpSpPr>
          <p:sp>
            <p:nvSpPr>
              <p:cNvPr id="32814" name="Oval 6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15" name="Oval 6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16" name="Oval 6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17" name="Oval 6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2797" name="Group 64"/>
            <p:cNvGrpSpPr>
              <a:grpSpLocks/>
            </p:cNvGrpSpPr>
            <p:nvPr/>
          </p:nvGrpSpPr>
          <p:grpSpPr bwMode="auto">
            <a:xfrm>
              <a:off x="3588" y="2341"/>
              <a:ext cx="199" cy="181"/>
              <a:chOff x="3391" y="2478"/>
              <a:chExt cx="199" cy="181"/>
            </a:xfrm>
          </p:grpSpPr>
          <p:sp>
            <p:nvSpPr>
              <p:cNvPr id="32810" name="Oval 6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11" name="Oval 6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12" name="Oval 6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13" name="Oval 6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2798" name="Group 69"/>
            <p:cNvGrpSpPr>
              <a:grpSpLocks/>
            </p:cNvGrpSpPr>
            <p:nvPr/>
          </p:nvGrpSpPr>
          <p:grpSpPr bwMode="auto">
            <a:xfrm>
              <a:off x="3588" y="2750"/>
              <a:ext cx="199" cy="181"/>
              <a:chOff x="3391" y="2478"/>
              <a:chExt cx="199" cy="181"/>
            </a:xfrm>
          </p:grpSpPr>
          <p:sp>
            <p:nvSpPr>
              <p:cNvPr id="32806" name="Oval 7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07" name="Oval 7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08" name="Oval 7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809" name="Oval 7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2799" name="Text Box 74"/>
            <p:cNvSpPr txBox="1">
              <a:spLocks noChangeArrowheads="1"/>
            </p:cNvSpPr>
            <p:nvPr/>
          </p:nvSpPr>
          <p:spPr bwMode="auto">
            <a:xfrm>
              <a:off x="3343" y="224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32800" name="Text Box 75"/>
            <p:cNvSpPr txBox="1">
              <a:spLocks noChangeArrowheads="1"/>
            </p:cNvSpPr>
            <p:nvPr/>
          </p:nvSpPr>
          <p:spPr bwMode="auto">
            <a:xfrm>
              <a:off x="3343" y="2840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4</a:t>
              </a:r>
            </a:p>
          </p:txBody>
        </p:sp>
        <p:sp>
          <p:nvSpPr>
            <p:cNvPr id="32801" name="Text Box 76"/>
            <p:cNvSpPr txBox="1">
              <a:spLocks noChangeArrowheads="1"/>
            </p:cNvSpPr>
            <p:nvPr/>
          </p:nvSpPr>
          <p:spPr bwMode="auto">
            <a:xfrm>
              <a:off x="3415" y="2432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32802" name="Text Box 77"/>
            <p:cNvSpPr txBox="1">
              <a:spLocks noChangeArrowheads="1"/>
            </p:cNvSpPr>
            <p:nvPr/>
          </p:nvSpPr>
          <p:spPr bwMode="auto">
            <a:xfrm>
              <a:off x="3415" y="2659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3</a:t>
              </a:r>
            </a:p>
          </p:txBody>
        </p:sp>
        <p:sp>
          <p:nvSpPr>
            <p:cNvPr id="32803" name="Text Box 78"/>
            <p:cNvSpPr txBox="1">
              <a:spLocks noChangeArrowheads="1"/>
            </p:cNvSpPr>
            <p:nvPr/>
          </p:nvSpPr>
          <p:spPr bwMode="auto">
            <a:xfrm>
              <a:off x="3603" y="233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5</a:t>
              </a:r>
            </a:p>
          </p:txBody>
        </p:sp>
        <p:sp>
          <p:nvSpPr>
            <p:cNvPr id="32804" name="Text Box 79"/>
            <p:cNvSpPr txBox="1">
              <a:spLocks noChangeArrowheads="1"/>
            </p:cNvSpPr>
            <p:nvPr/>
          </p:nvSpPr>
          <p:spPr bwMode="auto">
            <a:xfrm>
              <a:off x="3589" y="2750"/>
              <a:ext cx="22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N</a:t>
              </a:r>
            </a:p>
          </p:txBody>
        </p:sp>
        <p:sp>
          <p:nvSpPr>
            <p:cNvPr id="32805" name="Text Box 80"/>
            <p:cNvSpPr txBox="1">
              <a:spLocks noChangeArrowheads="1"/>
            </p:cNvSpPr>
            <p:nvPr/>
          </p:nvSpPr>
          <p:spPr bwMode="auto">
            <a:xfrm>
              <a:off x="3625" y="2547"/>
              <a:ext cx="21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..</a:t>
              </a:r>
            </a:p>
          </p:txBody>
        </p:sp>
      </p:grpSp>
      <p:sp>
        <p:nvSpPr>
          <p:cNvPr id="82" name="Rectangle 2"/>
          <p:cNvSpPr txBox="1">
            <a:spLocks noChangeArrowheads="1"/>
          </p:cNvSpPr>
          <p:nvPr/>
        </p:nvSpPr>
        <p:spPr bwMode="auto">
          <a:xfrm>
            <a:off x="268449" y="836711"/>
            <a:ext cx="8696040" cy="583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SzPct val="80000"/>
              <a:buFont typeface="Wingdings" pitchFamily="2" charset="2"/>
              <a:buChar char="q"/>
              <a:tabLst/>
              <a:defRPr lang="en-US" sz="2800" b="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12788" indent="-355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Font typeface="Wingdings" pitchFamily="2" charset="2"/>
              <a:buChar char="v"/>
              <a:tabLst/>
              <a:defRPr lang="en-US" sz="24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9852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Char char="•"/>
              <a:tabLst/>
              <a:defRPr lang="en-US" sz="20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69975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/>
              <a:defRPr lang="en-US" sz="18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25571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/>
              <a:defRPr lang="en-US" sz="1600" b="0" dirty="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altLang="en-US" kern="0" dirty="0"/>
              <a:t>Původní </a:t>
            </a:r>
            <a:r>
              <a:rPr lang="cs-CZ" altLang="en-US" b="1" kern="0" dirty="0"/>
              <a:t>JPEG – příklad ztrátové komprese </a:t>
            </a:r>
            <a:r>
              <a:rPr lang="cs-CZ" altLang="en-US" kern="0" dirty="0"/>
              <a:t>obrazu (</a:t>
            </a:r>
            <a:r>
              <a:rPr lang="cs-CZ" altLang="en-US" b="1" kern="0" dirty="0"/>
              <a:t>5</a:t>
            </a:r>
            <a:r>
              <a:rPr lang="cs-CZ" altLang="en-US" kern="0" dirty="0"/>
              <a:t>/</a:t>
            </a:r>
            <a:r>
              <a:rPr lang="cs-CZ" altLang="en-US" b="1" kern="0" dirty="0"/>
              <a:t>6</a:t>
            </a:r>
            <a:r>
              <a:rPr lang="cs-CZ" altLang="en-US" kern="0" dirty="0"/>
              <a:t>) </a:t>
            </a:r>
            <a:endParaRPr lang="cs-CZ" altLang="en-US" b="1" kern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D7378-825D-BDEF-0E0C-7688C5932E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11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76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30" descr="Staromak-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1" y="1380328"/>
            <a:ext cx="6429375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794" name="Group 2"/>
          <p:cNvGrpSpPr>
            <a:grpSpLocks/>
          </p:cNvGrpSpPr>
          <p:nvPr/>
        </p:nvGrpSpPr>
        <p:grpSpPr bwMode="auto">
          <a:xfrm>
            <a:off x="7026275" y="5760293"/>
            <a:ext cx="1182688" cy="981075"/>
            <a:chOff x="4426" y="2040"/>
            <a:chExt cx="745" cy="618"/>
          </a:xfrm>
        </p:grpSpPr>
        <p:grpSp>
          <p:nvGrpSpPr>
            <p:cNvPr id="33865" name="Group 3"/>
            <p:cNvGrpSpPr>
              <a:grpSpLocks/>
            </p:cNvGrpSpPr>
            <p:nvPr/>
          </p:nvGrpSpPr>
          <p:grpSpPr bwMode="auto">
            <a:xfrm>
              <a:off x="4672" y="2309"/>
              <a:ext cx="199" cy="181"/>
              <a:chOff x="3391" y="2478"/>
              <a:chExt cx="199" cy="181"/>
            </a:xfrm>
          </p:grpSpPr>
          <p:sp>
            <p:nvSpPr>
              <p:cNvPr id="33870" name="Oval 4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71" name="Oval 5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72" name="Oval 6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73" name="Oval 7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3866" name="Text Box 8"/>
            <p:cNvSpPr txBox="1">
              <a:spLocks noChangeArrowheads="1"/>
            </p:cNvSpPr>
            <p:nvPr/>
          </p:nvSpPr>
          <p:spPr bwMode="auto">
            <a:xfrm>
              <a:off x="4693" y="2309"/>
              <a:ext cx="18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Q</a:t>
              </a:r>
            </a:p>
          </p:txBody>
        </p:sp>
        <p:sp>
          <p:nvSpPr>
            <p:cNvPr id="33867" name="AutoShape 9"/>
            <p:cNvSpPr>
              <a:spLocks noChangeArrowheads="1"/>
            </p:cNvSpPr>
            <p:nvPr/>
          </p:nvSpPr>
          <p:spPr bwMode="auto">
            <a:xfrm>
              <a:off x="4898" y="2306"/>
              <a:ext cx="273" cy="182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FF0000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868" name="Text Box 10"/>
            <p:cNvSpPr txBox="1">
              <a:spLocks noChangeArrowheads="1"/>
            </p:cNvSpPr>
            <p:nvPr/>
          </p:nvSpPr>
          <p:spPr bwMode="auto">
            <a:xfrm>
              <a:off x="4426" y="2040"/>
              <a:ext cx="7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Average observer</a:t>
              </a:r>
            </a:p>
          </p:txBody>
        </p:sp>
        <p:sp>
          <p:nvSpPr>
            <p:cNvPr id="33869" name="Text Box 11"/>
            <p:cNvSpPr txBox="1">
              <a:spLocks noChangeArrowheads="1"/>
            </p:cNvSpPr>
            <p:nvPr/>
          </p:nvSpPr>
          <p:spPr bwMode="auto">
            <a:xfrm>
              <a:off x="4426" y="2466"/>
              <a:ext cx="7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MOS</a:t>
              </a:r>
              <a:endParaRPr lang="en-US" altLang="en-US" sz="14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3796" name="Rectangle 1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en-US" dirty="0"/>
              <a:t>Úvod: Ztrátové kódování obrazu</a:t>
            </a:r>
          </a:p>
        </p:txBody>
      </p:sp>
      <p:grpSp>
        <p:nvGrpSpPr>
          <p:cNvPr id="33797" name="Group 14"/>
          <p:cNvGrpSpPr>
            <a:grpSpLocks/>
          </p:cNvGrpSpPr>
          <p:nvPr/>
        </p:nvGrpSpPr>
        <p:grpSpPr bwMode="auto">
          <a:xfrm>
            <a:off x="8351838" y="2431305"/>
            <a:ext cx="230187" cy="4086225"/>
            <a:chOff x="5148" y="2160"/>
            <a:chExt cx="227" cy="1134"/>
          </a:xfrm>
        </p:grpSpPr>
        <p:sp>
          <p:nvSpPr>
            <p:cNvPr id="33858" name="Line 15"/>
            <p:cNvSpPr>
              <a:spLocks noChangeShapeType="1"/>
            </p:cNvSpPr>
            <p:nvPr/>
          </p:nvSpPr>
          <p:spPr bwMode="auto">
            <a:xfrm>
              <a:off x="5262" y="2160"/>
              <a:ext cx="0" cy="1134"/>
            </a:xfrm>
            <a:prstGeom prst="line">
              <a:avLst/>
            </a:prstGeom>
            <a:noFill/>
            <a:ln w="3810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3859" name="Line 16"/>
            <p:cNvSpPr>
              <a:spLocks noChangeShapeType="1"/>
            </p:cNvSpPr>
            <p:nvPr/>
          </p:nvSpPr>
          <p:spPr bwMode="auto">
            <a:xfrm>
              <a:off x="5148" y="2160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3860" name="Line 17"/>
            <p:cNvSpPr>
              <a:spLocks noChangeShapeType="1"/>
            </p:cNvSpPr>
            <p:nvPr/>
          </p:nvSpPr>
          <p:spPr bwMode="auto">
            <a:xfrm>
              <a:off x="5148" y="3294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3861" name="Line 18"/>
            <p:cNvSpPr>
              <a:spLocks noChangeShapeType="1"/>
            </p:cNvSpPr>
            <p:nvPr/>
          </p:nvSpPr>
          <p:spPr bwMode="auto">
            <a:xfrm>
              <a:off x="5193" y="306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3862" name="Line 19"/>
            <p:cNvSpPr>
              <a:spLocks noChangeShapeType="1"/>
            </p:cNvSpPr>
            <p:nvPr/>
          </p:nvSpPr>
          <p:spPr bwMode="auto">
            <a:xfrm>
              <a:off x="5193" y="2840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3863" name="Line 20"/>
            <p:cNvSpPr>
              <a:spLocks noChangeShapeType="1"/>
            </p:cNvSpPr>
            <p:nvPr/>
          </p:nvSpPr>
          <p:spPr bwMode="auto">
            <a:xfrm>
              <a:off x="5193" y="2614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3864" name="Line 21"/>
            <p:cNvSpPr>
              <a:spLocks noChangeShapeType="1"/>
            </p:cNvSpPr>
            <p:nvPr/>
          </p:nvSpPr>
          <p:spPr bwMode="auto">
            <a:xfrm>
              <a:off x="5193" y="238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33798" name="Text Box 22"/>
          <p:cNvSpPr txBox="1">
            <a:spLocks noChangeArrowheads="1"/>
          </p:cNvSpPr>
          <p:nvPr/>
        </p:nvSpPr>
        <p:spPr bwMode="auto">
          <a:xfrm>
            <a:off x="8570913" y="554915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33799" name="Text Box 23"/>
          <p:cNvSpPr txBox="1">
            <a:spLocks noChangeArrowheads="1"/>
          </p:cNvSpPr>
          <p:nvPr/>
        </p:nvSpPr>
        <p:spPr bwMode="auto">
          <a:xfrm>
            <a:off x="8570913" y="472841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33800" name="Text Box 24"/>
          <p:cNvSpPr txBox="1">
            <a:spLocks noChangeArrowheads="1"/>
          </p:cNvSpPr>
          <p:nvPr/>
        </p:nvSpPr>
        <p:spPr bwMode="auto">
          <a:xfrm>
            <a:off x="8570913" y="3909268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33801" name="Text Box 25"/>
          <p:cNvSpPr txBox="1">
            <a:spLocks noChangeArrowheads="1"/>
          </p:cNvSpPr>
          <p:nvPr/>
        </p:nvSpPr>
        <p:spPr bwMode="auto">
          <a:xfrm>
            <a:off x="8570913" y="3088530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33802" name="Text Box 26"/>
          <p:cNvSpPr txBox="1">
            <a:spLocks noChangeArrowheads="1"/>
          </p:cNvSpPr>
          <p:nvPr/>
        </p:nvSpPr>
        <p:spPr bwMode="auto">
          <a:xfrm>
            <a:off x="8532023" y="2269380"/>
            <a:ext cx="4587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33803" name="Text Box 27"/>
          <p:cNvSpPr txBox="1">
            <a:spLocks noChangeArrowheads="1"/>
          </p:cNvSpPr>
          <p:nvPr/>
        </p:nvSpPr>
        <p:spPr bwMode="auto">
          <a:xfrm>
            <a:off x="8290402" y="1891555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Q</a:t>
            </a:r>
          </a:p>
        </p:txBody>
      </p:sp>
      <p:sp>
        <p:nvSpPr>
          <p:cNvPr id="33804" name="Text Box 28"/>
          <p:cNvSpPr txBox="1">
            <a:spLocks noChangeArrowheads="1"/>
          </p:cNvSpPr>
          <p:nvPr/>
        </p:nvSpPr>
        <p:spPr bwMode="auto">
          <a:xfrm>
            <a:off x="8620125" y="6385768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33805" name="AutoShape 29"/>
          <p:cNvSpPr>
            <a:spLocks/>
          </p:cNvSpPr>
          <p:nvPr/>
        </p:nvSpPr>
        <p:spPr bwMode="auto">
          <a:xfrm>
            <a:off x="6911975" y="1434355"/>
            <a:ext cx="431800" cy="5054600"/>
          </a:xfrm>
          <a:prstGeom prst="rightBrace">
            <a:avLst>
              <a:gd name="adj1" fmla="val 220136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3808" name="Text Box 32"/>
          <p:cNvSpPr txBox="1">
            <a:spLocks noChangeArrowheads="1"/>
          </p:cNvSpPr>
          <p:nvPr/>
        </p:nvSpPr>
        <p:spPr bwMode="auto">
          <a:xfrm>
            <a:off x="7056438" y="1388318"/>
            <a:ext cx="173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MOS = </a:t>
            </a:r>
            <a:r>
              <a:rPr lang="en-US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3</a:t>
            </a:r>
          </a:p>
        </p:txBody>
      </p:sp>
      <p:sp>
        <p:nvSpPr>
          <p:cNvPr id="33809" name="Text Box 33"/>
          <p:cNvSpPr txBox="1">
            <a:spLocks noChangeArrowheads="1"/>
          </p:cNvSpPr>
          <p:nvPr/>
        </p:nvSpPr>
        <p:spPr bwMode="auto">
          <a:xfrm rot="-5400000">
            <a:off x="8019529" y="5126186"/>
            <a:ext cx="5344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Poor</a:t>
            </a:r>
          </a:p>
        </p:txBody>
      </p:sp>
      <p:sp>
        <p:nvSpPr>
          <p:cNvPr id="33810" name="Text Box 34"/>
          <p:cNvSpPr txBox="1">
            <a:spLocks noChangeArrowheads="1"/>
          </p:cNvSpPr>
          <p:nvPr/>
        </p:nvSpPr>
        <p:spPr bwMode="auto">
          <a:xfrm rot="-5400000">
            <a:off x="8057423" y="4311799"/>
            <a:ext cx="458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Fair</a:t>
            </a:r>
          </a:p>
        </p:txBody>
      </p:sp>
      <p:sp>
        <p:nvSpPr>
          <p:cNvPr id="33811" name="Text Box 35"/>
          <p:cNvSpPr txBox="1">
            <a:spLocks noChangeArrowheads="1"/>
          </p:cNvSpPr>
          <p:nvPr/>
        </p:nvSpPr>
        <p:spPr bwMode="auto">
          <a:xfrm rot="-5400000">
            <a:off x="7993240" y="3497411"/>
            <a:ext cx="5870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Good</a:t>
            </a:r>
          </a:p>
        </p:txBody>
      </p:sp>
      <p:sp>
        <p:nvSpPr>
          <p:cNvPr id="33812" name="Text Box 36"/>
          <p:cNvSpPr txBox="1">
            <a:spLocks noChangeArrowheads="1"/>
          </p:cNvSpPr>
          <p:nvPr/>
        </p:nvSpPr>
        <p:spPr bwMode="auto">
          <a:xfrm rot="-5400000">
            <a:off x="7777163" y="2685305"/>
            <a:ext cx="101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Excellent</a:t>
            </a:r>
          </a:p>
        </p:txBody>
      </p:sp>
      <p:sp>
        <p:nvSpPr>
          <p:cNvPr id="33813" name="Text Box 37"/>
          <p:cNvSpPr txBox="1">
            <a:spLocks noChangeArrowheads="1"/>
          </p:cNvSpPr>
          <p:nvPr/>
        </p:nvSpPr>
        <p:spPr bwMode="auto">
          <a:xfrm rot="-5400000">
            <a:off x="8051750" y="5942161"/>
            <a:ext cx="47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Bad</a:t>
            </a:r>
          </a:p>
        </p:txBody>
      </p:sp>
      <p:grpSp>
        <p:nvGrpSpPr>
          <p:cNvPr id="33814" name="Group 38"/>
          <p:cNvGrpSpPr>
            <a:grpSpLocks/>
          </p:cNvGrpSpPr>
          <p:nvPr/>
        </p:nvGrpSpPr>
        <p:grpSpPr bwMode="auto">
          <a:xfrm>
            <a:off x="6911972" y="3367930"/>
            <a:ext cx="806450" cy="1227138"/>
            <a:chOff x="3334" y="2248"/>
            <a:chExt cx="508" cy="773"/>
          </a:xfrm>
        </p:grpSpPr>
        <p:grpSp>
          <p:nvGrpSpPr>
            <p:cNvPr id="33816" name="Group 39"/>
            <p:cNvGrpSpPr>
              <a:grpSpLocks/>
            </p:cNvGrpSpPr>
            <p:nvPr/>
          </p:nvGrpSpPr>
          <p:grpSpPr bwMode="auto">
            <a:xfrm>
              <a:off x="3334" y="2251"/>
              <a:ext cx="199" cy="181"/>
              <a:chOff x="3391" y="2478"/>
              <a:chExt cx="199" cy="181"/>
            </a:xfrm>
          </p:grpSpPr>
          <p:sp>
            <p:nvSpPr>
              <p:cNvPr id="33854" name="Oval 4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55" name="Oval 4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56" name="Oval 4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57" name="Oval 4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3817" name="Group 44"/>
            <p:cNvGrpSpPr>
              <a:grpSpLocks/>
            </p:cNvGrpSpPr>
            <p:nvPr/>
          </p:nvGrpSpPr>
          <p:grpSpPr bwMode="auto">
            <a:xfrm>
              <a:off x="3334" y="2840"/>
              <a:ext cx="199" cy="181"/>
              <a:chOff x="3391" y="2478"/>
              <a:chExt cx="199" cy="181"/>
            </a:xfrm>
          </p:grpSpPr>
          <p:sp>
            <p:nvSpPr>
              <p:cNvPr id="33850" name="Oval 4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51" name="Oval 4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52" name="Oval 4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53" name="Oval 4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3818" name="Group 49"/>
            <p:cNvGrpSpPr>
              <a:grpSpLocks/>
            </p:cNvGrpSpPr>
            <p:nvPr/>
          </p:nvGrpSpPr>
          <p:grpSpPr bwMode="auto">
            <a:xfrm>
              <a:off x="3407" y="2432"/>
              <a:ext cx="199" cy="181"/>
              <a:chOff x="3391" y="2478"/>
              <a:chExt cx="199" cy="181"/>
            </a:xfrm>
          </p:grpSpPr>
          <p:sp>
            <p:nvSpPr>
              <p:cNvPr id="33846" name="Oval 5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47" name="Oval 5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48" name="Oval 5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49" name="Oval 5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3819" name="Group 54"/>
            <p:cNvGrpSpPr>
              <a:grpSpLocks/>
            </p:cNvGrpSpPr>
            <p:nvPr/>
          </p:nvGrpSpPr>
          <p:grpSpPr bwMode="auto">
            <a:xfrm>
              <a:off x="3407" y="2659"/>
              <a:ext cx="199" cy="181"/>
              <a:chOff x="3391" y="2478"/>
              <a:chExt cx="199" cy="181"/>
            </a:xfrm>
          </p:grpSpPr>
          <p:sp>
            <p:nvSpPr>
              <p:cNvPr id="33842" name="Oval 5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43" name="Oval 5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44" name="Oval 5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45" name="Oval 5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3820" name="Group 59"/>
            <p:cNvGrpSpPr>
              <a:grpSpLocks/>
            </p:cNvGrpSpPr>
            <p:nvPr/>
          </p:nvGrpSpPr>
          <p:grpSpPr bwMode="auto">
            <a:xfrm>
              <a:off x="3621" y="2547"/>
              <a:ext cx="199" cy="181"/>
              <a:chOff x="3391" y="2478"/>
              <a:chExt cx="199" cy="181"/>
            </a:xfrm>
          </p:grpSpPr>
          <p:sp>
            <p:nvSpPr>
              <p:cNvPr id="33838" name="Oval 6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39" name="Oval 6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40" name="Oval 6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41" name="Oval 6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3821" name="Group 64"/>
            <p:cNvGrpSpPr>
              <a:grpSpLocks/>
            </p:cNvGrpSpPr>
            <p:nvPr/>
          </p:nvGrpSpPr>
          <p:grpSpPr bwMode="auto">
            <a:xfrm>
              <a:off x="3588" y="2341"/>
              <a:ext cx="199" cy="181"/>
              <a:chOff x="3391" y="2478"/>
              <a:chExt cx="199" cy="181"/>
            </a:xfrm>
          </p:grpSpPr>
          <p:sp>
            <p:nvSpPr>
              <p:cNvPr id="33834" name="Oval 6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35" name="Oval 6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36" name="Oval 6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37" name="Oval 6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3822" name="Group 69"/>
            <p:cNvGrpSpPr>
              <a:grpSpLocks/>
            </p:cNvGrpSpPr>
            <p:nvPr/>
          </p:nvGrpSpPr>
          <p:grpSpPr bwMode="auto">
            <a:xfrm>
              <a:off x="3588" y="2750"/>
              <a:ext cx="199" cy="181"/>
              <a:chOff x="3391" y="2478"/>
              <a:chExt cx="199" cy="181"/>
            </a:xfrm>
          </p:grpSpPr>
          <p:sp>
            <p:nvSpPr>
              <p:cNvPr id="33830" name="Oval 7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31" name="Oval 7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32" name="Oval 7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833" name="Oval 7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3823" name="Text Box 74"/>
            <p:cNvSpPr txBox="1">
              <a:spLocks noChangeArrowheads="1"/>
            </p:cNvSpPr>
            <p:nvPr/>
          </p:nvSpPr>
          <p:spPr bwMode="auto">
            <a:xfrm>
              <a:off x="3343" y="224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33824" name="Text Box 75"/>
            <p:cNvSpPr txBox="1">
              <a:spLocks noChangeArrowheads="1"/>
            </p:cNvSpPr>
            <p:nvPr/>
          </p:nvSpPr>
          <p:spPr bwMode="auto">
            <a:xfrm>
              <a:off x="3343" y="2840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4</a:t>
              </a:r>
            </a:p>
          </p:txBody>
        </p:sp>
        <p:sp>
          <p:nvSpPr>
            <p:cNvPr id="33825" name="Text Box 76"/>
            <p:cNvSpPr txBox="1">
              <a:spLocks noChangeArrowheads="1"/>
            </p:cNvSpPr>
            <p:nvPr/>
          </p:nvSpPr>
          <p:spPr bwMode="auto">
            <a:xfrm>
              <a:off x="3415" y="2432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33826" name="Text Box 77"/>
            <p:cNvSpPr txBox="1">
              <a:spLocks noChangeArrowheads="1"/>
            </p:cNvSpPr>
            <p:nvPr/>
          </p:nvSpPr>
          <p:spPr bwMode="auto">
            <a:xfrm>
              <a:off x="3415" y="2659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3</a:t>
              </a:r>
            </a:p>
          </p:txBody>
        </p:sp>
        <p:sp>
          <p:nvSpPr>
            <p:cNvPr id="33827" name="Text Box 78"/>
            <p:cNvSpPr txBox="1">
              <a:spLocks noChangeArrowheads="1"/>
            </p:cNvSpPr>
            <p:nvPr/>
          </p:nvSpPr>
          <p:spPr bwMode="auto">
            <a:xfrm>
              <a:off x="3603" y="233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5</a:t>
              </a:r>
            </a:p>
          </p:txBody>
        </p:sp>
        <p:sp>
          <p:nvSpPr>
            <p:cNvPr id="33828" name="Text Box 79"/>
            <p:cNvSpPr txBox="1">
              <a:spLocks noChangeArrowheads="1"/>
            </p:cNvSpPr>
            <p:nvPr/>
          </p:nvSpPr>
          <p:spPr bwMode="auto">
            <a:xfrm>
              <a:off x="3589" y="2750"/>
              <a:ext cx="22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N</a:t>
              </a:r>
            </a:p>
          </p:txBody>
        </p:sp>
        <p:sp>
          <p:nvSpPr>
            <p:cNvPr id="33829" name="Text Box 80"/>
            <p:cNvSpPr txBox="1">
              <a:spLocks noChangeArrowheads="1"/>
            </p:cNvSpPr>
            <p:nvPr/>
          </p:nvSpPr>
          <p:spPr bwMode="auto">
            <a:xfrm>
              <a:off x="3625" y="2547"/>
              <a:ext cx="21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..</a:t>
              </a:r>
            </a:p>
          </p:txBody>
        </p:sp>
      </p:grpSp>
      <p:sp>
        <p:nvSpPr>
          <p:cNvPr id="82" name="Rectangle 2"/>
          <p:cNvSpPr txBox="1">
            <a:spLocks noChangeArrowheads="1"/>
          </p:cNvSpPr>
          <p:nvPr/>
        </p:nvSpPr>
        <p:spPr bwMode="auto">
          <a:xfrm>
            <a:off x="268449" y="836711"/>
            <a:ext cx="8696040" cy="583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SzPct val="80000"/>
              <a:buFont typeface="Wingdings" pitchFamily="2" charset="2"/>
              <a:buChar char="q"/>
              <a:tabLst/>
              <a:defRPr lang="en-US" sz="2800" b="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12788" indent="-355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Font typeface="Wingdings" pitchFamily="2" charset="2"/>
              <a:buChar char="v"/>
              <a:tabLst/>
              <a:defRPr lang="en-US" sz="24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9852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Char char="•"/>
              <a:tabLst/>
              <a:defRPr lang="en-US" sz="20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69975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/>
              <a:defRPr lang="en-US" sz="18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25571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/>
              <a:defRPr lang="en-US" sz="1600" b="0" dirty="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altLang="en-US" kern="0" dirty="0"/>
              <a:t>Původní </a:t>
            </a:r>
            <a:r>
              <a:rPr lang="cs-CZ" altLang="en-US" b="1" kern="0" dirty="0"/>
              <a:t>JPEG – příklad ztrátové komprese </a:t>
            </a:r>
            <a:r>
              <a:rPr lang="cs-CZ" altLang="en-US" kern="0" dirty="0"/>
              <a:t>obrazu (</a:t>
            </a:r>
            <a:r>
              <a:rPr lang="cs-CZ" altLang="en-US" b="1" kern="0" dirty="0"/>
              <a:t>6</a:t>
            </a:r>
            <a:r>
              <a:rPr lang="cs-CZ" altLang="en-US" kern="0" dirty="0"/>
              <a:t>/</a:t>
            </a:r>
            <a:r>
              <a:rPr lang="cs-CZ" altLang="en-US" b="1" kern="0" dirty="0"/>
              <a:t>6</a:t>
            </a:r>
            <a:r>
              <a:rPr lang="cs-CZ" altLang="en-US" kern="0" dirty="0"/>
              <a:t>) </a:t>
            </a:r>
            <a:endParaRPr lang="cs-CZ" altLang="en-US" b="1" kern="0" dirty="0"/>
          </a:p>
        </p:txBody>
      </p:sp>
      <p:sp>
        <p:nvSpPr>
          <p:cNvPr id="87" name="Text Box 31"/>
          <p:cNvSpPr txBox="1">
            <a:spLocks noChangeArrowheads="1"/>
          </p:cNvSpPr>
          <p:nvPr/>
        </p:nvSpPr>
        <p:spPr bwMode="auto">
          <a:xfrm>
            <a:off x="5148263" y="1388318"/>
            <a:ext cx="17002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JPEG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CR = </a:t>
            </a:r>
            <a:r>
              <a:rPr lang="en-US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111</a:t>
            </a:r>
            <a:r>
              <a:rPr lang="cs-CZ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r>
              <a:rPr lang="en-US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EF9287-42C4-DA6B-CE74-9A665BEA6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12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666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Úvod: Historie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Morseova abeceda</a:t>
            </a:r>
          </a:p>
          <a:p>
            <a:pPr lvl="1"/>
            <a:r>
              <a:rPr lang="cs-CZ" b="1" dirty="0"/>
              <a:t>Samuel Morse </a:t>
            </a:r>
            <a:r>
              <a:rPr lang="cs-CZ" dirty="0"/>
              <a:t>(1791 – 1872)</a:t>
            </a:r>
          </a:p>
          <a:p>
            <a:pPr lvl="2"/>
            <a:r>
              <a:rPr lang="cs-CZ" dirty="0"/>
              <a:t>Americký sochař, malíř, vynálezce</a:t>
            </a:r>
            <a:r>
              <a:rPr lang="en-US" dirty="0"/>
              <a:t>, </a:t>
            </a:r>
            <a:r>
              <a:rPr lang="cs-CZ" dirty="0"/>
              <a:t>...</a:t>
            </a:r>
          </a:p>
          <a:p>
            <a:pPr lvl="1"/>
            <a:r>
              <a:rPr lang="cs-CZ" dirty="0"/>
              <a:t>Přenos </a:t>
            </a:r>
            <a:r>
              <a:rPr lang="cs-CZ" b="1" dirty="0"/>
              <a:t>telegrafem</a:t>
            </a:r>
            <a:r>
              <a:rPr lang="cs-CZ" dirty="0"/>
              <a:t> pomocí „teček“ a „čárek“</a:t>
            </a:r>
          </a:p>
          <a:p>
            <a:pPr lvl="1"/>
            <a:r>
              <a:rPr lang="cs-CZ" b="1" dirty="0"/>
              <a:t>Různá četnost </a:t>
            </a:r>
            <a:r>
              <a:rPr lang="cs-CZ" dirty="0"/>
              <a:t>výskytu znaků</a:t>
            </a:r>
          </a:p>
          <a:p>
            <a:pPr lvl="1"/>
            <a:r>
              <a:rPr lang="cs-CZ" b="1" dirty="0"/>
              <a:t>Redukce času </a:t>
            </a:r>
            <a:r>
              <a:rPr lang="cs-CZ" dirty="0"/>
              <a:t>pro přenos zprávy</a:t>
            </a:r>
          </a:p>
          <a:p>
            <a:pPr lvl="2"/>
            <a:r>
              <a:rPr lang="cs-CZ" b="1" dirty="0"/>
              <a:t>Kratší sekvence </a:t>
            </a:r>
            <a:r>
              <a:rPr lang="cs-CZ" dirty="0"/>
              <a:t>pro </a:t>
            </a:r>
            <a:r>
              <a:rPr lang="cs-CZ" b="1" dirty="0"/>
              <a:t>častější znaky</a:t>
            </a:r>
            <a:r>
              <a:rPr lang="cs-CZ" dirty="0"/>
              <a:t>, např. </a:t>
            </a:r>
            <a:r>
              <a:rPr lang="cs-CZ" i="1" dirty="0"/>
              <a:t>e</a:t>
            </a:r>
            <a:r>
              <a:rPr lang="cs-CZ" dirty="0"/>
              <a:t> (</a:t>
            </a:r>
            <a:r>
              <a:rPr lang="cs-CZ" dirty="0">
                <a:latin typeface="Calibri"/>
              </a:rPr>
              <a:t>∙</a:t>
            </a:r>
            <a:r>
              <a:rPr lang="cs-CZ" dirty="0"/>
              <a:t>), </a:t>
            </a:r>
            <a:r>
              <a:rPr lang="cs-CZ" i="1" dirty="0"/>
              <a:t>a</a:t>
            </a:r>
            <a:r>
              <a:rPr lang="cs-CZ" dirty="0"/>
              <a:t> (</a:t>
            </a:r>
            <a:r>
              <a:rPr lang="cs-CZ" dirty="0">
                <a:latin typeface="Calibri"/>
              </a:rPr>
              <a:t>∙−</a:t>
            </a:r>
            <a:r>
              <a:rPr lang="cs-CZ" dirty="0"/>
              <a:t>),</a:t>
            </a:r>
            <a:br>
              <a:rPr lang="cs-CZ" dirty="0"/>
            </a:br>
            <a:r>
              <a:rPr lang="cs-CZ" b="1" dirty="0"/>
              <a:t>delší sekvence </a:t>
            </a:r>
            <a:r>
              <a:rPr lang="cs-CZ" dirty="0"/>
              <a:t>pro </a:t>
            </a:r>
            <a:r>
              <a:rPr lang="cs-CZ" b="1" dirty="0"/>
              <a:t>méně časté znaky</a:t>
            </a:r>
            <a:r>
              <a:rPr lang="cs-CZ" dirty="0"/>
              <a:t>, např. </a:t>
            </a:r>
            <a:r>
              <a:rPr lang="cs-CZ" i="1" dirty="0"/>
              <a:t>q</a:t>
            </a:r>
            <a:r>
              <a:rPr lang="cs-CZ" dirty="0"/>
              <a:t> (</a:t>
            </a:r>
            <a:r>
              <a:rPr lang="cs-CZ" dirty="0">
                <a:latin typeface="Calibri"/>
              </a:rPr>
              <a:t>− − ∙ −</a:t>
            </a:r>
            <a:r>
              <a:rPr lang="cs-CZ" dirty="0"/>
              <a:t>), </a:t>
            </a:r>
            <a:r>
              <a:rPr lang="cs-CZ" i="1" dirty="0"/>
              <a:t>j</a:t>
            </a:r>
            <a:r>
              <a:rPr lang="cs-CZ" dirty="0"/>
              <a:t> (</a:t>
            </a:r>
            <a:r>
              <a:rPr lang="cs-CZ" dirty="0">
                <a:latin typeface="Calibri"/>
              </a:rPr>
              <a:t>∙ − − −</a:t>
            </a:r>
            <a:r>
              <a:rPr lang="cs-CZ" dirty="0"/>
              <a:t>)</a:t>
            </a:r>
          </a:p>
          <a:p>
            <a:pPr lvl="2"/>
            <a:r>
              <a:rPr lang="cs-CZ" dirty="0"/>
              <a:t>Princip našel uplatnění v </a:t>
            </a:r>
            <a:r>
              <a:rPr lang="cs-CZ" b="1" dirty="0" err="1"/>
              <a:t>Huffmanově</a:t>
            </a:r>
            <a:r>
              <a:rPr lang="cs-CZ" b="1" dirty="0"/>
              <a:t> </a:t>
            </a:r>
            <a:r>
              <a:rPr lang="en-US" b="1" dirty="0"/>
              <a:t>k</a:t>
            </a:r>
            <a:r>
              <a:rPr lang="cs-CZ" b="1" dirty="0"/>
              <a:t>ódu</a:t>
            </a:r>
          </a:p>
          <a:p>
            <a:r>
              <a:rPr lang="cs-CZ" b="1" dirty="0"/>
              <a:t>Braillovo písmo</a:t>
            </a:r>
          </a:p>
          <a:p>
            <a:pPr lvl="1"/>
            <a:r>
              <a:rPr lang="cs-CZ" b="1" dirty="0"/>
              <a:t>Louis Braille </a:t>
            </a:r>
            <a:r>
              <a:rPr lang="cs-CZ" dirty="0"/>
              <a:t>(1809 – 1852)</a:t>
            </a:r>
          </a:p>
          <a:p>
            <a:pPr lvl="2"/>
            <a:r>
              <a:rPr lang="cs-CZ" dirty="0"/>
              <a:t>Francouzský učitel a vynálezce, slepý od dětství</a:t>
            </a:r>
          </a:p>
          <a:p>
            <a:pPr lvl="1"/>
            <a:r>
              <a:rPr lang="cs-CZ" dirty="0"/>
              <a:t>Reprezentace znaků maticí 2 x 3 výstupků</a:t>
            </a:r>
          </a:p>
          <a:p>
            <a:pPr lvl="2"/>
            <a:r>
              <a:rPr lang="cs-CZ" dirty="0"/>
              <a:t>Některé z 2</a:t>
            </a:r>
            <a:r>
              <a:rPr lang="cs-CZ" baseline="30000" dirty="0"/>
              <a:t>6</a:t>
            </a:r>
            <a:r>
              <a:rPr lang="cs-CZ" dirty="0"/>
              <a:t> kombinací mohou vyjádřit </a:t>
            </a:r>
            <a:r>
              <a:rPr lang="cs-CZ" b="1" dirty="0"/>
              <a:t>častá slova</a:t>
            </a:r>
          </a:p>
        </p:txBody>
      </p:sp>
      <p:pic>
        <p:nvPicPr>
          <p:cNvPr id="3074" name="Picture 2" descr="Fotoportrét S. Morsea od Mathewa Bradyho (období 1855-1865)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902" y="1261920"/>
            <a:ext cx="1754452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1/16/Louis_braill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146" y="4149080"/>
            <a:ext cx="1665208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C0972-1AEA-B9BE-ABAC-771E3231D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13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409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Matematické základy bezeztrátového kódování:</a:t>
            </a:r>
            <a:br>
              <a:rPr lang="cs-CZ" sz="2800" dirty="0"/>
            </a:br>
            <a:r>
              <a:rPr lang="cs-CZ" sz="2800" dirty="0"/>
              <a:t>Úvod do teorie informace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Matematický popis </a:t>
                </a:r>
                <a:r>
                  <a:rPr lang="cs-CZ" dirty="0"/>
                  <a:t>komprese dat</a:t>
                </a:r>
              </a:p>
              <a:p>
                <a:pPr lvl="1"/>
                <a:r>
                  <a:rPr lang="cs-CZ" b="1" dirty="0"/>
                  <a:t>Vývoj kompresních metod </a:t>
                </a:r>
                <a:r>
                  <a:rPr lang="cs-CZ" dirty="0"/>
                  <a:t>využívá </a:t>
                </a:r>
                <a:r>
                  <a:rPr lang="cs-CZ" b="1" dirty="0"/>
                  <a:t>teorii informace</a:t>
                </a:r>
                <a:endParaRPr lang="cs-CZ" dirty="0"/>
              </a:p>
              <a:p>
                <a:r>
                  <a:rPr lang="cs-CZ" b="1" dirty="0"/>
                  <a:t>Teorie informace</a:t>
                </a:r>
              </a:p>
              <a:p>
                <a:pPr lvl="2"/>
                <a:r>
                  <a:rPr lang="cs-CZ" b="1" dirty="0"/>
                  <a:t>Vědní obor </a:t>
                </a:r>
                <a:r>
                  <a:rPr lang="cs-CZ" dirty="0"/>
                  <a:t>– měření,  přenos, kódování, ukládání a</a:t>
                </a:r>
                <a:br>
                  <a:rPr lang="cs-CZ" dirty="0"/>
                </a:br>
                <a:r>
                  <a:rPr lang="cs-CZ" b="1" dirty="0"/>
                  <a:t>následné zpracování informací </a:t>
                </a:r>
                <a:r>
                  <a:rPr lang="cs-CZ" dirty="0"/>
                  <a:t>z </a:t>
                </a:r>
                <a:r>
                  <a:rPr lang="cs-CZ" b="1" dirty="0"/>
                  <a:t>kvantitativního hlediska</a:t>
                </a:r>
              </a:p>
              <a:p>
                <a:pPr lvl="1"/>
                <a:r>
                  <a:rPr lang="cs-CZ" b="1" dirty="0"/>
                  <a:t>Claude </a:t>
                </a:r>
                <a:r>
                  <a:rPr lang="cs-CZ" b="1" dirty="0" err="1"/>
                  <a:t>Elwood</a:t>
                </a:r>
                <a:r>
                  <a:rPr lang="cs-CZ" b="1" dirty="0"/>
                  <a:t> Shannon </a:t>
                </a:r>
                <a:r>
                  <a:rPr lang="cs-CZ" dirty="0"/>
                  <a:t>(1916 – 2001)</a:t>
                </a:r>
              </a:p>
              <a:p>
                <a:pPr lvl="2"/>
                <a:r>
                  <a:rPr lang="cs-CZ" dirty="0"/>
                  <a:t>Americký matematik, elektrotechnik,</a:t>
                </a:r>
                <a:br>
                  <a:rPr lang="cs-CZ" dirty="0"/>
                </a:br>
                <a:r>
                  <a:rPr lang="cs-CZ" dirty="0"/>
                  <a:t>„otec teorie informace“</a:t>
                </a:r>
              </a:p>
              <a:p>
                <a:pPr lvl="1"/>
                <a:r>
                  <a:rPr lang="cs-CZ" dirty="0"/>
                  <a:t>Zavedl veličinu </a:t>
                </a:r>
                <a:r>
                  <a:rPr lang="cs-CZ" b="1" dirty="0"/>
                  <a:t>vlastní informace</a:t>
                </a:r>
                <a:r>
                  <a:rPr lang="cs-CZ" dirty="0"/>
                  <a:t> (jevu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cs-CZ" dirty="0"/>
                  <a:t>)</a:t>
                </a:r>
                <a:endParaRPr lang="cs-CZ" b="1" dirty="0"/>
              </a:p>
              <a:p>
                <a:pPr marL="712787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>
                          <a:latin typeface="Cambria Math"/>
                        </a:rPr>
                        <m:t>𝑖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cs-CZ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cs-CZ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cs-CZ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cs-CZ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cs-CZ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cs-CZ" i="1">
                                  <a:latin typeface="Cambria Math"/>
                                </a:rPr>
                                <m:t>𝐴</m:t>
                              </m:r>
                              <m:r>
                                <a:rPr lang="cs-CZ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cs-CZ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cs-CZ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cs-CZ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cs-CZ" i="1"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</m:fName>
                        <m:e>
                          <m:r>
                            <a:rPr lang="cs-CZ" i="1">
                              <a:latin typeface="Cambria Math"/>
                            </a:rPr>
                            <m:t>𝑃</m:t>
                          </m:r>
                          <m:r>
                            <a:rPr lang="cs-CZ" i="1">
                              <a:latin typeface="Cambria Math"/>
                            </a:rPr>
                            <m:t>(</m:t>
                          </m:r>
                          <m:r>
                            <a:rPr lang="cs-CZ" i="1">
                              <a:latin typeface="Cambria Math"/>
                            </a:rPr>
                            <m:t>𝐴</m:t>
                          </m:r>
                          <m:r>
                            <a:rPr lang="cs-CZ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cs-CZ" b="1" dirty="0"/>
              </a:p>
              <a:p>
                <a:pPr lvl="2"/>
                <a:r>
                  <a:rPr lang="cs-CZ" dirty="0"/>
                  <a:t>Jev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cs-CZ" dirty="0"/>
                  <a:t> jako </a:t>
                </a:r>
                <a:r>
                  <a:rPr lang="cs-CZ" b="1" dirty="0"/>
                  <a:t>výsledek náhodného experimentu</a:t>
                </a:r>
              </a:p>
              <a:p>
                <a:pPr lvl="2"/>
                <a:r>
                  <a:rPr lang="cs-CZ" dirty="0"/>
                  <a:t>Pravděpodobnost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𝑃</m:t>
                    </m:r>
                    <m:r>
                      <a:rPr lang="cs-CZ" b="0" i="1" smtClean="0">
                        <a:latin typeface="Cambria Math"/>
                      </a:rPr>
                      <m:t>(</m:t>
                    </m:r>
                    <m:r>
                      <a:rPr lang="cs-CZ" b="0" i="1" smtClean="0">
                        <a:latin typeface="Cambria Math"/>
                      </a:rPr>
                      <m:t>𝐴</m:t>
                    </m:r>
                    <m:r>
                      <a:rPr lang="cs-CZ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cs-CZ" dirty="0"/>
                  <a:t>, že jev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𝐴</m:t>
                    </m:r>
                  </m:oMath>
                </a14:m>
                <a:r>
                  <a:rPr lang="cs-CZ" dirty="0"/>
                  <a:t> nastane</a:t>
                </a:r>
              </a:p>
              <a:p>
                <a:pPr lvl="2"/>
                <a:r>
                  <a:rPr lang="cs-CZ" b="1" dirty="0"/>
                  <a:t>Jednotka informace </a:t>
                </a:r>
                <a:r>
                  <a:rPr lang="cs-CZ" dirty="0"/>
                  <a:t>se odvíjí od </a:t>
                </a:r>
                <a:r>
                  <a:rPr lang="cs-CZ" b="1" dirty="0"/>
                  <a:t>základu logaritmu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𝑏</m:t>
                    </m:r>
                  </m:oMath>
                </a14:m>
                <a:endParaRPr lang="cs-CZ" dirty="0"/>
              </a:p>
              <a:p>
                <a:pPr lvl="4"/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𝑏</m:t>
                    </m:r>
                    <m:r>
                      <a:rPr lang="cs-CZ" b="0" i="1" smtClean="0">
                        <a:latin typeface="Cambria Math"/>
                      </a:rPr>
                      <m:t>=2</m:t>
                    </m:r>
                  </m:oMath>
                </a14:m>
                <a:r>
                  <a:rPr lang="cs-CZ" dirty="0"/>
                  <a:t> – jednotkou je </a:t>
                </a:r>
                <a:r>
                  <a:rPr lang="cs-CZ" b="1" dirty="0"/>
                  <a:t>bit</a:t>
                </a:r>
                <a:r>
                  <a:rPr lang="en-US" b="1" dirty="0"/>
                  <a:t> </a:t>
                </a:r>
                <a:r>
                  <a:rPr lang="en-US" dirty="0"/>
                  <a:t>[</a:t>
                </a:r>
                <a:r>
                  <a:rPr lang="en-US" b="1" dirty="0"/>
                  <a:t>bit</a:t>
                </a:r>
                <a:r>
                  <a:rPr lang="en-US" dirty="0"/>
                  <a:t>, Shannon – </a:t>
                </a:r>
                <a:r>
                  <a:rPr lang="en-US" i="1" dirty="0"/>
                  <a:t>binary digit</a:t>
                </a:r>
                <a:r>
                  <a:rPr lang="en-US" dirty="0"/>
                  <a:t>]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http://history-computer.com/ModernComputer/thinkers/images/shann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933056"/>
            <a:ext cx="1862284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017B5D-E46F-7507-B182-EEAA5E2150E8}"/>
              </a:ext>
            </a:extLst>
          </p:cNvPr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0CEA6-130C-2573-56AB-A92201B29F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14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1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Matematické základy bezeztrátového kódování:</a:t>
            </a:r>
            <a:br>
              <a:rPr lang="cs-CZ" sz="2800" dirty="0"/>
            </a:br>
            <a:r>
              <a:rPr lang="cs-CZ" sz="2800" dirty="0"/>
              <a:t>Úvod do teorie informace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Vlastní informace</a:t>
                </a:r>
                <a:r>
                  <a:rPr lang="cs-CZ" dirty="0"/>
                  <a:t> (</a:t>
                </a:r>
                <a:r>
                  <a:rPr lang="cs-CZ" b="1" dirty="0" err="1"/>
                  <a:t>self-information</a:t>
                </a:r>
                <a:r>
                  <a:rPr lang="cs-CZ" dirty="0"/>
                  <a:t>)</a:t>
                </a:r>
                <a:endParaRPr lang="cs-CZ" b="1" dirty="0"/>
              </a:p>
              <a:p>
                <a:pPr marL="712787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>
                          <a:latin typeface="Cambria Math"/>
                        </a:rPr>
                        <m:t>𝑖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cs-CZ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cs-CZ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cs-CZ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cs-CZ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cs-CZ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cs-CZ" i="1">
                                  <a:latin typeface="Cambria Math"/>
                                </a:rPr>
                                <m:t>𝐴</m:t>
                              </m:r>
                              <m:r>
                                <a:rPr lang="cs-CZ" i="1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cs-CZ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cs-CZ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cs-CZ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cs-CZ" i="1">
                              <a:latin typeface="Cambria Math"/>
                            </a:rPr>
                            <m:t>𝑃</m:t>
                          </m:r>
                          <m:r>
                            <a:rPr lang="cs-CZ" i="1">
                              <a:latin typeface="Cambria Math"/>
                            </a:rPr>
                            <m:t>(</m:t>
                          </m:r>
                          <m:r>
                            <a:rPr lang="cs-CZ" i="1">
                              <a:latin typeface="Cambria Math"/>
                            </a:rPr>
                            <m:t>𝐴</m:t>
                          </m:r>
                          <m:r>
                            <a:rPr lang="cs-CZ" i="1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cs-CZ" b="1" dirty="0"/>
              </a:p>
              <a:p>
                <a:pPr lvl="2"/>
                <a:r>
                  <a:rPr lang="cs-CZ" b="1" dirty="0"/>
                  <a:t>Pravděpodobnost</a:t>
                </a:r>
                <a:r>
                  <a:rPr lang="cs-CZ" dirty="0"/>
                  <a:t> jevu </a:t>
                </a:r>
                <a:r>
                  <a:rPr lang="cs-CZ" b="1" dirty="0"/>
                  <a:t>malá</a:t>
                </a:r>
                <a:r>
                  <a:rPr lang="cs-CZ" dirty="0"/>
                  <a:t> → </a:t>
                </a:r>
                <a:r>
                  <a:rPr lang="cs-CZ" b="1" dirty="0"/>
                  <a:t>velká</a:t>
                </a:r>
                <a:r>
                  <a:rPr lang="cs-CZ" dirty="0"/>
                  <a:t> vlastní </a:t>
                </a:r>
                <a:r>
                  <a:rPr lang="cs-CZ" b="1" dirty="0"/>
                  <a:t>informace</a:t>
                </a:r>
                <a:endParaRPr lang="cs-CZ" dirty="0"/>
              </a:p>
              <a:p>
                <a:pPr lvl="3"/>
                <a:r>
                  <a:rPr lang="cs-CZ" dirty="0"/>
                  <a:t>Pro hodnotu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mtClean="0"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cs-CZ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cs-CZ" dirty="0"/>
                  <a:t> a 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/>
                      </a:rPr>
                      <m:t>−</m:t>
                    </m:r>
                    <m:r>
                      <m:rPr>
                        <m:sty m:val="p"/>
                      </m:rPr>
                      <a:rPr lang="cs-CZ">
                        <a:latin typeface="Cambria Math"/>
                      </a:rPr>
                      <m:t>log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cs-CZ" dirty="0"/>
                  <a:t> </a:t>
                </a:r>
                <a:r>
                  <a:rPr lang="cs-CZ" b="1" dirty="0"/>
                  <a:t>roste</a:t>
                </a:r>
                <a:r>
                  <a:rPr lang="cs-CZ" dirty="0"/>
                  <a:t> s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𝑥</m:t>
                    </m:r>
                    <m:r>
                      <a:rPr lang="cs-CZ" i="1">
                        <a:latin typeface="Cambria Math"/>
                      </a:rPr>
                      <m:t> </m:t>
                    </m:r>
                  </m:oMath>
                </a14:m>
                <a:r>
                  <a:rPr lang="cs-CZ" b="1" dirty="0"/>
                  <a:t>klesajícím</a:t>
                </a:r>
                <a:r>
                  <a:rPr lang="cs-CZ" dirty="0"/>
                  <a:t> od jedné do nuly</a:t>
                </a:r>
              </a:p>
              <a:p>
                <a:pPr lvl="4"/>
                <a:r>
                  <a:rPr lang="cs-CZ" b="1" dirty="0"/>
                  <a:t>Náhodný řetězec znaků</a:t>
                </a:r>
                <a:r>
                  <a:rPr lang="cs-CZ" dirty="0"/>
                  <a:t> → </a:t>
                </a:r>
                <a:r>
                  <a:rPr lang="cs-CZ" b="1" dirty="0"/>
                  <a:t>velké</a:t>
                </a:r>
                <a:r>
                  <a:rPr lang="cs-CZ" dirty="0"/>
                  <a:t> vlastní </a:t>
                </a:r>
                <a:r>
                  <a:rPr lang="cs-CZ" b="1" dirty="0"/>
                  <a:t>informace</a:t>
                </a:r>
              </a:p>
              <a:p>
                <a:pPr lvl="4"/>
                <a:r>
                  <a:rPr lang="cs-CZ" b="1" dirty="0"/>
                  <a:t>Uspořádaný řetězec znaků v knize</a:t>
                </a:r>
                <a:r>
                  <a:rPr lang="cs-CZ" dirty="0"/>
                  <a:t> → </a:t>
                </a:r>
                <a:r>
                  <a:rPr lang="cs-CZ" b="1" dirty="0"/>
                  <a:t>menší</a:t>
                </a:r>
                <a:r>
                  <a:rPr lang="cs-CZ" dirty="0"/>
                  <a:t> vlastní </a:t>
                </a:r>
                <a:r>
                  <a:rPr lang="cs-CZ" b="1" dirty="0"/>
                  <a:t>informace</a:t>
                </a:r>
                <a:endParaRPr lang="cs-CZ" dirty="0"/>
              </a:p>
              <a:p>
                <a:r>
                  <a:rPr lang="cs-CZ" b="1" dirty="0"/>
                  <a:t>Entropie zdroje</a:t>
                </a:r>
                <a:r>
                  <a:rPr lang="cs-CZ" dirty="0"/>
                  <a:t> (</a:t>
                </a:r>
                <a:r>
                  <a:rPr lang="cs-CZ" b="1" dirty="0"/>
                  <a:t>source </a:t>
                </a:r>
                <a:r>
                  <a:rPr lang="cs-CZ" b="1" dirty="0" err="1"/>
                  <a:t>entropy</a:t>
                </a:r>
                <a:r>
                  <a:rPr lang="cs-CZ" dirty="0"/>
                  <a:t>)</a:t>
                </a:r>
                <a:endParaRPr lang="cs-CZ" b="1" dirty="0"/>
              </a:p>
              <a:p>
                <a:pPr lvl="1"/>
                <a:r>
                  <a:rPr lang="cs-CZ" b="1" dirty="0"/>
                  <a:t>Průměrná vlastní informace </a:t>
                </a:r>
                <a:r>
                  <a:rPr lang="cs-CZ" dirty="0"/>
                  <a:t>popisující </a:t>
                </a:r>
                <a:r>
                  <a:rPr lang="cs-CZ" b="1" dirty="0"/>
                  <a:t>náhodný experiment</a:t>
                </a:r>
              </a:p>
              <a:p>
                <a:pPr marL="712787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>
                          <a:latin typeface="Cambria Math"/>
                        </a:rPr>
                        <m:t>𝐻</m:t>
                      </m:r>
                      <m:r>
                        <a:rPr lang="cs-CZ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cs-CZ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s-C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cs-CZ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cs-CZ" i="1">
                              <a:latin typeface="Cambria Math"/>
                            </a:rPr>
                            <m:t>𝑖</m:t>
                          </m:r>
                          <m:r>
                            <a:rPr lang="cs-CZ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i="1"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cs-CZ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cs-CZ" i="1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cs-CZ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cs-CZ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s-C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cs-CZ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func>
                        <m:func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cs-CZ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cs-CZ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s-CZ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i="1"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cs-CZ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cs-CZ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cs-CZ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nary>
                      <m:func>
                        <m:func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cs-CZ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cs-CZ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lvl="3"/>
                <a:r>
                  <a:rPr lang="cs-CZ" dirty="0"/>
                  <a:t>Tato veličina se nazývá </a:t>
                </a:r>
                <a:r>
                  <a:rPr lang="cs-CZ" b="1" dirty="0"/>
                  <a:t>entropie</a:t>
                </a:r>
                <a:r>
                  <a:rPr lang="cs-CZ" dirty="0"/>
                  <a:t> (daného experimentu)</a:t>
                </a:r>
              </a:p>
              <a:p>
                <a:pPr lvl="2"/>
                <a:r>
                  <a:rPr lang="cs-CZ" b="1" dirty="0"/>
                  <a:t>Shannon</a:t>
                </a:r>
                <a:r>
                  <a:rPr lang="cs-CZ" dirty="0"/>
                  <a:t> ukázal – pro </a:t>
                </a:r>
                <a:r>
                  <a:rPr lang="cs-CZ" b="1" dirty="0"/>
                  <a:t>experiment</a:t>
                </a:r>
                <a:r>
                  <a:rPr lang="cs-CZ" dirty="0"/>
                  <a:t> odpovídající </a:t>
                </a:r>
                <a:r>
                  <a:rPr lang="cs-CZ" b="1" dirty="0"/>
                  <a:t>zdroji symbolů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cs-CZ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cs-CZ" dirty="0"/>
                  <a:t> z množiny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cs-CZ" dirty="0"/>
                  <a:t> je </a:t>
                </a:r>
                <a:r>
                  <a:rPr lang="cs-CZ" b="1" dirty="0"/>
                  <a:t>entropie</a:t>
                </a:r>
                <a:r>
                  <a:rPr lang="cs-CZ" dirty="0"/>
                  <a:t> veličina popisující </a:t>
                </a:r>
                <a:r>
                  <a:rPr lang="cs-CZ" b="1" dirty="0"/>
                  <a:t>průměrný počet binárních znaků </a:t>
                </a:r>
                <a:r>
                  <a:rPr lang="cs-CZ" dirty="0"/>
                  <a:t>potřebných pro </a:t>
                </a:r>
                <a:r>
                  <a:rPr lang="cs-CZ" b="1" dirty="0"/>
                  <a:t>kódování výstupu zdroje</a:t>
                </a:r>
                <a:endParaRPr lang="cs-CZ" dirty="0"/>
              </a:p>
              <a:p>
                <a:pPr lvl="3"/>
                <a:r>
                  <a:rPr lang="cs-CZ" dirty="0"/>
                  <a:t>Zároveň jde o </a:t>
                </a:r>
                <a:r>
                  <a:rPr lang="cs-CZ" b="1" dirty="0"/>
                  <a:t>mez bezeztrátové komprese</a:t>
                </a:r>
              </a:p>
              <a:p>
                <a:pPr lvl="1"/>
                <a:endParaRPr lang="cs-CZ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 b="-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6F8BD9B-84EB-E679-FFBD-75D62B295CC1}"/>
              </a:ext>
            </a:extLst>
          </p:cNvPr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AC418E-FF27-9BFE-722E-8364A702EF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15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197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Matematické základy bezeztrátového kódování:</a:t>
            </a:r>
            <a:br>
              <a:rPr lang="cs-CZ" sz="2800" dirty="0"/>
            </a:br>
            <a:r>
              <a:rPr lang="cs-CZ" sz="2800" dirty="0"/>
              <a:t>Úvod do teorie informace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Entropie zdroje</a:t>
                </a:r>
                <a:endParaRPr lang="cs-CZ" dirty="0"/>
              </a:p>
              <a:p>
                <a:pPr lvl="1"/>
                <a:r>
                  <a:rPr lang="cs-CZ" b="1" dirty="0"/>
                  <a:t>Nelze přesně určit </a:t>
                </a:r>
                <a:r>
                  <a:rPr lang="cs-CZ" dirty="0"/>
                  <a:t>je třeba </a:t>
                </a:r>
                <a:r>
                  <a:rPr lang="cs-CZ" b="1" dirty="0"/>
                  <a:t>odhadnout</a:t>
                </a:r>
              </a:p>
              <a:p>
                <a:pPr lvl="1"/>
                <a:r>
                  <a:rPr lang="cs-CZ" b="1" dirty="0"/>
                  <a:t>Příklad</a:t>
                </a:r>
              </a:p>
              <a:p>
                <a:pPr lvl="2"/>
                <a:r>
                  <a:rPr lang="cs-CZ" dirty="0"/>
                  <a:t>Posloupnost čísel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/>
                          </a:rPr>
                          <m:t>1, 2, 3, 2, 3, 4, 5, 4, 5, 6, 7, 8, 9, 8, 9, 10</m:t>
                        </m:r>
                      </m:e>
                    </m:d>
                  </m:oMath>
                </a14:m>
                <a:endParaRPr lang="cs-CZ" dirty="0"/>
              </a:p>
              <a:p>
                <a:pPr lvl="3"/>
                <a:r>
                  <a:rPr lang="cs-CZ" dirty="0"/>
                  <a:t>Předpoklad – </a:t>
                </a:r>
                <a:r>
                  <a:rPr lang="cs-CZ" b="1" dirty="0"/>
                  <a:t>četnost výskytu </a:t>
                </a:r>
                <a:r>
                  <a:rPr lang="cs-CZ" dirty="0"/>
                  <a:t>je dána </a:t>
                </a:r>
                <a:r>
                  <a:rPr lang="cs-CZ" b="1" dirty="0"/>
                  <a:t>počtem daných čísel </a:t>
                </a:r>
                <a:r>
                  <a:rPr lang="cs-CZ" dirty="0"/>
                  <a:t>v posloupnosti</a:t>
                </a:r>
              </a:p>
              <a:p>
                <a:pPr lvl="3"/>
                <a:r>
                  <a:rPr lang="cs-CZ" dirty="0"/>
                  <a:t>Lze odhadnout </a:t>
                </a:r>
                <a:r>
                  <a:rPr lang="cs-CZ" b="1" dirty="0"/>
                  <a:t>pravděpodobnost výskytu</a:t>
                </a:r>
                <a:endParaRPr lang="en-US" b="1" dirty="0"/>
              </a:p>
              <a:p>
                <a:pPr marL="898525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i="1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cs-CZ" i="1">
                          <a:latin typeface="Cambria Math"/>
                        </a:rPr>
                        <m:t>=</m:t>
                      </m:r>
                      <m:r>
                        <a:rPr lang="cs-CZ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i="1">
                              <a:latin typeface="Cambria Math"/>
                            </a:rPr>
                            <m:t>6</m:t>
                          </m:r>
                        </m:e>
                      </m:d>
                      <m:r>
                        <a:rPr lang="cs-CZ" i="1">
                          <a:latin typeface="Cambria Math"/>
                        </a:rPr>
                        <m:t>=</m:t>
                      </m:r>
                      <m:r>
                        <a:rPr lang="cs-CZ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i="1">
                              <a:latin typeface="Cambria Math"/>
                            </a:rPr>
                            <m:t>7</m:t>
                          </m:r>
                        </m:e>
                      </m:d>
                      <m:r>
                        <a:rPr lang="cs-CZ" i="1">
                          <a:latin typeface="Cambria Math"/>
                        </a:rPr>
                        <m:t>=</m:t>
                      </m:r>
                      <m:r>
                        <a:rPr lang="cs-CZ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i="1">
                              <a:latin typeface="Cambria Math"/>
                            </a:rPr>
                            <m:t>10</m:t>
                          </m:r>
                        </m:e>
                      </m:d>
                      <m:r>
                        <a:rPr lang="cs-CZ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cs-CZ" i="1">
                              <a:latin typeface="Cambria Math"/>
                            </a:rPr>
                            <m:t>16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cs-CZ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i="1">
                              <a:latin typeface="Cambria Math"/>
                            </a:rPr>
                            <m:t>2</m:t>
                          </m:r>
                        </m:e>
                      </m:d>
                      <m:r>
                        <a:rPr lang="cs-CZ" i="1">
                          <a:latin typeface="Cambria Math"/>
                        </a:rPr>
                        <m:t>=</m:t>
                      </m:r>
                      <m:r>
                        <a:rPr lang="cs-CZ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i="1">
                              <a:latin typeface="Cambria Math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cs-CZ" i="1">
                              <a:latin typeface="Cambria Math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lvl="3"/>
                <a:r>
                  <a:rPr lang="cs-CZ" dirty="0"/>
                  <a:t>Pro </a:t>
                </a:r>
                <a:r>
                  <a:rPr lang="cs-CZ" b="1" dirty="0" err="1"/>
                  <a:t>iid</a:t>
                </a:r>
                <a:r>
                  <a:rPr lang="en-GB" dirty="0"/>
                  <a:t> (</a:t>
                </a:r>
                <a:r>
                  <a:rPr lang="en-GB" b="1" dirty="0"/>
                  <a:t>independent </a:t>
                </a:r>
                <a:r>
                  <a:rPr lang="en-GB" dirty="0"/>
                  <a:t>and</a:t>
                </a:r>
                <a:r>
                  <a:rPr lang="en-GB" b="1" dirty="0"/>
                  <a:t> identically distributed</a:t>
                </a:r>
                <a:r>
                  <a:rPr lang="en-GB" dirty="0"/>
                  <a:t>)</a:t>
                </a:r>
                <a:r>
                  <a:rPr lang="cs-CZ" b="1" i="1" dirty="0"/>
                  <a:t> </a:t>
                </a:r>
                <a:r>
                  <a:rPr lang="cs-CZ" b="1" dirty="0"/>
                  <a:t>posloupnost </a:t>
                </a:r>
                <a:r>
                  <a:rPr lang="cs-CZ" dirty="0"/>
                  <a:t>je </a:t>
                </a:r>
                <a:r>
                  <a:rPr lang="cs-CZ" b="1" dirty="0"/>
                  <a:t>entropie</a:t>
                </a:r>
              </a:p>
              <a:p>
                <a:pPr marL="898525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>
                          <a:latin typeface="Cambria Math"/>
                        </a:rPr>
                        <m:t>𝐻</m:t>
                      </m:r>
                      <m:r>
                        <a:rPr lang="cs-CZ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cs-CZ" i="1">
                              <a:latin typeface="Cambria Math"/>
                            </a:rPr>
                            <m:t>𝑖</m:t>
                          </m:r>
                          <m:r>
                            <a:rPr lang="cs-CZ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cs-CZ" i="1">
                              <a:latin typeface="Cambria Math"/>
                            </a:rPr>
                            <m:t>10</m:t>
                          </m:r>
                        </m:sup>
                        <m:e>
                          <m:r>
                            <a:rPr lang="cs-CZ" i="1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i="1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cs-CZ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cs-CZ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  <m:r>
                        <a:rPr lang="cs-CZ" i="1">
                          <a:latin typeface="Cambria Math"/>
                        </a:rPr>
                        <m:t>𝑃</m:t>
                      </m:r>
                      <m:r>
                        <a:rPr lang="cs-CZ" i="1">
                          <a:latin typeface="Cambria Math"/>
                        </a:rPr>
                        <m:t>(</m:t>
                      </m:r>
                      <m:r>
                        <a:rPr lang="cs-CZ" i="1">
                          <a:latin typeface="Cambria Math"/>
                        </a:rPr>
                        <m:t>𝑖</m:t>
                      </m:r>
                      <m:r>
                        <a:rPr lang="cs-CZ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cs-CZ" dirty="0"/>
              </a:p>
              <a:p>
                <a:pPr lvl="4"/>
                <a:r>
                  <a:rPr lang="cs-CZ" b="1" dirty="0"/>
                  <a:t>Entropie zdroje</a:t>
                </a:r>
              </a:p>
              <a:p>
                <a:pPr marL="898525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>
                          <a:latin typeface="Cambria Math"/>
                        </a:rPr>
                        <m:t>𝐻</m:t>
                      </m:r>
                      <m:r>
                        <a:rPr lang="cs-CZ" i="1">
                          <a:latin typeface="Cambria Math"/>
                        </a:rPr>
                        <m:t>=−4</m:t>
                      </m:r>
                      <m:f>
                        <m:f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cs-CZ" i="1">
                              <a:latin typeface="Cambria Math"/>
                            </a:rPr>
                            <m:t>16</m:t>
                          </m:r>
                        </m:den>
                      </m:f>
                      <m:sSub>
                        <m:sSub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cs-CZ">
                              <a:latin typeface="Cambria Math"/>
                            </a:rPr>
                            <m:t>log</m:t>
                          </m:r>
                        </m:e>
                        <m:sub>
                          <m:r>
                            <a:rPr lang="cs-CZ" i="1">
                              <a:latin typeface="Cambria Math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cs-CZ" i="1">
                              <a:latin typeface="Cambria Math"/>
                            </a:rPr>
                            <m:t>16</m:t>
                          </m:r>
                        </m:den>
                      </m:f>
                      <m:r>
                        <a:rPr lang="cs-CZ" i="1">
                          <a:latin typeface="Cambria Math"/>
                        </a:rPr>
                        <m:t>−6</m:t>
                      </m:r>
                      <m:f>
                        <m:f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cs-CZ" i="1">
                              <a:latin typeface="Cambria Math"/>
                            </a:rPr>
                            <m:t>8</m:t>
                          </m:r>
                        </m:den>
                      </m:f>
                      <m:sSub>
                        <m:sSub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cs-CZ">
                              <a:latin typeface="Cambria Math"/>
                            </a:rPr>
                            <m:t>log</m:t>
                          </m:r>
                        </m:e>
                        <m:sub>
                          <m:r>
                            <a:rPr lang="cs-CZ" i="1">
                              <a:latin typeface="Cambria Math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cs-CZ" i="1">
                              <a:latin typeface="Cambria Math"/>
                            </a:rPr>
                            <m:t>8</m:t>
                          </m:r>
                        </m:den>
                      </m:f>
                      <m:r>
                        <a:rPr lang="cs-CZ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cs-CZ" i="1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cs-CZ" i="1">
                          <a:latin typeface="Cambria Math"/>
                        </a:rPr>
                        <m:t>4+</m:t>
                      </m:r>
                      <m:f>
                        <m:f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i="1">
                              <a:latin typeface="Cambria Math"/>
                            </a:rPr>
                            <m:t>3</m:t>
                          </m:r>
                        </m:num>
                        <m:den>
                          <m:r>
                            <a:rPr lang="cs-CZ" i="1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cs-CZ" i="1">
                          <a:latin typeface="Cambria Math"/>
                        </a:rPr>
                        <m:t>3=</m:t>
                      </m:r>
                      <m:f>
                        <m:f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i="1">
                              <a:latin typeface="Cambria Math"/>
                            </a:rPr>
                            <m:t>13</m:t>
                          </m:r>
                        </m:num>
                        <m:den>
                          <m:r>
                            <a:rPr lang="cs-CZ" i="1"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cs-CZ" i="1">
                          <a:latin typeface="Cambria Math"/>
                        </a:rPr>
                        <m:t>=3,25</m:t>
                      </m:r>
                      <m:r>
                        <a:rPr lang="cs-CZ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cs-CZ">
                          <a:latin typeface="Cambria Math"/>
                        </a:rPr>
                        <m:t>bit</m:t>
                      </m:r>
                    </m:oMath>
                  </m:oMathPara>
                </a14:m>
                <a:endParaRPr lang="cs-CZ" dirty="0"/>
              </a:p>
              <a:p>
                <a:pPr lvl="3"/>
                <a:r>
                  <a:rPr lang="cs-CZ" b="1" dirty="0"/>
                  <a:t>Nejúčinnější kódování </a:t>
                </a:r>
                <a:r>
                  <a:rPr lang="cs-CZ" dirty="0"/>
                  <a:t>může dosáhnout </a:t>
                </a:r>
                <a:r>
                  <a:rPr lang="cs-CZ" b="1" dirty="0"/>
                  <a:t>nejlépe 3,25 bitu na symbol</a:t>
                </a:r>
              </a:p>
              <a:p>
                <a:pPr lvl="3"/>
                <a:endParaRPr lang="cs-CZ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E997395-DB06-12A3-8819-CA9325276CB8}"/>
              </a:ext>
            </a:extLst>
          </p:cNvPr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00595-7E21-DB61-12C8-16511E00C1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16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47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Matematické základy bezeztrátového kódování:</a:t>
            </a:r>
            <a:br>
              <a:rPr lang="cs-CZ" sz="2800" dirty="0"/>
            </a:br>
            <a:r>
              <a:rPr lang="cs-CZ" sz="2800" dirty="0"/>
              <a:t>Úvod do teorie informace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Entropie zdroje</a:t>
                </a:r>
                <a:endParaRPr lang="cs-CZ" dirty="0"/>
              </a:p>
              <a:p>
                <a:pPr lvl="1"/>
                <a:r>
                  <a:rPr lang="cs-CZ" dirty="0"/>
                  <a:t>Pokud </a:t>
                </a:r>
                <a:r>
                  <a:rPr lang="cs-CZ" b="1" dirty="0"/>
                  <a:t>dokážeme modelovat vznik dat…</a:t>
                </a:r>
              </a:p>
              <a:p>
                <a:pPr lvl="2"/>
                <a:r>
                  <a:rPr lang="cs-CZ" dirty="0"/>
                  <a:t>Potom jsme schopni „</a:t>
                </a:r>
                <a:r>
                  <a:rPr lang="cs-CZ" b="1" dirty="0"/>
                  <a:t>redukovat entropii</a:t>
                </a:r>
                <a:r>
                  <a:rPr lang="cs-CZ" dirty="0"/>
                  <a:t>“</a:t>
                </a:r>
              </a:p>
              <a:p>
                <a:pPr lvl="3"/>
                <a:r>
                  <a:rPr lang="cs-CZ" b="1" dirty="0"/>
                  <a:t>Entropie</a:t>
                </a:r>
                <a:r>
                  <a:rPr lang="cs-CZ" dirty="0"/>
                  <a:t> zdroje </a:t>
                </a:r>
                <a:r>
                  <a:rPr lang="cs-CZ" b="1" dirty="0"/>
                  <a:t>zůstává stejná</a:t>
                </a:r>
                <a:r>
                  <a:rPr lang="cs-CZ" dirty="0"/>
                  <a:t> – množství informace generované zdrojem</a:t>
                </a:r>
              </a:p>
              <a:p>
                <a:pPr lvl="3"/>
                <a:r>
                  <a:rPr lang="cs-CZ" b="1" dirty="0"/>
                  <a:t>Redukujeme</a:t>
                </a:r>
                <a:r>
                  <a:rPr lang="cs-CZ" dirty="0"/>
                  <a:t> pouze </a:t>
                </a:r>
                <a:r>
                  <a:rPr lang="cs-CZ" b="1" dirty="0"/>
                  <a:t>odhad entropie</a:t>
                </a:r>
              </a:p>
              <a:p>
                <a:pPr lvl="3"/>
                <a:r>
                  <a:rPr lang="cs-CZ" b="1" dirty="0"/>
                  <a:t>Pozorováním</a:t>
                </a:r>
                <a:r>
                  <a:rPr lang="cs-CZ" dirty="0"/>
                  <a:t> dat dokážeme </a:t>
                </a:r>
                <a:r>
                  <a:rPr lang="cs-CZ" b="1" dirty="0"/>
                  <a:t>odhadovat charakteristiky </a:t>
                </a:r>
                <a:r>
                  <a:rPr lang="cs-CZ" dirty="0"/>
                  <a:t>– čím delší tím přesnější</a:t>
                </a:r>
              </a:p>
              <a:p>
                <a:pPr lvl="1"/>
                <a:r>
                  <a:rPr lang="cs-CZ" b="1" dirty="0"/>
                  <a:t>Příklad</a:t>
                </a:r>
              </a:p>
              <a:p>
                <a:pPr lvl="2"/>
                <a:r>
                  <a:rPr lang="cs-CZ" dirty="0"/>
                  <a:t>Posloupnost čísel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/>
                          </a:rPr>
                          <m:t>1, 2, 1, 2, 3, 3, 3, 3, 1, 2, 3, 3, 3, 3, 1, 2, 3, 3, 1, 2</m:t>
                        </m:r>
                      </m:e>
                    </m:d>
                  </m:oMath>
                </a14:m>
                <a:endParaRPr lang="cs-CZ" dirty="0"/>
              </a:p>
              <a:p>
                <a:pPr lvl="3"/>
                <a:r>
                  <a:rPr lang="cs-CZ" dirty="0"/>
                  <a:t>Zřejmá </a:t>
                </a:r>
                <a:r>
                  <a:rPr lang="cs-CZ" b="1" dirty="0"/>
                  <a:t>struktura</a:t>
                </a:r>
                <a:r>
                  <a:rPr lang="cs-CZ" dirty="0"/>
                  <a:t> v pozorovaných datech</a:t>
                </a:r>
              </a:p>
              <a:p>
                <a:pPr lvl="3"/>
                <a:r>
                  <a:rPr lang="cs-CZ" b="1" dirty="0"/>
                  <a:t>Uvažujeme symboly nezávisle</a:t>
                </a:r>
                <a:r>
                  <a:rPr lang="cs-CZ" dirty="0"/>
                  <a:t> – obtížně analyzovatelné</a:t>
                </a:r>
              </a:p>
              <a:p>
                <a:pPr lvl="4"/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cs-CZ" b="0" i="1" smtClean="0">
                        <a:latin typeface="Cambria Math"/>
                      </a:rPr>
                      <m:t>=</m:t>
                    </m:r>
                    <m:r>
                      <a:rPr lang="cs-CZ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cs-CZ" b="0" i="1" smtClean="0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cs-CZ" b="0" i="1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cs-CZ" dirty="0"/>
                  <a:t>,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cs-CZ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cs-CZ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cs-CZ" dirty="0"/>
                  <a:t>,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𝐻</m:t>
                    </m:r>
                    <m:r>
                      <a:rPr lang="cs-CZ" i="1">
                        <a:latin typeface="Cambria Math"/>
                      </a:rPr>
                      <m:t>=</m:t>
                    </m:r>
                    <m:r>
                      <a:rPr lang="cs-CZ" b="0" i="1" smtClean="0">
                        <a:latin typeface="Cambria Math"/>
                      </a:rPr>
                      <m:t>1,5 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/>
                      </a:rPr>
                      <m:t>bit</m:t>
                    </m:r>
                    <m:r>
                      <a:rPr lang="cs-CZ" b="0" i="0" smtClean="0">
                        <a:latin typeface="Cambria Math"/>
                      </a:rPr>
                      <m:t>/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/>
                      </a:rPr>
                      <m:t>symbol</m:t>
                    </m:r>
                  </m:oMath>
                </a14:m>
                <a:r>
                  <a:rPr lang="cs-CZ" b="0" dirty="0"/>
                  <a:t>, 20 </a:t>
                </a:r>
                <a:r>
                  <a:rPr lang="cs-CZ" dirty="0"/>
                  <a:t>symbolů → </a:t>
                </a:r>
                <a:r>
                  <a:rPr lang="cs-CZ" b="1" dirty="0"/>
                  <a:t>celkem 30 bitů</a:t>
                </a:r>
              </a:p>
              <a:p>
                <a:pPr lvl="3"/>
                <a:r>
                  <a:rPr lang="cs-CZ" b="1" dirty="0"/>
                  <a:t>Uvažujeme dvojice symbolů</a:t>
                </a:r>
                <a:endParaRPr lang="cs-CZ" dirty="0"/>
              </a:p>
              <a:p>
                <a:pPr lvl="4"/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i="1">
                            <a:latin typeface="Cambria Math"/>
                          </a:rPr>
                          <m:t>1</m:t>
                        </m:r>
                        <m:r>
                          <a:rPr lang="cs-CZ" b="0" i="1" smtClean="0">
                            <a:latin typeface="Cambria Math"/>
                          </a:rPr>
                          <m:t>, 2</m:t>
                        </m:r>
                      </m:e>
                    </m:d>
                    <m:r>
                      <a:rPr lang="cs-CZ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cs-CZ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cs-CZ" dirty="0"/>
                  <a:t>,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i="1">
                            <a:latin typeface="Cambria Math"/>
                          </a:rPr>
                          <m:t>3</m:t>
                        </m:r>
                        <m:r>
                          <a:rPr lang="cs-CZ" b="0" i="1" smtClean="0">
                            <a:latin typeface="Cambria Math"/>
                          </a:rPr>
                          <m:t>, 3</m:t>
                        </m:r>
                      </m:e>
                    </m:d>
                    <m:r>
                      <a:rPr lang="cs-CZ" i="1">
                        <a:latin typeface="Cambria Math"/>
                      </a:rPr>
                      <m:t>=</m:t>
                    </m:r>
                    <m:f>
                      <m:fPr>
                        <m:type m:val="lin"/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cs-CZ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cs-CZ" dirty="0"/>
                  <a:t>,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𝐻</m:t>
                    </m:r>
                    <m:r>
                      <a:rPr lang="cs-CZ" i="1">
                        <a:latin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cs-CZ">
                        <a:latin typeface="Cambria Math"/>
                      </a:rPr>
                      <m:t>bit</m:t>
                    </m:r>
                    <m:r>
                      <a:rPr lang="cs-CZ">
                        <a:latin typeface="Cambria Math"/>
                      </a:rPr>
                      <m:t>/</m:t>
                    </m:r>
                    <m:r>
                      <m:rPr>
                        <m:sty m:val="p"/>
                      </m:rPr>
                      <a:rPr lang="cs-CZ">
                        <a:latin typeface="Cambria Math"/>
                      </a:rPr>
                      <m:t>symbol</m:t>
                    </m:r>
                  </m:oMath>
                </a14:m>
                <a:r>
                  <a:rPr lang="cs-CZ" dirty="0"/>
                  <a:t>, 10 symbolů → </a:t>
                </a:r>
                <a:r>
                  <a:rPr lang="cs-CZ" b="1" dirty="0"/>
                  <a:t>celkem 10 bitů</a:t>
                </a:r>
              </a:p>
              <a:p>
                <a:pPr lvl="6"/>
                <a:endParaRPr lang="cs-CZ" dirty="0"/>
              </a:p>
              <a:p>
                <a:pPr lvl="1"/>
                <a:r>
                  <a:rPr lang="cs-CZ" dirty="0"/>
                  <a:t>Cílem je nalézt co </a:t>
                </a:r>
                <a:r>
                  <a:rPr lang="cs-CZ" b="1" dirty="0"/>
                  <a:t>nejpřesnější model</a:t>
                </a:r>
              </a:p>
              <a:p>
                <a:pPr lvl="2"/>
                <a:r>
                  <a:rPr lang="cs-CZ" dirty="0"/>
                  <a:t>Umožní </a:t>
                </a:r>
                <a:r>
                  <a:rPr lang="cs-CZ" b="1" dirty="0"/>
                  <a:t>snížit odhad entropie </a:t>
                </a:r>
                <a:r>
                  <a:rPr lang="cs-CZ" dirty="0"/>
                  <a:t>a </a:t>
                </a:r>
                <a:r>
                  <a:rPr lang="cs-CZ" b="1" dirty="0"/>
                  <a:t>zvýšit účinnost komprese dat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 r="-5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B265D2D-C341-222F-87BB-5B3B41F699EB}"/>
              </a:ext>
            </a:extLst>
          </p:cNvPr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2E423-AEC2-3632-B556-7F5C4D5F58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17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501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Huffmanovo</a:t>
            </a:r>
            <a:r>
              <a:rPr lang="cs-CZ" dirty="0"/>
              <a:t> kódování: Přehled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Huffmanovo</a:t>
                </a:r>
                <a:r>
                  <a:rPr lang="cs-CZ" dirty="0"/>
                  <a:t> kódování</a:t>
                </a:r>
              </a:p>
              <a:p>
                <a:pPr lvl="1"/>
                <a:r>
                  <a:rPr lang="cs-CZ" dirty="0"/>
                  <a:t>Patří mezi </a:t>
                </a:r>
                <a:r>
                  <a:rPr lang="cs-CZ" b="1" dirty="0"/>
                  <a:t>nejpopulárnější</a:t>
                </a:r>
                <a:r>
                  <a:rPr lang="cs-CZ" dirty="0"/>
                  <a:t> algoritmy</a:t>
                </a:r>
              </a:p>
              <a:p>
                <a:pPr lvl="1"/>
                <a:r>
                  <a:rPr lang="cs-CZ" dirty="0"/>
                  <a:t>Významné využití v kompresi </a:t>
                </a:r>
                <a:r>
                  <a:rPr lang="cs-CZ" b="1" dirty="0"/>
                  <a:t>obrazu</a:t>
                </a:r>
                <a:r>
                  <a:rPr lang="cs-CZ" dirty="0"/>
                  <a:t>, </a:t>
                </a:r>
                <a:r>
                  <a:rPr lang="cs-CZ" b="1" dirty="0"/>
                  <a:t>zvuku</a:t>
                </a:r>
                <a:r>
                  <a:rPr lang="cs-CZ" dirty="0"/>
                  <a:t> a </a:t>
                </a:r>
                <a:r>
                  <a:rPr lang="cs-CZ" b="1" dirty="0"/>
                  <a:t>textu</a:t>
                </a:r>
                <a:r>
                  <a:rPr lang="cs-CZ" dirty="0"/>
                  <a:t>, ...</a:t>
                </a:r>
              </a:p>
              <a:p>
                <a:pPr lvl="2"/>
                <a:r>
                  <a:rPr lang="en-GB" dirty="0"/>
                  <a:t>K</a:t>
                </a:r>
                <a:r>
                  <a:rPr lang="cs-CZ" dirty="0"/>
                  <a:t>ód s </a:t>
                </a:r>
                <a:r>
                  <a:rPr lang="cs-CZ" b="1" dirty="0"/>
                  <a:t>proměnnou délkou kódového slova VLC </a:t>
                </a:r>
                <a:r>
                  <a:rPr lang="cs-CZ" dirty="0"/>
                  <a:t>(</a:t>
                </a:r>
                <a:r>
                  <a:rPr lang="cs-CZ" b="1" dirty="0" err="1"/>
                  <a:t>Variable</a:t>
                </a:r>
                <a:r>
                  <a:rPr lang="cs-CZ" b="1" dirty="0"/>
                  <a:t> </a:t>
                </a:r>
                <a:r>
                  <a:rPr lang="cs-CZ" b="1" dirty="0" err="1"/>
                  <a:t>Length</a:t>
                </a:r>
                <a:r>
                  <a:rPr lang="cs-CZ" b="1" dirty="0"/>
                  <a:t> </a:t>
                </a:r>
                <a:r>
                  <a:rPr lang="cs-CZ" b="1" dirty="0" err="1"/>
                  <a:t>Code</a:t>
                </a:r>
                <a:r>
                  <a:rPr lang="cs-CZ" dirty="0"/>
                  <a:t>)</a:t>
                </a:r>
                <a:endParaRPr lang="en-GB" dirty="0"/>
              </a:p>
              <a:p>
                <a:pPr lvl="2"/>
                <a:r>
                  <a:rPr lang="cs-CZ" dirty="0"/>
                  <a:t>Návrh kódu pro </a:t>
                </a:r>
                <a:r>
                  <a:rPr lang="cs-CZ" b="1" dirty="0"/>
                  <a:t>známý pravděpodobnostní model zdroje</a:t>
                </a:r>
              </a:p>
              <a:p>
                <a:pPr lvl="1"/>
                <a:r>
                  <a:rPr lang="cs-CZ" b="1" dirty="0"/>
                  <a:t>David Albert </a:t>
                </a:r>
                <a:r>
                  <a:rPr lang="cs-CZ" b="1" dirty="0" err="1"/>
                  <a:t>Huffman</a:t>
                </a:r>
                <a:r>
                  <a:rPr lang="cs-CZ" dirty="0"/>
                  <a:t> (1925 – 1999)</a:t>
                </a:r>
              </a:p>
              <a:p>
                <a:pPr lvl="2"/>
                <a:r>
                  <a:rPr lang="cs-CZ" dirty="0"/>
                  <a:t>Vyvinul kódování jako </a:t>
                </a:r>
                <a:r>
                  <a:rPr lang="cs-CZ" b="1" dirty="0"/>
                  <a:t>student na MIT</a:t>
                </a:r>
              </a:p>
              <a:p>
                <a:pPr lvl="2"/>
                <a:r>
                  <a:rPr lang="cs-CZ" dirty="0"/>
                  <a:t>Kurz vedl </a:t>
                </a:r>
                <a:r>
                  <a:rPr lang="cs-CZ" b="1" dirty="0"/>
                  <a:t>Robert </a:t>
                </a:r>
                <a:r>
                  <a:rPr lang="cs-CZ" b="1" dirty="0" err="1"/>
                  <a:t>Fano</a:t>
                </a:r>
                <a:r>
                  <a:rPr lang="cs-CZ" dirty="0"/>
                  <a:t> (první kurz na teorii informace)</a:t>
                </a:r>
              </a:p>
              <a:p>
                <a:pPr lvl="2"/>
                <a:r>
                  <a:rPr lang="cs-CZ" b="1" dirty="0"/>
                  <a:t>Lepší</a:t>
                </a:r>
                <a:r>
                  <a:rPr lang="cs-CZ" dirty="0"/>
                  <a:t> kód než </a:t>
                </a:r>
                <a:r>
                  <a:rPr lang="en-US" b="1" dirty="0" err="1"/>
                  <a:t>metoda</a:t>
                </a:r>
                <a:r>
                  <a:rPr lang="en-US" b="1" dirty="0"/>
                  <a:t> </a:t>
                </a:r>
                <a:r>
                  <a:rPr lang="cs-CZ" b="1" dirty="0"/>
                  <a:t>jeho školitele</a:t>
                </a:r>
                <a:br>
                  <a:rPr lang="cs-CZ" dirty="0"/>
                </a:br>
                <a:r>
                  <a:rPr lang="cs-CZ" dirty="0"/>
                  <a:t>tzv. </a:t>
                </a:r>
                <a:r>
                  <a:rPr lang="cs-CZ" b="1" dirty="0"/>
                  <a:t>Shannon-</a:t>
                </a:r>
                <a:r>
                  <a:rPr lang="cs-CZ" b="1" dirty="0" err="1"/>
                  <a:t>Fano</a:t>
                </a:r>
                <a:r>
                  <a:rPr lang="cs-CZ" b="1" dirty="0"/>
                  <a:t> kód</a:t>
                </a:r>
              </a:p>
              <a:p>
                <a:pPr lvl="1"/>
                <a:r>
                  <a:rPr lang="cs-CZ" b="1" dirty="0" err="1"/>
                  <a:t>Huffmanův</a:t>
                </a:r>
                <a:r>
                  <a:rPr lang="cs-CZ" b="1" dirty="0"/>
                  <a:t> kód</a:t>
                </a:r>
              </a:p>
              <a:p>
                <a:pPr lvl="2"/>
                <a:r>
                  <a:rPr lang="cs-CZ" b="1" dirty="0"/>
                  <a:t>Optimální kód</a:t>
                </a:r>
                <a:r>
                  <a:rPr lang="en-GB" dirty="0"/>
                  <a:t> </a:t>
                </a:r>
                <a:r>
                  <a:rPr lang="cs-CZ" dirty="0"/>
                  <a:t>pro</a:t>
                </a:r>
                <a:r>
                  <a:rPr lang="en-GB" b="1" dirty="0"/>
                  <a:t> </a:t>
                </a:r>
                <a:r>
                  <a:rPr lang="cs-CZ" b="1" dirty="0"/>
                  <a:t>zdroj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</m:oMath>
                </a14:m>
                <a:r>
                  <a:rPr lang="en-GB" dirty="0"/>
                  <a:t> </a:t>
                </a:r>
                <a:r>
                  <a:rPr lang="cs-CZ" dirty="0"/>
                  <a:t>dosahující</a:t>
                </a:r>
                <a:br>
                  <a:rPr lang="cs-CZ" dirty="0"/>
                </a:br>
                <a:r>
                  <a:rPr lang="cs-CZ" b="1" dirty="0"/>
                  <a:t>průměrnou délku kódu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cs-CZ" b="1" dirty="0"/>
                  <a:t>omezenou</a:t>
                </a:r>
                <a:r>
                  <a:rPr lang="en-GB" b="1" dirty="0"/>
                  <a:t> </a:t>
                </a:r>
                <a:r>
                  <a:rPr lang="en-GB" b="1" dirty="0" err="1"/>
                  <a:t>entrop</a:t>
                </a:r>
                <a:r>
                  <a:rPr lang="cs-CZ" b="1" dirty="0" err="1"/>
                  <a:t>ií</a:t>
                </a:r>
                <a:r>
                  <a:rPr lang="cs-CZ" b="1" dirty="0"/>
                  <a:t> zdroje</a:t>
                </a:r>
                <a:br>
                  <a:rPr lang="cs-CZ" b="1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/>
                  <a:t> </a:t>
                </a:r>
                <a:r>
                  <a:rPr lang="cs-CZ" dirty="0"/>
                  <a:t>a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b="1" dirty="0"/>
                  <a:t> </a:t>
                </a:r>
              </a:p>
              <a:p>
                <a:pPr marL="54292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𝑙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𝐻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𝒮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b="1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www1.ucsc.edu/currents/99-00/art/huffman_david.99-10-11.jpg">
            <a:extLst>
              <a:ext uri="{FF2B5EF4-FFF2-40B4-BE49-F238E27FC236}">
                <a16:creationId xmlns:a16="http://schemas.microsoft.com/office/drawing/2014/main" id="{6718F510-CB61-4D4E-AAEE-5C231C6E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265" y="3230077"/>
            <a:ext cx="1677419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128478-C693-CCE8-3A3E-153135498479}"/>
              </a:ext>
            </a:extLst>
          </p:cNvPr>
          <p:cNvSpPr txBox="1"/>
          <p:nvPr/>
        </p:nvSpPr>
        <p:spPr>
          <a:xfrm>
            <a:off x="6948655" y="5570077"/>
            <a:ext cx="2008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b="1" dirty="0"/>
              <a:t>David Albert Huffman</a:t>
            </a:r>
            <a:br>
              <a:rPr lang="sv-SE" sz="1400" b="1" dirty="0"/>
            </a:br>
            <a:r>
              <a:rPr lang="sv-SE" sz="1400" dirty="0"/>
              <a:t>(1925 – 1999)</a:t>
            </a:r>
            <a:endParaRPr lang="en-GB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2D36AE-AE82-63A3-D383-0264C228C6A1}"/>
              </a:ext>
            </a:extLst>
          </p:cNvPr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06954-D8BE-5BD1-D12B-8E24585452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18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1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Obsah přednášky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Úvod do komprese </a:t>
            </a:r>
            <a:r>
              <a:rPr lang="en-GB" b="1" dirty="0" err="1"/>
              <a:t>obra</a:t>
            </a:r>
            <a:r>
              <a:rPr lang="cs-CZ" b="1" dirty="0" err="1"/>
              <a:t>zových</a:t>
            </a:r>
            <a:r>
              <a:rPr lang="cs-CZ" b="1" dirty="0"/>
              <a:t> dat</a:t>
            </a:r>
          </a:p>
          <a:p>
            <a:pPr lvl="1"/>
            <a:r>
              <a:rPr lang="cs-CZ" dirty="0"/>
              <a:t>Motivace, ztrátová a bezeztrátová komprese</a:t>
            </a:r>
          </a:p>
          <a:p>
            <a:r>
              <a:rPr lang="cs-CZ" b="1" dirty="0"/>
              <a:t>Základní metody bezeztrátové komprese</a:t>
            </a:r>
          </a:p>
          <a:p>
            <a:pPr lvl="1"/>
            <a:r>
              <a:rPr lang="cs-CZ" dirty="0"/>
              <a:t>Vlastní informace a entropie</a:t>
            </a:r>
          </a:p>
          <a:p>
            <a:pPr lvl="1"/>
            <a:r>
              <a:rPr lang="cs-CZ" dirty="0" err="1"/>
              <a:t>Huffmanův</a:t>
            </a:r>
            <a:r>
              <a:rPr lang="cs-CZ" dirty="0"/>
              <a:t> a aritmetický kodér, slovníkové metody</a:t>
            </a:r>
          </a:p>
          <a:p>
            <a:r>
              <a:rPr lang="cs-CZ" b="1" dirty="0"/>
              <a:t>Základní metody a standardy komprese obrazu</a:t>
            </a:r>
          </a:p>
          <a:p>
            <a:pPr lvl="1"/>
            <a:r>
              <a:rPr lang="cs-CZ" dirty="0"/>
              <a:t>Vektorová </a:t>
            </a:r>
            <a:r>
              <a:rPr lang="cs-CZ" dirty="0" err="1"/>
              <a:t>kvantizace</a:t>
            </a:r>
            <a:r>
              <a:rPr lang="cs-CZ" dirty="0"/>
              <a:t>, diferenční kódování</a:t>
            </a:r>
          </a:p>
          <a:p>
            <a:pPr lvl="1"/>
            <a:r>
              <a:rPr lang="cs-CZ" dirty="0"/>
              <a:t>DCT, vlnková transformace, JPEG, JPEG 2000</a:t>
            </a:r>
          </a:p>
          <a:p>
            <a:r>
              <a:rPr lang="cs-CZ" b="1" dirty="0"/>
              <a:t>Základní metody a standardy komprese videa</a:t>
            </a:r>
          </a:p>
          <a:p>
            <a:pPr lvl="1"/>
            <a:r>
              <a:rPr lang="en-GB" dirty="0" err="1"/>
              <a:t>Odhad</a:t>
            </a:r>
            <a:r>
              <a:rPr lang="en-GB" dirty="0"/>
              <a:t> a k</a:t>
            </a:r>
            <a:r>
              <a:rPr lang="cs-CZ" dirty="0" err="1"/>
              <a:t>ompenzace</a:t>
            </a:r>
            <a:r>
              <a:rPr lang="cs-CZ" dirty="0"/>
              <a:t> pohybu, DPCM/DCT</a:t>
            </a:r>
          </a:p>
          <a:p>
            <a:pPr lvl="1"/>
            <a:r>
              <a:rPr lang="cs-CZ" dirty="0"/>
              <a:t>Standard</a:t>
            </a:r>
            <a:r>
              <a:rPr lang="en-GB" dirty="0"/>
              <a:t>y </a:t>
            </a:r>
            <a:r>
              <a:rPr lang="en-GB" dirty="0" err="1"/>
              <a:t>komprese</a:t>
            </a:r>
            <a:r>
              <a:rPr lang="en-GB" dirty="0"/>
              <a:t> </a:t>
            </a:r>
            <a:r>
              <a:rPr lang="cs-CZ" dirty="0"/>
              <a:t>MPEG 1, 2, H.264/AVC,</a:t>
            </a:r>
            <a:r>
              <a:rPr lang="en-GB" dirty="0"/>
              <a:t> </a:t>
            </a:r>
            <a:r>
              <a:rPr lang="cs-CZ" dirty="0"/>
              <a:t>H.265/HEVC,</a:t>
            </a:r>
            <a:r>
              <a:rPr lang="en-GB" dirty="0"/>
              <a:t>…</a:t>
            </a:r>
            <a:endParaRPr lang="cs-CZ" dirty="0"/>
          </a:p>
          <a:p>
            <a:r>
              <a:rPr lang="cs-CZ" b="1" dirty="0"/>
              <a:t>Hodnocení kvality obrazu IQA</a:t>
            </a:r>
            <a:endParaRPr lang="cs-CZ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AE053-2044-AC71-EDAF-849A471CB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1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40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Huffmanovo</a:t>
            </a:r>
            <a:r>
              <a:rPr lang="cs-CZ" dirty="0"/>
              <a:t> kódování: Algoritmus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Postup generování </a:t>
                </a:r>
                <a:r>
                  <a:rPr lang="cs-CZ" b="1" dirty="0" err="1"/>
                  <a:t>Huffmanova</a:t>
                </a:r>
                <a:r>
                  <a:rPr lang="cs-CZ" b="1" dirty="0"/>
                  <a:t> kódu</a:t>
                </a:r>
              </a:p>
              <a:p>
                <a:pPr lvl="1"/>
                <a:r>
                  <a:rPr lang="cs-CZ" dirty="0"/>
                  <a:t>Založen na </a:t>
                </a:r>
                <a:r>
                  <a:rPr lang="cs-CZ" b="1" dirty="0"/>
                  <a:t>dvou vlastnostech optimálních prefixových kódů</a:t>
                </a:r>
              </a:p>
              <a:p>
                <a:pPr lvl="2"/>
                <a:r>
                  <a:rPr lang="cs-CZ" dirty="0"/>
                  <a:t>(</a:t>
                </a:r>
                <a:r>
                  <a:rPr lang="cs-CZ" b="1" dirty="0"/>
                  <a:t>1</a:t>
                </a:r>
                <a:r>
                  <a:rPr lang="cs-CZ" dirty="0"/>
                  <a:t>) V </a:t>
                </a:r>
                <a:r>
                  <a:rPr lang="cs-CZ" b="1" dirty="0"/>
                  <a:t>optimálním</a:t>
                </a:r>
                <a:r>
                  <a:rPr lang="cs-CZ" dirty="0"/>
                  <a:t> kódu mají </a:t>
                </a:r>
                <a:r>
                  <a:rPr lang="cs-CZ" b="1" dirty="0"/>
                  <a:t>častěji se vyskytující symboly</a:t>
                </a:r>
                <a:r>
                  <a:rPr lang="cs-CZ" dirty="0"/>
                  <a:t> (větší pravděpodobnost výskytu)</a:t>
                </a:r>
                <a:r>
                  <a:rPr lang="cs-CZ" b="1" dirty="0"/>
                  <a:t> kratší kódová slova</a:t>
                </a:r>
                <a:r>
                  <a:rPr lang="cs-CZ" dirty="0"/>
                  <a:t> než symboly vyskytující se řidčeji</a:t>
                </a:r>
              </a:p>
              <a:p>
                <a:pPr lvl="2"/>
                <a:r>
                  <a:rPr lang="cs-CZ" dirty="0"/>
                  <a:t>(</a:t>
                </a:r>
                <a:r>
                  <a:rPr lang="cs-CZ" b="1" dirty="0"/>
                  <a:t>2</a:t>
                </a:r>
                <a:r>
                  <a:rPr lang="cs-CZ" dirty="0"/>
                  <a:t>) V </a:t>
                </a:r>
                <a:r>
                  <a:rPr lang="cs-CZ" b="1" dirty="0"/>
                  <a:t>optimálním</a:t>
                </a:r>
                <a:r>
                  <a:rPr lang="cs-CZ" dirty="0"/>
                  <a:t> kódu, </a:t>
                </a:r>
                <a:r>
                  <a:rPr lang="cs-CZ" b="1" dirty="0"/>
                  <a:t>dva symboly vyskytující se nejméně často </a:t>
                </a:r>
                <a:r>
                  <a:rPr lang="cs-CZ" dirty="0"/>
                  <a:t>mají </a:t>
                </a:r>
                <a:r>
                  <a:rPr lang="cs-CZ" b="1" dirty="0"/>
                  <a:t>stejnou</a:t>
                </a:r>
                <a:r>
                  <a:rPr lang="cs-CZ" dirty="0"/>
                  <a:t> (nejdelší)</a:t>
                </a:r>
                <a:r>
                  <a:rPr lang="cs-CZ" b="1" dirty="0"/>
                  <a:t> délku kódového slova</a:t>
                </a:r>
                <a:endParaRPr lang="cs-CZ" dirty="0"/>
              </a:p>
              <a:p>
                <a:pPr lvl="3"/>
                <a:r>
                  <a:rPr lang="cs-CZ" dirty="0"/>
                  <a:t>Vyplývá z </a:t>
                </a:r>
                <a:r>
                  <a:rPr lang="cs-CZ" b="1" dirty="0"/>
                  <a:t>požadavků na vlastnosti prefixových kódů</a:t>
                </a:r>
              </a:p>
              <a:p>
                <a:pPr lvl="2"/>
                <a:endParaRPr lang="cs-CZ" dirty="0"/>
              </a:p>
              <a:p>
                <a:pPr lvl="1"/>
                <a:r>
                  <a:rPr lang="cs-CZ" dirty="0"/>
                  <a:t>Postup lze získat </a:t>
                </a:r>
                <a:r>
                  <a:rPr lang="cs-CZ" b="1" dirty="0"/>
                  <a:t>přidáním jednoho požadavku</a:t>
                </a:r>
                <a:endParaRPr lang="cs-CZ" dirty="0"/>
              </a:p>
              <a:p>
                <a:pPr lvl="2"/>
                <a:r>
                  <a:rPr lang="cs-CZ" dirty="0"/>
                  <a:t>Kódová slova pro </a:t>
                </a:r>
                <a:r>
                  <a:rPr lang="cs-CZ" b="1" dirty="0"/>
                  <a:t>dva nejméně pravděpodobné symboly </a:t>
                </a:r>
                <a:r>
                  <a:rPr lang="cs-CZ" dirty="0"/>
                  <a:t>se</a:t>
                </a:r>
                <a:br>
                  <a:rPr lang="cs-CZ" dirty="0"/>
                </a:br>
                <a:r>
                  <a:rPr lang="cs-CZ" b="1" dirty="0"/>
                  <a:t>liší pouze v posledním bitu</a:t>
                </a:r>
              </a:p>
              <a:p>
                <a:pPr lvl="3"/>
                <a:r>
                  <a:rPr lang="cs-CZ" dirty="0"/>
                  <a:t>Pro dva </a:t>
                </a:r>
                <a:r>
                  <a:rPr lang="cs-CZ" b="1" dirty="0"/>
                  <a:t>nejméně pravděpodobné </a:t>
                </a:r>
                <a:r>
                  <a:rPr lang="cs-CZ" dirty="0"/>
                  <a:t>symboly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cs-CZ" dirty="0"/>
                  <a:t> a </a:t>
                </a:r>
                <a14:m>
                  <m:oMath xmlns:m="http://schemas.openxmlformats.org/officeDocument/2006/math">
                    <m:r>
                      <a:rPr lang="cs-CZ" i="1" smtClean="0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cs-CZ" dirty="0"/>
                  <a:t>, pokud je </a:t>
                </a:r>
                <a14:m>
                  <m:oMath xmlns:m="http://schemas.openxmlformats.org/officeDocument/2006/math">
                    <m:r>
                      <a:rPr lang="cs-CZ" b="1" i="0" smtClean="0">
                        <a:latin typeface="Cambria Math"/>
                        <a:ea typeface="Cambria Math"/>
                      </a:rPr>
                      <m:t>𝐦</m:t>
                    </m:r>
                    <m:r>
                      <a:rPr lang="cs-CZ" b="0" i="0" smtClean="0">
                        <a:latin typeface="Cambria Math"/>
                        <a:ea typeface="Cambria Math"/>
                      </a:rPr>
                      <m:t>∗0</m:t>
                    </m:r>
                  </m:oMath>
                </a14:m>
                <a:r>
                  <a:rPr lang="cs-CZ" dirty="0"/>
                  <a:t> kódové slovo pro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cs-CZ" dirty="0"/>
                  <a:t>, pak pro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cs-CZ" dirty="0"/>
                  <a:t> bude kódové slovo </a:t>
                </a:r>
                <a14:m>
                  <m:oMath xmlns:m="http://schemas.openxmlformats.org/officeDocument/2006/math">
                    <m:r>
                      <a:rPr lang="cs-CZ" b="1">
                        <a:latin typeface="Cambria Math"/>
                        <a:ea typeface="Cambria Math"/>
                      </a:rPr>
                      <m:t>𝐦</m:t>
                    </m:r>
                    <m:r>
                      <a:rPr lang="cs-CZ">
                        <a:latin typeface="Cambria Math"/>
                        <a:ea typeface="Cambria Math"/>
                      </a:rPr>
                      <m:t>∗</m:t>
                    </m:r>
                    <m:r>
                      <a:rPr lang="cs-CZ" b="0" i="0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cs-CZ" dirty="0"/>
              </a:p>
              <a:p>
                <a:pPr lvl="4"/>
                <a14:m>
                  <m:oMath xmlns:m="http://schemas.openxmlformats.org/officeDocument/2006/math">
                    <m:r>
                      <a:rPr lang="cs-CZ" b="1" smtClean="0">
                        <a:latin typeface="Cambria Math"/>
                        <a:ea typeface="Cambria Math"/>
                      </a:rPr>
                      <m:t>𝐦</m:t>
                    </m:r>
                  </m:oMath>
                </a14:m>
                <a:r>
                  <a:rPr lang="cs-CZ" dirty="0"/>
                  <a:t> je posloupnost 0 a 1</a:t>
                </a:r>
              </a:p>
              <a:p>
                <a:pPr lvl="4"/>
                <a:r>
                  <a:rPr lang="cs-CZ" dirty="0"/>
                  <a:t>Symbol </a:t>
                </a:r>
                <a14:m>
                  <m:oMath xmlns:m="http://schemas.openxmlformats.org/officeDocument/2006/math">
                    <m:r>
                      <a:rPr lang="cs-CZ">
                        <a:latin typeface="Cambria Math"/>
                        <a:ea typeface="Cambria Math"/>
                      </a:rPr>
                      <m:t>∗</m:t>
                    </m:r>
                  </m:oMath>
                </a14:m>
                <a:r>
                  <a:rPr lang="cs-CZ" dirty="0"/>
                  <a:t> zde značí </a:t>
                </a:r>
                <a:r>
                  <a:rPr lang="cs-CZ" b="1" dirty="0"/>
                  <a:t>sloučení kódových slov</a:t>
                </a:r>
                <a:endParaRPr lang="cs-CZ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 r="-9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ABA703A-B8A6-D515-5B08-3E7B036978CF}"/>
              </a:ext>
            </a:extLst>
          </p:cNvPr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24AA-036B-F88A-8CAB-89490194DD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19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88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Huffmanovo</a:t>
            </a:r>
            <a:r>
              <a:rPr lang="cs-CZ" dirty="0"/>
              <a:t> kódování: Algoritmus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Postup generování </a:t>
                </a:r>
                <a:r>
                  <a:rPr lang="cs-CZ" b="1" dirty="0" err="1"/>
                  <a:t>Huffmanova</a:t>
                </a:r>
                <a:r>
                  <a:rPr lang="cs-CZ" b="1" dirty="0"/>
                  <a:t> kódu</a:t>
                </a:r>
              </a:p>
              <a:p>
                <a:pPr lvl="1"/>
                <a:r>
                  <a:rPr lang="cs-CZ" b="1" dirty="0"/>
                  <a:t>Příklad</a:t>
                </a:r>
              </a:p>
              <a:p>
                <a:pPr lvl="2"/>
                <a:r>
                  <a:rPr lang="cs-CZ" dirty="0"/>
                  <a:t>Huffmanův kód </a:t>
                </a:r>
                <a:r>
                  <a:rPr lang="cs-CZ" b="1" dirty="0"/>
                  <a:t>pro znaky z abecedy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  <a:ea typeface="Cambria Math"/>
                      </a:rPr>
                      <m:t>𝒜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cs-CZ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cs-CZ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cs-CZ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cs-CZ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cs-CZ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cs-CZ" dirty="0"/>
                  <a:t> s </a:t>
                </a:r>
                <a:r>
                  <a:rPr lang="cs-CZ" b="1" dirty="0"/>
                  <a:t>pravděpodobnostmi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i="1">
                        <a:latin typeface="Cambria Math"/>
                      </a:rPr>
                      <m:t>=</m:t>
                    </m:r>
                    <m:r>
                      <a:rPr lang="cs-CZ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cs-CZ" i="1">
                        <a:latin typeface="Cambria Math"/>
                        <a:ea typeface="Cambria Math"/>
                      </a:rPr>
                      <m:t>=0,2</m:t>
                    </m:r>
                  </m:oMath>
                </a14:m>
                <a:r>
                  <a:rPr lang="cs-CZ" dirty="0"/>
                  <a:t>,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i="1">
                        <a:latin typeface="Cambria Math"/>
                        <a:ea typeface="Cambria Math"/>
                      </a:rPr>
                      <m:t>=0,4</m:t>
                    </m:r>
                  </m:oMath>
                </a14:m>
                <a:r>
                  <a:rPr lang="cs-CZ" dirty="0"/>
                  <a:t> a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cs-CZ" i="1">
                        <a:latin typeface="Cambria Math"/>
                        <a:ea typeface="Cambria Math"/>
                      </a:rPr>
                      <m:t>=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cs-CZ" i="1">
                            <a:latin typeface="Cambria Math"/>
                            <a:ea typeface="Cambria Math"/>
                          </a:rPr>
                          <m:t>5</m:t>
                        </m:r>
                      </m:sub>
                    </m:sSub>
                    <m:r>
                      <a:rPr lang="cs-CZ" i="1">
                        <a:latin typeface="Cambria Math"/>
                        <a:ea typeface="Cambria Math"/>
                      </a:rPr>
                      <m:t>)=0,1</m:t>
                    </m:r>
                  </m:oMath>
                </a14:m>
                <a:endParaRPr lang="cs-CZ" dirty="0"/>
              </a:p>
              <a:p>
                <a:pPr lvl="2"/>
                <a:r>
                  <a:rPr lang="cs-CZ" b="1" dirty="0"/>
                  <a:t>Alternativně</a:t>
                </a:r>
                <a:r>
                  <a:rPr lang="cs-CZ" dirty="0"/>
                  <a:t> lze </a:t>
                </a:r>
                <a:r>
                  <a:rPr lang="cs-CZ" b="1" dirty="0"/>
                  <a:t>použít binární strom</a:t>
                </a:r>
                <a:endParaRPr lang="cs-CZ" dirty="0"/>
              </a:p>
              <a:p>
                <a:pPr lvl="3"/>
                <a:r>
                  <a:rPr lang="cs-CZ" b="1" dirty="0" err="1"/>
                  <a:t>Hufmannův</a:t>
                </a:r>
                <a:r>
                  <a:rPr lang="en-US" dirty="0"/>
                  <a:t> k</a:t>
                </a:r>
                <a:r>
                  <a:rPr lang="cs-CZ" dirty="0"/>
                  <a:t>ód je </a:t>
                </a:r>
                <a:r>
                  <a:rPr lang="cs-CZ" b="1" dirty="0"/>
                  <a:t>prefixový</a:t>
                </a:r>
                <a:r>
                  <a:rPr lang="cs-CZ" dirty="0"/>
                  <a:t> – vnější uzly (listy) odpovídají symbolům</a:t>
                </a:r>
              </a:p>
              <a:p>
                <a:pPr lvl="3"/>
                <a:r>
                  <a:rPr lang="cs-CZ" b="1" dirty="0"/>
                  <a:t>Začínáme od listů</a:t>
                </a:r>
              </a:p>
              <a:p>
                <a:pPr lvl="3"/>
                <a:r>
                  <a:rPr lang="cs-CZ" dirty="0"/>
                  <a:t>Spojíme </a:t>
                </a:r>
                <a:r>
                  <a:rPr lang="cs-CZ" b="1" dirty="0"/>
                  <a:t>dva listy </a:t>
                </a:r>
                <a:r>
                  <a:rPr lang="cs-CZ" dirty="0"/>
                  <a:t>odpovídající </a:t>
                </a:r>
                <a:r>
                  <a:rPr lang="cs-CZ" b="1" dirty="0"/>
                  <a:t>nejmenším pravděpodobnostem </a:t>
                </a:r>
                <a:r>
                  <a:rPr lang="cs-CZ" dirty="0"/>
                  <a:t>do uzlu</a:t>
                </a:r>
              </a:p>
              <a:p>
                <a:pPr lvl="2"/>
                <a:endParaRPr lang="cs-CZ" b="1" dirty="0"/>
              </a:p>
              <a:p>
                <a:pPr lvl="2"/>
                <a:endParaRPr lang="cs-CZ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788" y="4242304"/>
            <a:ext cx="4362420" cy="195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60032" y="4869160"/>
            <a:ext cx="3708441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860032" y="4991901"/>
            <a:ext cx="648072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cs-CZ" sz="1100" dirty="0"/>
              <a:t>Znak</a:t>
            </a:r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6024423" y="4991901"/>
            <a:ext cx="111822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cs-CZ" sz="1100" dirty="0"/>
              <a:t>Pravděpodobnost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7565726" y="4991901"/>
            <a:ext cx="108012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cs-CZ" sz="1100" dirty="0"/>
              <a:t>Kódové slovo</a:t>
            </a:r>
            <a:endParaRPr lang="en-US" sz="1100" dirty="0"/>
          </a:p>
        </p:txBody>
      </p:sp>
      <p:sp>
        <p:nvSpPr>
          <p:cNvPr id="14" name="Rectangle 13"/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3EA72-50F0-4C52-6C32-6EA6418C09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20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54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21437" y="2774015"/>
            <a:ext cx="3708441" cy="144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Huffmanovo</a:t>
            </a:r>
            <a:r>
              <a:rPr lang="cs-CZ" dirty="0"/>
              <a:t> kódování: Algoritmus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Postup generování </a:t>
                </a:r>
                <a:r>
                  <a:rPr lang="cs-CZ" b="1" dirty="0" err="1"/>
                  <a:t>Huffmanova</a:t>
                </a:r>
                <a:r>
                  <a:rPr lang="cs-CZ" b="1" dirty="0"/>
                  <a:t> kódu</a:t>
                </a:r>
              </a:p>
              <a:p>
                <a:pPr lvl="1"/>
                <a:r>
                  <a:rPr lang="cs-CZ" b="1" dirty="0"/>
                  <a:t>Příklad</a:t>
                </a:r>
              </a:p>
              <a:p>
                <a:pPr lvl="2"/>
                <a:r>
                  <a:rPr lang="cs-CZ" dirty="0"/>
                  <a:t>Huffmanův kód </a:t>
                </a:r>
                <a:r>
                  <a:rPr lang="cs-CZ" b="1" dirty="0"/>
                  <a:t>pro znaky z abecedy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  <a:ea typeface="Cambria Math"/>
                      </a:rPr>
                      <m:t>𝒜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cs-CZ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cs-CZ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cs-CZ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cs-CZ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b>
                        </m:sSub>
                        <m:r>
                          <a:rPr lang="cs-CZ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cs-CZ" dirty="0"/>
                  <a:t> s </a:t>
                </a:r>
                <a:r>
                  <a:rPr lang="cs-CZ" b="1" dirty="0"/>
                  <a:t>pravděpodobnostmi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i="1">
                        <a:latin typeface="Cambria Math"/>
                      </a:rPr>
                      <m:t>=</m:t>
                    </m:r>
                    <m:r>
                      <a:rPr lang="cs-CZ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cs-CZ" i="1">
                        <a:latin typeface="Cambria Math"/>
                        <a:ea typeface="Cambria Math"/>
                      </a:rPr>
                      <m:t>=0,2</m:t>
                    </m:r>
                  </m:oMath>
                </a14:m>
                <a:r>
                  <a:rPr lang="cs-CZ" dirty="0"/>
                  <a:t>,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i="1">
                        <a:latin typeface="Cambria Math"/>
                        <a:ea typeface="Cambria Math"/>
                      </a:rPr>
                      <m:t>=0,4</m:t>
                    </m:r>
                  </m:oMath>
                </a14:m>
                <a:r>
                  <a:rPr lang="cs-CZ" dirty="0"/>
                  <a:t> a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cs-CZ" i="1">
                        <a:latin typeface="Cambria Math"/>
                        <a:ea typeface="Cambria Math"/>
                      </a:rPr>
                      <m:t>=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cs-CZ" i="1">
                            <a:latin typeface="Cambria Math"/>
                            <a:ea typeface="Cambria Math"/>
                          </a:rPr>
                          <m:t>5</m:t>
                        </m:r>
                      </m:sub>
                    </m:sSub>
                    <m:r>
                      <a:rPr lang="cs-CZ" i="1">
                        <a:latin typeface="Cambria Math"/>
                        <a:ea typeface="Cambria Math"/>
                      </a:rPr>
                      <m:t>)=0,1</m:t>
                    </m:r>
                  </m:oMath>
                </a14:m>
                <a:endParaRPr lang="cs-CZ" dirty="0"/>
              </a:p>
              <a:p>
                <a:pPr lvl="2"/>
                <a:endParaRPr lang="cs-CZ" dirty="0"/>
              </a:p>
              <a:p>
                <a:pPr lvl="2"/>
                <a:endParaRPr lang="cs-CZ" dirty="0"/>
              </a:p>
              <a:p>
                <a:pPr lvl="2"/>
                <a:endParaRPr lang="cs-CZ" dirty="0"/>
              </a:p>
              <a:p>
                <a:pPr lvl="2"/>
                <a:endParaRPr lang="cs-CZ" dirty="0"/>
              </a:p>
              <a:p>
                <a:pPr lvl="3"/>
                <a:endParaRPr lang="cs-CZ" dirty="0"/>
              </a:p>
              <a:p>
                <a:pPr lvl="3"/>
                <a:r>
                  <a:rPr lang="cs-CZ" dirty="0"/>
                  <a:t>Odpovídající </a:t>
                </a:r>
                <a:r>
                  <a:rPr lang="cs-CZ" b="1" dirty="0"/>
                  <a:t>entropie zdroje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𝐻</m:t>
                    </m:r>
                    <m:r>
                      <a:rPr lang="cs-CZ" i="1">
                        <a:latin typeface="Cambria Math"/>
                      </a:rPr>
                      <m:t>=2,122 </m:t>
                    </m:r>
                    <m:r>
                      <m:rPr>
                        <m:sty m:val="p"/>
                      </m:rPr>
                      <a:rPr lang="cs-CZ">
                        <a:latin typeface="Cambria Math"/>
                      </a:rPr>
                      <m:t>bit</m:t>
                    </m:r>
                    <m:r>
                      <a:rPr lang="cs-CZ">
                        <a:latin typeface="Cambria Math"/>
                      </a:rPr>
                      <m:t>/</m:t>
                    </m:r>
                    <m:r>
                      <m:rPr>
                        <m:sty m:val="p"/>
                      </m:rPr>
                      <a:rPr lang="cs-CZ">
                        <a:latin typeface="Cambria Math"/>
                      </a:rPr>
                      <m:t>symol</m:t>
                    </m:r>
                  </m:oMath>
                </a14:m>
                <a:endParaRPr lang="cs-CZ" dirty="0"/>
              </a:p>
              <a:p>
                <a:pPr lvl="3"/>
                <a:r>
                  <a:rPr lang="cs-CZ" dirty="0"/>
                  <a:t>Odpovídající </a:t>
                </a:r>
                <a:r>
                  <a:rPr lang="cs-CZ" b="1" dirty="0"/>
                  <a:t>průměrná délka </a:t>
                </a:r>
                <a:r>
                  <a:rPr lang="cs-CZ" b="1" dirty="0" err="1"/>
                  <a:t>Huffmanova</a:t>
                </a:r>
                <a:r>
                  <a:rPr lang="cs-CZ" b="1" dirty="0"/>
                  <a:t> kódu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</m:oMath>
                </a14:m>
                <a:endParaRPr lang="cs-CZ" dirty="0"/>
              </a:p>
              <a:p>
                <a:pPr marL="898525" lvl="3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a:rPr lang="cs-CZ" b="0" i="1" smtClean="0">
                        <a:latin typeface="Cambria Math"/>
                      </a:rPr>
                      <m:t>=0,4∙1+</m:t>
                    </m:r>
                  </m:oMath>
                </a14:m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0,</m:t>
                    </m:r>
                    <m:r>
                      <a:rPr lang="cs-CZ" b="0" i="1" smtClean="0">
                        <a:latin typeface="Cambria Math"/>
                      </a:rPr>
                      <m:t>2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2+</m:t>
                    </m:r>
                    <m:r>
                      <a:rPr lang="cs-CZ" i="1">
                        <a:latin typeface="Cambria Math"/>
                      </a:rPr>
                      <m:t>0,</m:t>
                    </m:r>
                    <m:r>
                      <a:rPr lang="cs-CZ" b="0" i="1" smtClean="0">
                        <a:latin typeface="Cambria Math"/>
                      </a:rPr>
                      <m:t>2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∙1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cs-CZ" i="1">
                        <a:latin typeface="Cambria Math"/>
                      </a:rPr>
                      <m:t>0,</m:t>
                    </m:r>
                    <m:r>
                      <a:rPr lang="cs-CZ" b="0" i="1" smtClean="0">
                        <a:latin typeface="Cambria Math"/>
                      </a:rPr>
                      <m:t>1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4+</m:t>
                    </m:r>
                    <m:r>
                      <a:rPr lang="cs-CZ" i="1">
                        <a:latin typeface="Cambria Math"/>
                      </a:rPr>
                      <m:t>0,</m:t>
                    </m:r>
                    <m:r>
                      <a:rPr lang="cs-CZ" b="0" i="1" smtClean="0">
                        <a:latin typeface="Cambria Math"/>
                      </a:rPr>
                      <m:t>1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4</m:t>
                    </m:r>
                    <m:r>
                      <a:rPr lang="cs-CZ" b="0" i="0" smtClean="0">
                        <a:latin typeface="Cambria Math"/>
                        <a:ea typeface="Cambria Math"/>
                      </a:rPr>
                      <m:t>=2,2 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/>
                        <a:ea typeface="Cambria Math"/>
                      </a:rPr>
                      <m:t>bit</m:t>
                    </m:r>
                    <m:r>
                      <a:rPr lang="cs-CZ" b="0" i="0" smtClean="0">
                        <a:latin typeface="Cambria Math"/>
                        <a:ea typeface="Cambria Math"/>
                      </a:rPr>
                      <m:t>/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/>
                        <a:ea typeface="Cambria Math"/>
                      </a:rPr>
                      <m:t>symbol</m:t>
                    </m:r>
                  </m:oMath>
                </a14:m>
                <a:endParaRPr lang="cs-CZ" dirty="0"/>
              </a:p>
              <a:p>
                <a:pPr lvl="3"/>
                <a:r>
                  <a:rPr lang="cs-CZ" dirty="0"/>
                  <a:t>Odpovídající </a:t>
                </a:r>
                <a:r>
                  <a:rPr lang="cs-CZ" b="1" dirty="0"/>
                  <a:t>redundance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GB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</m:oMath>
                </a14:m>
                <a:r>
                  <a:rPr lang="cs-CZ" dirty="0"/>
                  <a:t>(rozdíl entropie a průměrné délky)</a:t>
                </a:r>
                <a:br>
                  <a:rPr lang="cs-CZ" dirty="0"/>
                </a:b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GB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r>
                      <a:rPr lang="en-GB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cs-CZ">
                            <a:latin typeface="Cambria Math"/>
                            <a:ea typeface="Cambria Math"/>
                          </a:rPr>
                          <m:t>2,2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r>
                          <a:rPr lang="cs-CZ" i="1">
                            <a:latin typeface="Cambria Math"/>
                          </a:rPr>
                          <m:t>2,122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cs-CZ">
                        <a:latin typeface="Cambria Math"/>
                      </a:rPr>
                      <m:t>bit</m:t>
                    </m:r>
                    <m:r>
                      <a:rPr lang="cs-CZ">
                        <a:latin typeface="Cambria Math"/>
                      </a:rPr>
                      <m:t>/</m:t>
                    </m:r>
                    <m:r>
                      <m:rPr>
                        <m:sty m:val="p"/>
                      </m:rPr>
                      <a:rPr lang="cs-CZ">
                        <a:latin typeface="Cambria Math"/>
                      </a:rPr>
                      <m:t>symbol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078</m:t>
                    </m:r>
                    <m:r>
                      <a:rPr lang="cs-CZ" i="1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cs-CZ">
                        <a:latin typeface="Cambria Math"/>
                      </a:rPr>
                      <m:t>bit</m:t>
                    </m:r>
                    <m:r>
                      <a:rPr lang="cs-CZ">
                        <a:latin typeface="Cambria Math"/>
                      </a:rPr>
                      <m:t>/</m:t>
                    </m:r>
                    <m:r>
                      <m:rPr>
                        <m:sty m:val="p"/>
                      </m:rPr>
                      <a:rPr lang="cs-CZ">
                        <a:latin typeface="Cambria Math"/>
                      </a:rPr>
                      <m:t>symbol</m:t>
                    </m:r>
                  </m:oMath>
                </a14:m>
                <a:endParaRPr lang="cs-CZ" b="1" dirty="0"/>
              </a:p>
              <a:p>
                <a:pPr lvl="3"/>
                <a:r>
                  <a:rPr lang="cs-CZ" b="1" dirty="0"/>
                  <a:t>Redundance</a:t>
                </a:r>
                <a:r>
                  <a:rPr lang="cs-CZ" dirty="0"/>
                  <a:t> </a:t>
                </a:r>
                <a:r>
                  <a:rPr lang="cs-CZ" b="1" dirty="0"/>
                  <a:t>nulová </a:t>
                </a:r>
                <a:r>
                  <a:rPr lang="cs-CZ" dirty="0"/>
                  <a:t>pro </a:t>
                </a:r>
                <a:r>
                  <a:rPr lang="cs-CZ" b="1" dirty="0"/>
                  <a:t>pravděpodobnosti</a:t>
                </a:r>
                <a:r>
                  <a:rPr lang="cs-CZ" dirty="0"/>
                  <a:t> dané </a:t>
                </a:r>
                <a:r>
                  <a:rPr lang="cs-CZ" b="1" dirty="0"/>
                  <a:t>zápornými</a:t>
                </a:r>
                <a:r>
                  <a:rPr lang="cs-CZ" dirty="0"/>
                  <a:t> </a:t>
                </a:r>
                <a:r>
                  <a:rPr lang="cs-CZ" b="1" dirty="0"/>
                  <a:t>mocninami dvou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2721437" y="2896756"/>
            <a:ext cx="648072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cs-CZ" sz="1100" dirty="0"/>
              <a:t>Znak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3885828" y="2896756"/>
            <a:ext cx="111822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cs-CZ" sz="1100" dirty="0"/>
              <a:t>Pravděpodobnost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5427131" y="2896756"/>
            <a:ext cx="108012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cs-CZ" sz="1100" dirty="0"/>
              <a:t>Kódové slovo</a:t>
            </a:r>
            <a:endParaRPr lang="en-US" sz="1100" dirty="0"/>
          </a:p>
        </p:txBody>
      </p:sp>
      <p:sp>
        <p:nvSpPr>
          <p:cNvPr id="10" name="Rectangle 9"/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E9CFF-00C4-DD1F-932D-A455A1C063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21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Aritmetick</a:t>
            </a:r>
            <a:r>
              <a:rPr lang="cs-CZ" dirty="0"/>
              <a:t>é kódování</a:t>
            </a:r>
            <a:r>
              <a:rPr lang="en-US" dirty="0"/>
              <a:t>: </a:t>
            </a:r>
            <a:r>
              <a:rPr lang="cs-CZ" dirty="0"/>
              <a:t>Přehled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err="1"/>
                  <a:t>Kódování</a:t>
                </a:r>
                <a:r>
                  <a:rPr lang="en-US" b="1" dirty="0"/>
                  <a:t> </a:t>
                </a:r>
                <a:r>
                  <a:rPr lang="en-US" b="1" dirty="0" err="1"/>
                  <a:t>sekvence</a:t>
                </a:r>
                <a:r>
                  <a:rPr lang="en-US" b="1" dirty="0"/>
                  <a:t> </a:t>
                </a:r>
                <a:r>
                  <a:rPr lang="en-US" dirty="0" err="1"/>
                  <a:t>pomocí</a:t>
                </a:r>
                <a:r>
                  <a:rPr lang="en-US" b="1" dirty="0"/>
                  <a:t> </a:t>
                </a:r>
                <a:r>
                  <a:rPr lang="en-US" b="1" dirty="0" err="1"/>
                  <a:t>aritmetického</a:t>
                </a:r>
                <a:r>
                  <a:rPr lang="en-US" b="1" dirty="0"/>
                  <a:t> </a:t>
                </a:r>
                <a:r>
                  <a:rPr lang="en-US" b="1" dirty="0" err="1"/>
                  <a:t>kódování</a:t>
                </a:r>
                <a:endParaRPr lang="en-US" b="1" dirty="0"/>
              </a:p>
              <a:p>
                <a:pPr lvl="1"/>
                <a:r>
                  <a:rPr lang="cs-CZ" b="1" dirty="0"/>
                  <a:t>Ukazatel </a:t>
                </a:r>
                <a:r>
                  <a:rPr lang="cs-CZ" dirty="0"/>
                  <a:t>(</a:t>
                </a:r>
                <a:r>
                  <a:rPr lang="cs-CZ" b="1" dirty="0"/>
                  <a:t>Tag</a:t>
                </a:r>
                <a:r>
                  <a:rPr lang="cs-CZ" dirty="0"/>
                  <a:t>)</a:t>
                </a:r>
                <a:r>
                  <a:rPr lang="en-US" b="1" dirty="0"/>
                  <a:t> </a:t>
                </a:r>
                <a:r>
                  <a:rPr lang="cs-CZ" dirty="0"/>
                  <a:t>s </a:t>
                </a:r>
                <a:r>
                  <a:rPr lang="cs-CZ" b="1" dirty="0"/>
                  <a:t>jednoznačnou identifikací</a:t>
                </a:r>
                <a:r>
                  <a:rPr lang="en-US" dirty="0"/>
                  <a:t> </a:t>
                </a:r>
                <a:r>
                  <a:rPr lang="cs-CZ" dirty="0"/>
                  <a:t>sekvence</a:t>
                </a:r>
                <a:endParaRPr lang="en-US" dirty="0"/>
              </a:p>
              <a:p>
                <a:pPr lvl="2"/>
                <a:r>
                  <a:rPr lang="cs-CZ" b="1" dirty="0"/>
                  <a:t>Ukazatel</a:t>
                </a:r>
                <a:r>
                  <a:rPr lang="en-US" b="1" dirty="0"/>
                  <a:t> </a:t>
                </a:r>
                <a:r>
                  <a:rPr lang="cs-CZ" b="1" dirty="0"/>
                  <a:t>reprezentuje sekvenci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cs-CZ" b="1" dirty="0"/>
                  <a:t> symbolů</a:t>
                </a:r>
                <a:r>
                  <a:rPr lang="en-US" b="1" dirty="0"/>
                  <a:t> </a:t>
                </a:r>
                <a:r>
                  <a:rPr lang="en-US" dirty="0">
                    <a:cs typeface="Calibri" panose="020F0502020204030204" pitchFamily="34" charset="0"/>
                  </a:rPr>
                  <a:t>→</a:t>
                </a:r>
                <a:r>
                  <a:rPr lang="en-US" b="1" dirty="0"/>
                  <a:t> </a:t>
                </a:r>
                <a:r>
                  <a:rPr lang="cs-CZ" b="1" dirty="0"/>
                  <a:t>čísla</a:t>
                </a:r>
                <a:r>
                  <a:rPr lang="en-US" b="1" dirty="0"/>
                  <a:t> </a:t>
                </a:r>
                <a:r>
                  <a:rPr lang="cs-CZ" dirty="0"/>
                  <a:t>v</a:t>
                </a:r>
                <a:r>
                  <a:rPr lang="en-US" b="1" dirty="0"/>
                  <a:t> </a:t>
                </a:r>
                <a:r>
                  <a:rPr lang="cs-CZ" b="1" dirty="0"/>
                  <a:t>intervalu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[0,1)</m:t>
                    </m:r>
                  </m:oMath>
                </a14:m>
                <a:endParaRPr lang="en-US" dirty="0"/>
              </a:p>
              <a:p>
                <a:pPr lvl="3"/>
                <a:r>
                  <a:rPr lang="cs-CZ" b="1" dirty="0"/>
                  <a:t>Nekonečně možností</a:t>
                </a:r>
                <a:r>
                  <a:rPr lang="en-US" b="1" dirty="0"/>
                  <a:t> </a:t>
                </a:r>
                <a:r>
                  <a:rPr lang="cs-CZ" dirty="0"/>
                  <a:t>pro</a:t>
                </a:r>
                <a:r>
                  <a:rPr lang="en-US" dirty="0"/>
                  <a:t> </a:t>
                </a:r>
                <a:r>
                  <a:rPr lang="cs-CZ" b="1" dirty="0"/>
                  <a:t>přiřazení jednoznačného Ukazatele</a:t>
                </a:r>
                <a:endParaRPr lang="en-US" b="1" dirty="0"/>
              </a:p>
              <a:p>
                <a:pPr lvl="3"/>
                <a:r>
                  <a:rPr lang="cs-CZ" b="1" dirty="0"/>
                  <a:t>Kumulativní distribuční funkce</a:t>
                </a:r>
                <a:r>
                  <a:rPr lang="en-US" dirty="0"/>
                  <a:t> </a:t>
                </a:r>
                <a:r>
                  <a:rPr lang="en-US" b="1" dirty="0"/>
                  <a:t>CDF</a:t>
                </a:r>
                <a:r>
                  <a:rPr lang="cs-CZ" b="1" dirty="0"/>
                  <a:t> </a:t>
                </a:r>
                <a:r>
                  <a:rPr lang="cs-CZ" dirty="0"/>
                  <a:t>(</a:t>
                </a:r>
                <a:r>
                  <a:rPr lang="cs-CZ" b="1" dirty="0" err="1"/>
                  <a:t>Cumulative</a:t>
                </a:r>
                <a:r>
                  <a:rPr lang="cs-CZ" b="1" dirty="0"/>
                  <a:t> </a:t>
                </a:r>
                <a:r>
                  <a:rPr lang="cs-CZ" b="1" dirty="0" err="1"/>
                  <a:t>Distribution</a:t>
                </a:r>
                <a:r>
                  <a:rPr lang="cs-CZ" b="1" dirty="0"/>
                  <a:t> </a:t>
                </a:r>
                <a:r>
                  <a:rPr lang="cs-CZ" b="1" dirty="0" err="1"/>
                  <a:t>Function</a:t>
                </a:r>
                <a:r>
                  <a:rPr lang="en-US" dirty="0"/>
                  <a:t>)</a:t>
                </a:r>
                <a:br>
                  <a:rPr lang="cs-CZ" dirty="0"/>
                </a:br>
                <a:r>
                  <a:rPr lang="cs-CZ" dirty="0"/>
                  <a:t>mapuje </a:t>
                </a:r>
                <a:r>
                  <a:rPr lang="cs-CZ" b="1" dirty="0"/>
                  <a:t>sekvence</a:t>
                </a:r>
                <a:r>
                  <a:rPr lang="en-US" dirty="0"/>
                  <a:t> </a:t>
                </a:r>
                <a:r>
                  <a:rPr lang="cs-CZ" b="1" dirty="0"/>
                  <a:t>náhodných proměnných</a:t>
                </a:r>
                <a:r>
                  <a:rPr lang="en-US" b="1" dirty="0"/>
                  <a:t> </a:t>
                </a:r>
                <a:r>
                  <a:rPr lang="cs-CZ" dirty="0"/>
                  <a:t>do</a:t>
                </a:r>
                <a:r>
                  <a:rPr lang="en-US" dirty="0"/>
                  <a:t> </a:t>
                </a:r>
                <a:r>
                  <a:rPr lang="cs-CZ" b="1" dirty="0"/>
                  <a:t>intervalu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[0,1)</m:t>
                    </m:r>
                  </m:oMath>
                </a14:m>
                <a:endParaRPr lang="en-US" dirty="0"/>
              </a:p>
              <a:p>
                <a:pPr lvl="1"/>
                <a:r>
                  <a:rPr lang="cs-CZ" b="1" dirty="0"/>
                  <a:t>Aritmetické kódování</a:t>
                </a:r>
                <a:r>
                  <a:rPr lang="cs-CZ" dirty="0"/>
                  <a:t> (</a:t>
                </a:r>
                <a:r>
                  <a:rPr lang="cs-CZ" b="1" dirty="0" err="1"/>
                  <a:t>Arithmetic</a:t>
                </a:r>
                <a:r>
                  <a:rPr lang="cs-CZ" b="1" dirty="0"/>
                  <a:t> </a:t>
                </a:r>
                <a:r>
                  <a:rPr lang="cs-CZ" b="1" dirty="0" err="1"/>
                  <a:t>coding</a:t>
                </a:r>
                <a:r>
                  <a:rPr lang="cs-CZ" dirty="0"/>
                  <a:t>)</a:t>
                </a:r>
                <a:endParaRPr lang="cs-CZ" b="1" dirty="0"/>
              </a:p>
              <a:p>
                <a:pPr lvl="2"/>
                <a:r>
                  <a:rPr lang="cs-CZ" b="1" dirty="0"/>
                  <a:t>Kódování sekvence symbolů </a:t>
                </a:r>
                <a:r>
                  <a:rPr lang="cs-CZ" dirty="0"/>
                  <a:t>na rozdíl od </a:t>
                </a:r>
                <a:r>
                  <a:rPr lang="cs-CZ" b="1" dirty="0" err="1"/>
                  <a:t>Huffman</a:t>
                </a:r>
                <a:r>
                  <a:rPr lang="cs-CZ" b="1" dirty="0"/>
                  <a:t> VLC</a:t>
                </a:r>
              </a:p>
              <a:p>
                <a:pPr lvl="2"/>
                <a:r>
                  <a:rPr lang="cs-CZ" dirty="0"/>
                  <a:t>Výhodné pro </a:t>
                </a:r>
                <a:r>
                  <a:rPr lang="cs-CZ" b="1" dirty="0"/>
                  <a:t>malé abecedy symbolů</a:t>
                </a:r>
                <a:endParaRPr lang="en-GB" b="1" dirty="0"/>
              </a:p>
              <a:p>
                <a:pPr lvl="3"/>
                <a:r>
                  <a:rPr lang="en-US" b="1" dirty="0" err="1"/>
                  <a:t>Pr</a:t>
                </a:r>
                <a:r>
                  <a:rPr lang="cs-CZ" b="1" dirty="0" err="1"/>
                  <a:t>ůměrná</a:t>
                </a:r>
                <a:r>
                  <a:rPr lang="cs-CZ" b="1" dirty="0"/>
                  <a:t> délka</a:t>
                </a:r>
                <a:r>
                  <a:rPr lang="en-US" dirty="0"/>
                  <a:t> </a:t>
                </a:r>
                <a:r>
                  <a:rPr lang="cs-CZ" b="1" dirty="0"/>
                  <a:t>kódu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cs-CZ" dirty="0"/>
                  <a:t>pro</a:t>
                </a:r>
                <a:r>
                  <a:rPr lang="en-US" dirty="0"/>
                  <a:t> </a:t>
                </a:r>
                <a:r>
                  <a:rPr lang="cs-CZ" b="1" dirty="0"/>
                  <a:t>sekvenci</a:t>
                </a:r>
                <a:r>
                  <a:rPr lang="en-US" b="1" dirty="0"/>
                  <a:t> </a:t>
                </a:r>
                <a:r>
                  <a:rPr lang="cs-CZ" b="1" dirty="0"/>
                  <a:t>délky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727075" lvl="2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b="1" dirty="0"/>
                  <a:t> </a:t>
                </a:r>
              </a:p>
              <a:p>
                <a:pPr lvl="2"/>
                <a:r>
                  <a:rPr lang="cs-CZ" b="1" dirty="0"/>
                  <a:t>Historické poznámky</a:t>
                </a:r>
                <a:endParaRPr lang="en-US" b="1" dirty="0"/>
              </a:p>
              <a:p>
                <a:pPr lvl="3"/>
                <a:r>
                  <a:rPr lang="en-US" b="1" dirty="0"/>
                  <a:t>Richard Pasco</a:t>
                </a:r>
                <a:r>
                  <a:rPr lang="en-US" dirty="0"/>
                  <a:t> (</a:t>
                </a:r>
                <a:r>
                  <a:rPr lang="cs-CZ" dirty="0"/>
                  <a:t>disertace na </a:t>
                </a:r>
                <a:r>
                  <a:rPr lang="en-US" dirty="0"/>
                  <a:t>Stanford</a:t>
                </a:r>
                <a:r>
                  <a:rPr lang="cs-CZ" dirty="0"/>
                  <a:t>s</a:t>
                </a:r>
                <a:r>
                  <a:rPr lang="en-US" dirty="0"/>
                  <a:t>)</a:t>
                </a:r>
                <a:r>
                  <a:rPr lang="en-US" b="1" dirty="0"/>
                  <a:t> </a:t>
                </a:r>
                <a:r>
                  <a:rPr lang="cs-CZ" dirty="0"/>
                  <a:t>a</a:t>
                </a:r>
                <a:br>
                  <a:rPr lang="en-US" b="1" dirty="0"/>
                </a:br>
                <a:r>
                  <a:rPr lang="en-US" b="1" dirty="0" err="1"/>
                  <a:t>Jorma</a:t>
                </a:r>
                <a:r>
                  <a:rPr lang="en-US" b="1" dirty="0"/>
                  <a:t> </a:t>
                </a:r>
                <a:r>
                  <a:rPr lang="en-US" b="1" dirty="0" err="1"/>
                  <a:t>Rissanen</a:t>
                </a:r>
                <a:r>
                  <a:rPr lang="en-US" dirty="0"/>
                  <a:t> (1976, Helsinki University of Technology) </a:t>
                </a:r>
                <a:r>
                  <a:rPr lang="en-US" dirty="0">
                    <a:cs typeface="Calibri" panose="020F0502020204030204" pitchFamily="34" charset="0"/>
                  </a:rPr>
                  <a:t>→</a:t>
                </a:r>
                <a:br>
                  <a:rPr lang="cs-CZ" dirty="0">
                    <a:cs typeface="Calibri" panose="020F0502020204030204" pitchFamily="34" charset="0"/>
                  </a:rPr>
                </a:br>
                <a:r>
                  <a:rPr lang="cs-CZ" b="1" dirty="0"/>
                  <a:t>moderní princip</a:t>
                </a:r>
                <a:r>
                  <a:rPr lang="en-US" b="1" dirty="0"/>
                  <a:t> </a:t>
                </a:r>
                <a:r>
                  <a:rPr lang="cs-CZ" b="1" dirty="0"/>
                  <a:t>aritmetického kodéru</a:t>
                </a:r>
                <a:r>
                  <a:rPr lang="en-US" b="1" dirty="0"/>
                  <a:t> </a:t>
                </a:r>
                <a:r>
                  <a:rPr lang="cs-CZ" dirty="0"/>
                  <a:t>s</a:t>
                </a:r>
                <a:r>
                  <a:rPr lang="en-US" b="1" dirty="0"/>
                  <a:t> </a:t>
                </a:r>
                <a:r>
                  <a:rPr lang="cs-CZ" b="1" dirty="0"/>
                  <a:t>konečnou přesností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E44D3-1835-476F-BBBB-DBF998BCF22B}"/>
              </a:ext>
            </a:extLst>
          </p:cNvPr>
          <p:cNvSpPr txBox="1"/>
          <p:nvPr/>
        </p:nvSpPr>
        <p:spPr>
          <a:xfrm>
            <a:off x="7168550" y="5706211"/>
            <a:ext cx="1568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400" b="1" dirty="0"/>
              <a:t>Jorma Rissanen</a:t>
            </a:r>
            <a:br>
              <a:rPr lang="sv-SE" sz="1400" b="1" dirty="0"/>
            </a:br>
            <a:r>
              <a:rPr lang="sv-SE" sz="1400" dirty="0"/>
              <a:t>(1932 – 2020)</a:t>
            </a:r>
            <a:endParaRPr lang="en-GB" sz="1400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644AB38-B9DF-4D97-8337-76A7058CB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52" y="3356992"/>
            <a:ext cx="1650164" cy="234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4C0DD-7345-2FB4-222E-08950391B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22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59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7A06EE-9B0B-4B71-ADF7-FC412A1F77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0032" y="3717032"/>
            <a:ext cx="4196657" cy="2604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Aritmetick</a:t>
            </a:r>
            <a:r>
              <a:rPr lang="cs-CZ" dirty="0"/>
              <a:t>é kódování</a:t>
            </a:r>
            <a:r>
              <a:rPr lang="en-US" dirty="0"/>
              <a:t>: </a:t>
            </a:r>
            <a:r>
              <a:rPr lang="cs-CZ" dirty="0"/>
              <a:t>Algoritmus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Určení Ukazatele</a:t>
                </a:r>
                <a:r>
                  <a:rPr lang="en-US" b="1" dirty="0"/>
                  <a:t> </a:t>
                </a:r>
                <a:r>
                  <a:rPr lang="cs-CZ" dirty="0"/>
                  <a:t>v</a:t>
                </a:r>
                <a:r>
                  <a:rPr lang="en-US" b="1" dirty="0"/>
                  <a:t> </a:t>
                </a:r>
                <a:r>
                  <a:rPr lang="cs-CZ" b="1" dirty="0"/>
                  <a:t>aritmetickém kodéru</a:t>
                </a:r>
                <a:endParaRPr lang="en-US" b="1" dirty="0"/>
              </a:p>
              <a:p>
                <a:pPr lvl="1"/>
                <a:r>
                  <a:rPr lang="cs-CZ" b="1" dirty="0"/>
                  <a:t>Příklad</a:t>
                </a:r>
                <a:endParaRPr lang="en-US" b="1" dirty="0"/>
              </a:p>
              <a:p>
                <a:pPr lvl="2"/>
                <a:r>
                  <a:rPr lang="cs-CZ" dirty="0"/>
                  <a:t>Naleznout</a:t>
                </a:r>
                <a:r>
                  <a:rPr lang="en-US" dirty="0"/>
                  <a:t> </a:t>
                </a:r>
                <a:r>
                  <a:rPr lang="cs-CZ" b="1" dirty="0"/>
                  <a:t>Ukazatel</a:t>
                </a:r>
                <a:r>
                  <a:rPr lang="en-US" dirty="0"/>
                  <a:t> </a:t>
                </a:r>
                <a:r>
                  <a:rPr lang="cs-CZ" dirty="0"/>
                  <a:t>pro</a:t>
                </a:r>
                <a:r>
                  <a:rPr lang="en-US" dirty="0"/>
                  <a:t> </a:t>
                </a:r>
                <a:r>
                  <a:rPr lang="cs-CZ" dirty="0" err="1"/>
                  <a:t>třísymbolovou</a:t>
                </a:r>
                <a:r>
                  <a:rPr lang="cs-CZ" dirty="0"/>
                  <a:t> </a:t>
                </a:r>
                <a:r>
                  <a:rPr lang="cs-CZ" b="1" dirty="0"/>
                  <a:t>abecedu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𝒜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cs-CZ" dirty="0"/>
                  <a:t>s</a:t>
                </a:r>
                <a:r>
                  <a:rPr lang="en-US" dirty="0"/>
                  <a:t> </a:t>
                </a:r>
                <a:r>
                  <a:rPr lang="cs-CZ" b="1" dirty="0"/>
                  <a:t>pravděpodobnostmi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/>
                        <a:ea typeface="Cambria Math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  <a:r>
                  <a:rPr lang="cs-CZ" dirty="0"/>
                  <a:t>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/>
                      </a:rPr>
                      <m:t>2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(</a:t>
                </a:r>
                <a:r>
                  <a:rPr lang="en-US" b="1" dirty="0"/>
                  <a:t>1</a:t>
                </a:r>
                <a:r>
                  <a:rPr lang="en-US" dirty="0"/>
                  <a:t>) </a:t>
                </a:r>
                <a:r>
                  <a:rPr lang="cs-CZ" dirty="0"/>
                  <a:t>Přijde</a:t>
                </a:r>
                <a:r>
                  <a:rPr lang="en-US" dirty="0"/>
                  <a:t> </a:t>
                </a:r>
                <a:r>
                  <a:rPr lang="cs-CZ" b="1" dirty="0"/>
                  <a:t>první symbol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cs typeface="Calibri" panose="020F0502020204030204" pitchFamily="34" charset="0"/>
                  </a:rPr>
                  <a:t>→ </a:t>
                </a:r>
                <a:r>
                  <a:rPr lang="cs-CZ" b="1" dirty="0">
                    <a:cs typeface="Calibri" panose="020F0502020204030204" pitchFamily="34" charset="0"/>
                  </a:rPr>
                  <a:t>Ukazatel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:r>
                  <a:rPr lang="cs-CZ" dirty="0">
                    <a:cs typeface="Calibri" panose="020F0502020204030204" pitchFamily="34" charset="0"/>
                  </a:rPr>
                  <a:t>v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:r>
                  <a:rPr lang="en-US" b="1" dirty="0">
                    <a:cs typeface="Calibri" panose="020F0502020204030204" pitchFamily="34" charset="0"/>
                  </a:rPr>
                  <a:t>subinterval</a:t>
                </a:r>
                <a:r>
                  <a:rPr lang="cs-CZ" b="1" dirty="0">
                    <a:cs typeface="Calibri" panose="020F0502020204030204" pitchFamily="34" charset="0"/>
                  </a:rPr>
                  <a:t>u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7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(</a:t>
                </a:r>
                <a:r>
                  <a:rPr lang="en-US" b="1" dirty="0"/>
                  <a:t>2</a:t>
                </a:r>
                <a:r>
                  <a:rPr lang="en-US" dirty="0"/>
                  <a:t>) </a:t>
                </a:r>
                <a:r>
                  <a:rPr lang="cs-CZ" b="1" dirty="0"/>
                  <a:t>Dělení</a:t>
                </a:r>
                <a:r>
                  <a:rPr lang="en-US" dirty="0"/>
                  <a:t> </a:t>
                </a:r>
                <a:r>
                  <a:rPr lang="cs-CZ" dirty="0"/>
                  <a:t>ve</a:t>
                </a:r>
                <a:r>
                  <a:rPr lang="en-US" dirty="0"/>
                  <a:t> </a:t>
                </a:r>
                <a:r>
                  <a:rPr lang="cs-CZ" b="1" dirty="0"/>
                  <a:t>stejných proporcích</a:t>
                </a:r>
                <a:r>
                  <a:rPr lang="en-US" dirty="0"/>
                  <a:t> </a:t>
                </a:r>
                <a:r>
                  <a:rPr lang="en-US" dirty="0">
                    <a:cs typeface="Calibri" panose="020F0502020204030204" pitchFamily="34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[0.0, 0.49)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[0.49, 0.56)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 </a:t>
                </a:r>
                <a:r>
                  <a:rPr lang="cs-CZ" dirty="0">
                    <a:cs typeface="Calibri" panose="020F0502020204030204" pitchFamily="34" charset="0"/>
                  </a:rPr>
                  <a:t>a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[0.56, 0.70)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(</a:t>
                </a:r>
                <a:r>
                  <a:rPr lang="en-US" b="1" dirty="0"/>
                  <a:t>3</a:t>
                </a:r>
                <a:r>
                  <a:rPr lang="en-US" dirty="0"/>
                  <a:t>) </a:t>
                </a:r>
                <a:r>
                  <a:rPr lang="cs-CZ" dirty="0"/>
                  <a:t>Přijde</a:t>
                </a:r>
                <a:r>
                  <a:rPr lang="en-US" dirty="0"/>
                  <a:t> </a:t>
                </a:r>
                <a:r>
                  <a:rPr lang="cs-CZ" b="1" dirty="0"/>
                  <a:t>druhý symbol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cs typeface="Calibri" panose="020F0502020204030204" pitchFamily="34" charset="0"/>
                  </a:rPr>
                  <a:t>→ </a:t>
                </a:r>
                <a:r>
                  <a:rPr lang="cs-CZ" b="1" dirty="0">
                    <a:cs typeface="Calibri" panose="020F0502020204030204" pitchFamily="34" charset="0"/>
                  </a:rPr>
                  <a:t>Ukazatel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:r>
                  <a:rPr lang="cs-CZ" dirty="0">
                    <a:cs typeface="Calibri" panose="020F0502020204030204" pitchFamily="34" charset="0"/>
                  </a:rPr>
                  <a:t>v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:r>
                  <a:rPr lang="en-US" b="1" dirty="0">
                    <a:cs typeface="Calibri" panose="020F0502020204030204" pitchFamily="34" charset="0"/>
                  </a:rPr>
                  <a:t>subinterval</a:t>
                </a:r>
                <a:r>
                  <a:rPr lang="cs-CZ" b="1" dirty="0">
                    <a:cs typeface="Calibri" panose="020F0502020204030204" pitchFamily="34" charset="0"/>
                  </a:rPr>
                  <a:t>u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49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56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(</a:t>
                </a:r>
                <a:r>
                  <a:rPr lang="en-US" b="1" dirty="0"/>
                  <a:t>4</a:t>
                </a:r>
                <a:r>
                  <a:rPr lang="en-US" dirty="0"/>
                  <a:t>) </a:t>
                </a:r>
                <a:r>
                  <a:rPr lang="cs-CZ" b="1" dirty="0"/>
                  <a:t>Dělení</a:t>
                </a:r>
                <a:r>
                  <a:rPr lang="en-US" dirty="0"/>
                  <a:t> </a:t>
                </a:r>
                <a:r>
                  <a:rPr lang="cs-CZ" dirty="0"/>
                  <a:t>ve</a:t>
                </a:r>
                <a:r>
                  <a:rPr lang="en-US" dirty="0"/>
                  <a:t> </a:t>
                </a:r>
                <a:r>
                  <a:rPr lang="cs-CZ" b="1" dirty="0"/>
                  <a:t>stejných proporcích</a:t>
                </a:r>
                <a:r>
                  <a:rPr lang="en-US" dirty="0"/>
                  <a:t> </a:t>
                </a:r>
                <a:r>
                  <a:rPr lang="en-US" dirty="0">
                    <a:cs typeface="Calibri" panose="020F0502020204030204" pitchFamily="34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490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539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539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546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 </a:t>
                </a:r>
                <a:r>
                  <a:rPr lang="cs-CZ" dirty="0">
                    <a:cs typeface="Calibri" panose="020F0502020204030204" pitchFamily="34" charset="0"/>
                  </a:rPr>
                  <a:t>a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546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560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(</a:t>
                </a:r>
                <a:r>
                  <a:rPr lang="en-US" b="1" dirty="0"/>
                  <a:t>5</a:t>
                </a:r>
                <a:r>
                  <a:rPr lang="en-US" dirty="0"/>
                  <a:t>) </a:t>
                </a:r>
                <a:r>
                  <a:rPr lang="cs-CZ" dirty="0"/>
                  <a:t>Přijde</a:t>
                </a:r>
                <a:r>
                  <a:rPr lang="en-US" dirty="0"/>
                  <a:t> </a:t>
                </a:r>
                <a:r>
                  <a:rPr lang="cs-CZ" b="1" dirty="0"/>
                  <a:t>třetí</a:t>
                </a:r>
                <a:r>
                  <a:rPr lang="en-US" b="1" dirty="0"/>
                  <a:t> symbol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cs typeface="Calibri" panose="020F0502020204030204" pitchFamily="34" charset="0"/>
                  </a:rPr>
                  <a:t>→</a:t>
                </a:r>
                <a:br>
                  <a:rPr lang="en-US" dirty="0">
                    <a:cs typeface="Calibri" panose="020F0502020204030204" pitchFamily="34" charset="0"/>
                  </a:rPr>
                </a:br>
                <a:r>
                  <a:rPr lang="cs-CZ" b="1" dirty="0">
                    <a:cs typeface="Calibri" panose="020F0502020204030204" pitchFamily="34" charset="0"/>
                  </a:rPr>
                  <a:t>Ukazatel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:r>
                  <a:rPr lang="cs-CZ" dirty="0">
                    <a:cs typeface="Calibri" panose="020F0502020204030204" pitchFamily="34" charset="0"/>
                  </a:rPr>
                  <a:t>v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:r>
                  <a:rPr lang="en-US" b="1" dirty="0">
                    <a:cs typeface="Calibri" panose="020F0502020204030204" pitchFamily="34" charset="0"/>
                  </a:rPr>
                  <a:t>subinterval</a:t>
                </a:r>
                <a:r>
                  <a:rPr lang="cs-CZ" b="1" dirty="0">
                    <a:cs typeface="Calibri" panose="020F0502020204030204" pitchFamily="34" charset="0"/>
                  </a:rPr>
                  <a:t>u</a:t>
                </a:r>
                <a:r>
                  <a:rPr lang="en-US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546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560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(</a:t>
                </a:r>
                <a:r>
                  <a:rPr lang="en-US" b="1" dirty="0"/>
                  <a:t>6</a:t>
                </a:r>
                <a:r>
                  <a:rPr lang="en-US" dirty="0"/>
                  <a:t>) </a:t>
                </a:r>
                <a:r>
                  <a:rPr lang="cs-CZ" b="1" dirty="0"/>
                  <a:t>Dělení</a:t>
                </a:r>
                <a:r>
                  <a:rPr lang="en-US" dirty="0"/>
                  <a:t> </a:t>
                </a:r>
                <a:r>
                  <a:rPr lang="cs-CZ" dirty="0"/>
                  <a:t>ve</a:t>
                </a:r>
                <a:r>
                  <a:rPr lang="en-US" dirty="0"/>
                  <a:t> </a:t>
                </a:r>
                <a:r>
                  <a:rPr lang="cs-CZ" b="1" dirty="0"/>
                  <a:t>stejných proporcích</a:t>
                </a:r>
                <a:r>
                  <a:rPr lang="en-US" dirty="0"/>
                  <a:t> </a:t>
                </a:r>
                <a:r>
                  <a:rPr lang="en-US" dirty="0">
                    <a:cs typeface="Calibri" panose="020F0502020204030204" pitchFamily="34" charset="0"/>
                  </a:rPr>
                  <a:t>→</a:t>
                </a:r>
                <a:br>
                  <a:rPr lang="en-US" dirty="0"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5460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5558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,</a:t>
                </a:r>
                <a:br>
                  <a:rPr lang="en-US" dirty="0"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5558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0.</m:t>
                    </m:r>
                    <m:r>
                      <a:rPr lang="en-GB" b="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5572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>
                    <a:cs typeface="Calibri" panose="020F0502020204030204" pitchFamily="34" charset="0"/>
                  </a:rPr>
                  <a:t> and</a:t>
                </a:r>
                <a:br>
                  <a:rPr lang="en-US" dirty="0"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0.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5572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0.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5600</m:t>
                        </m:r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3"/>
                <a:r>
                  <a:rPr lang="en-US" dirty="0"/>
                  <a:t>…</a:t>
                </a:r>
                <a:endParaRPr lang="cs-CZ" dirty="0"/>
              </a:p>
              <a:p>
                <a:pPr lvl="3"/>
                <a:r>
                  <a:rPr lang="cs-CZ" dirty="0"/>
                  <a:t>Přiřazení </a:t>
                </a:r>
                <a:r>
                  <a:rPr lang="cs-CZ" b="1" dirty="0"/>
                  <a:t>finálního Ukazatele binárně</a:t>
                </a:r>
                <a:r>
                  <a:rPr lang="cs-CZ" dirty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4D7BC-13A8-FD9F-1972-55A2F08E4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23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429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Slovníkové metody</a:t>
            </a:r>
            <a:r>
              <a:rPr lang="en-US" dirty="0"/>
              <a:t>: </a:t>
            </a:r>
            <a:r>
              <a:rPr lang="cs-CZ" dirty="0"/>
              <a:t>Úvod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Pro</a:t>
            </a:r>
            <a:r>
              <a:rPr lang="cs-CZ" b="1" dirty="0"/>
              <a:t> zdroj generující nezávislé symboly</a:t>
            </a:r>
            <a:endParaRPr lang="en-US" b="1" dirty="0"/>
          </a:p>
          <a:p>
            <a:pPr lvl="1"/>
            <a:r>
              <a:rPr lang="cs-CZ" b="1" dirty="0"/>
              <a:t>Efektivní</a:t>
            </a:r>
            <a:r>
              <a:rPr lang="en-US" dirty="0"/>
              <a:t> </a:t>
            </a:r>
            <a:r>
              <a:rPr lang="cs-CZ" dirty="0"/>
              <a:t>aplikace </a:t>
            </a:r>
            <a:r>
              <a:rPr lang="cs-CZ" b="1" dirty="0"/>
              <a:t>kódování s proměnnou délkou slova VLC </a:t>
            </a:r>
            <a:r>
              <a:rPr lang="en-US" dirty="0"/>
              <a:t>(</a:t>
            </a:r>
            <a:r>
              <a:rPr lang="cs-CZ" b="1" dirty="0"/>
              <a:t>V</a:t>
            </a:r>
            <a:r>
              <a:rPr lang="en-US" b="1" dirty="0" err="1"/>
              <a:t>ariable</a:t>
            </a:r>
            <a:r>
              <a:rPr lang="en-US" b="1" dirty="0"/>
              <a:t> </a:t>
            </a:r>
            <a:r>
              <a:rPr lang="cs-CZ" b="1" dirty="0"/>
              <a:t>L</a:t>
            </a:r>
            <a:r>
              <a:rPr lang="en-US" b="1" dirty="0" err="1"/>
              <a:t>ength</a:t>
            </a:r>
            <a:r>
              <a:rPr lang="en-US" b="1" dirty="0"/>
              <a:t> </a:t>
            </a:r>
            <a:r>
              <a:rPr lang="cs-CZ" b="1" dirty="0"/>
              <a:t>C</a:t>
            </a:r>
            <a:r>
              <a:rPr lang="en-US" b="1" dirty="0" err="1"/>
              <a:t>oding</a:t>
            </a:r>
            <a:r>
              <a:rPr lang="en-US" b="1" dirty="0"/>
              <a:t> </a:t>
            </a:r>
            <a:r>
              <a:rPr lang="en-US" dirty="0"/>
              <a:t>)</a:t>
            </a:r>
          </a:p>
          <a:p>
            <a:pPr lvl="2"/>
            <a:r>
              <a:rPr lang="cs-CZ" b="1" dirty="0"/>
              <a:t>Vhodné</a:t>
            </a:r>
            <a:r>
              <a:rPr lang="en-US" dirty="0"/>
              <a:t> </a:t>
            </a:r>
            <a:r>
              <a:rPr lang="cs-CZ" dirty="0"/>
              <a:t>pro aplikaci</a:t>
            </a:r>
            <a:r>
              <a:rPr lang="en-US" b="1" dirty="0"/>
              <a:t> Huffman</a:t>
            </a:r>
            <a:r>
              <a:rPr lang="cs-CZ" b="1" dirty="0"/>
              <a:t>ova</a:t>
            </a:r>
            <a:r>
              <a:rPr lang="en-US" b="1" dirty="0"/>
              <a:t> </a:t>
            </a:r>
            <a:r>
              <a:rPr lang="cs-CZ" dirty="0"/>
              <a:t>nebo</a:t>
            </a:r>
            <a:r>
              <a:rPr lang="en-US" b="1" dirty="0"/>
              <a:t> </a:t>
            </a:r>
            <a:r>
              <a:rPr lang="cs-CZ" b="1" dirty="0"/>
              <a:t>Aritmetického kódování</a:t>
            </a:r>
            <a:endParaRPr lang="en-US" b="1" dirty="0"/>
          </a:p>
          <a:p>
            <a:pPr lvl="2"/>
            <a:r>
              <a:rPr lang="cs-CZ" dirty="0"/>
              <a:t>Využití</a:t>
            </a:r>
            <a:r>
              <a:rPr lang="en-US" b="1" dirty="0"/>
              <a:t> </a:t>
            </a:r>
            <a:r>
              <a:rPr lang="cs-CZ" b="1" dirty="0"/>
              <a:t>statistik zdroje</a:t>
            </a:r>
            <a:r>
              <a:rPr lang="en-US" dirty="0"/>
              <a:t> (</a:t>
            </a:r>
            <a:r>
              <a:rPr lang="cs-CZ" b="1" dirty="0"/>
              <a:t>více</a:t>
            </a:r>
            <a:r>
              <a:rPr lang="en-US" dirty="0"/>
              <a:t>/</a:t>
            </a:r>
            <a:r>
              <a:rPr lang="cs-CZ" b="1" dirty="0"/>
              <a:t>méně</a:t>
            </a:r>
            <a:r>
              <a:rPr lang="en-US" dirty="0"/>
              <a:t> </a:t>
            </a:r>
            <a:r>
              <a:rPr lang="cs-CZ" b="1" dirty="0"/>
              <a:t>pravděpodobné</a:t>
            </a:r>
            <a:r>
              <a:rPr lang="en-US" dirty="0"/>
              <a:t> symbol</a:t>
            </a:r>
            <a:r>
              <a:rPr lang="cs-CZ" dirty="0"/>
              <a:t>y</a:t>
            </a:r>
            <a:r>
              <a:rPr lang="en-US" dirty="0"/>
              <a:t>)</a:t>
            </a:r>
            <a:endParaRPr lang="en-US" b="1" dirty="0"/>
          </a:p>
          <a:p>
            <a:pPr lvl="1"/>
            <a:r>
              <a:rPr lang="cs-CZ" dirty="0"/>
              <a:t>Pro</a:t>
            </a:r>
            <a:r>
              <a:rPr lang="en-US" dirty="0"/>
              <a:t> </a:t>
            </a:r>
            <a:r>
              <a:rPr lang="cs-CZ" b="1" dirty="0"/>
              <a:t>korelované symboly</a:t>
            </a:r>
            <a:r>
              <a:rPr lang="en-US" dirty="0"/>
              <a:t> </a:t>
            </a:r>
            <a:r>
              <a:rPr lang="en-US" dirty="0">
                <a:cs typeface="Calibri" panose="020F0502020204030204" pitchFamily="34" charset="0"/>
              </a:rPr>
              <a:t>→</a:t>
            </a:r>
            <a:r>
              <a:rPr lang="cs-CZ" dirty="0">
                <a:cs typeface="Calibri" panose="020F0502020204030204" pitchFamily="34" charset="0"/>
              </a:rPr>
              <a:t> nutná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b="1" dirty="0" err="1">
                <a:cs typeface="Calibri" panose="020F0502020204030204" pitchFamily="34" charset="0"/>
              </a:rPr>
              <a:t>dekorelace</a:t>
            </a:r>
            <a:endParaRPr lang="en-US" dirty="0">
              <a:cs typeface="Calibri" panose="020F0502020204030204" pitchFamily="34" charset="0"/>
            </a:endParaRPr>
          </a:p>
          <a:p>
            <a:r>
              <a:rPr lang="cs-CZ" b="1" dirty="0">
                <a:cs typeface="Calibri" panose="020F0502020204030204" pitchFamily="34" charset="0"/>
              </a:rPr>
              <a:t>Slovníkové metody</a:t>
            </a:r>
            <a:endParaRPr lang="en-US" b="1" dirty="0">
              <a:cs typeface="Calibri" panose="020F0502020204030204" pitchFamily="34" charset="0"/>
            </a:endParaRPr>
          </a:p>
          <a:p>
            <a:pPr lvl="1"/>
            <a:r>
              <a:rPr lang="cs-CZ" b="1" dirty="0">
                <a:cs typeface="Calibri" panose="020F0502020204030204" pitchFamily="34" charset="0"/>
              </a:rPr>
              <a:t>Sktruktura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dirty="0">
                <a:cs typeface="Calibri" panose="020F0502020204030204" pitchFamily="34" charset="0"/>
              </a:rPr>
              <a:t>v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b="1" dirty="0">
                <a:cs typeface="Calibri" panose="020F0502020204030204" pitchFamily="34" charset="0"/>
              </a:rPr>
              <a:t>datech</a:t>
            </a:r>
            <a:r>
              <a:rPr lang="en-US" dirty="0"/>
              <a:t> </a:t>
            </a:r>
            <a:r>
              <a:rPr lang="en-US" dirty="0">
                <a:cs typeface="Calibri" panose="020F0502020204030204" pitchFamily="34" charset="0"/>
              </a:rPr>
              <a:t>→ </a:t>
            </a:r>
            <a:r>
              <a:rPr lang="cs-CZ" b="1" dirty="0">
                <a:cs typeface="Calibri" panose="020F0502020204030204" pitchFamily="34" charset="0"/>
              </a:rPr>
              <a:t>zvyšují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dirty="0">
                <a:cs typeface="Calibri" panose="020F0502020204030204" pitchFamily="34" charset="0"/>
              </a:rPr>
              <a:t>účinnost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b="1" dirty="0">
                <a:cs typeface="Calibri" panose="020F0502020204030204" pitchFamily="34" charset="0"/>
              </a:rPr>
              <a:t>komprese</a:t>
            </a:r>
            <a:endParaRPr lang="en-US" b="1" dirty="0">
              <a:cs typeface="Calibri" panose="020F0502020204030204" pitchFamily="34" charset="0"/>
            </a:endParaRPr>
          </a:p>
          <a:p>
            <a:pPr lvl="1"/>
            <a:r>
              <a:rPr lang="cs-CZ" dirty="0">
                <a:cs typeface="Calibri" panose="020F0502020204030204" pitchFamily="34" charset="0"/>
              </a:rPr>
              <a:t>Tvorba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b="1" dirty="0">
                <a:cs typeface="Calibri" panose="020F0502020204030204" pitchFamily="34" charset="0"/>
              </a:rPr>
              <a:t>seznamu</a:t>
            </a:r>
            <a:r>
              <a:rPr lang="cs-CZ" dirty="0">
                <a:cs typeface="Calibri" panose="020F0502020204030204" pitchFamily="34" charset="0"/>
              </a:rPr>
              <a:t>/</a:t>
            </a:r>
            <a:r>
              <a:rPr lang="cs-CZ" b="1" dirty="0">
                <a:cs typeface="Calibri" panose="020F0502020204030204" pitchFamily="34" charset="0"/>
              </a:rPr>
              <a:t>slovníku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b="1" dirty="0">
                <a:cs typeface="Calibri" panose="020F0502020204030204" pitchFamily="34" charset="0"/>
              </a:rPr>
              <a:t>často </a:t>
            </a:r>
            <a:r>
              <a:rPr lang="cs-CZ" dirty="0">
                <a:cs typeface="Calibri" panose="020F0502020204030204" pitchFamily="34" charset="0"/>
              </a:rPr>
              <a:t>se</a:t>
            </a:r>
            <a:r>
              <a:rPr lang="cs-CZ" b="1" dirty="0">
                <a:cs typeface="Calibri" panose="020F0502020204030204" pitchFamily="34" charset="0"/>
              </a:rPr>
              <a:t> vyskytujících vzorů</a:t>
            </a:r>
            <a:endParaRPr lang="en-US" b="1" dirty="0">
              <a:cs typeface="Calibri" panose="020F0502020204030204" pitchFamily="34" charset="0"/>
            </a:endParaRPr>
          </a:p>
          <a:p>
            <a:pPr lvl="2"/>
            <a:r>
              <a:rPr lang="cs-CZ" b="1" dirty="0">
                <a:cs typeface="Calibri" panose="020F0502020204030204" pitchFamily="34" charset="0"/>
              </a:rPr>
              <a:t>Statický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dirty="0">
                <a:cs typeface="Calibri" panose="020F0502020204030204" pitchFamily="34" charset="0"/>
              </a:rPr>
              <a:t>nebo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b="1" dirty="0">
                <a:cs typeface="Calibri" panose="020F0502020204030204" pitchFamily="34" charset="0"/>
              </a:rPr>
              <a:t>dynamický</a:t>
            </a:r>
            <a:r>
              <a:rPr lang="en-US" dirty="0">
                <a:cs typeface="Calibri" panose="020F0502020204030204" pitchFamily="34" charset="0"/>
              </a:rPr>
              <a:t> (</a:t>
            </a:r>
            <a:r>
              <a:rPr lang="cs-CZ" b="1" dirty="0">
                <a:cs typeface="Calibri" panose="020F0502020204030204" pitchFamily="34" charset="0"/>
              </a:rPr>
              <a:t>adaptivní</a:t>
            </a:r>
            <a:r>
              <a:rPr lang="en-US" dirty="0">
                <a:cs typeface="Calibri" panose="020F0502020204030204" pitchFamily="34" charset="0"/>
              </a:rPr>
              <a:t>) </a:t>
            </a:r>
            <a:r>
              <a:rPr lang="cs-CZ" b="1" dirty="0">
                <a:cs typeface="Calibri" panose="020F0502020204030204" pitchFamily="34" charset="0"/>
              </a:rPr>
              <a:t>slovník</a:t>
            </a:r>
            <a:endParaRPr lang="en-US" dirty="0">
              <a:cs typeface="Calibri" panose="020F0502020204030204" pitchFamily="34" charset="0"/>
            </a:endParaRPr>
          </a:p>
          <a:p>
            <a:pPr lvl="2"/>
            <a:r>
              <a:rPr lang="cs-CZ" b="1" dirty="0">
                <a:cs typeface="Calibri" panose="020F0502020204030204" pitchFamily="34" charset="0"/>
              </a:rPr>
              <a:t>Kódování vzorů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dirty="0">
                <a:cs typeface="Calibri" panose="020F0502020204030204" pitchFamily="34" charset="0"/>
              </a:rPr>
              <a:t>pomocí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b="1" dirty="0">
                <a:cs typeface="Calibri" panose="020F0502020204030204" pitchFamily="34" charset="0"/>
              </a:rPr>
              <a:t>indexů</a:t>
            </a:r>
            <a:r>
              <a:rPr lang="cs-CZ" dirty="0">
                <a:cs typeface="Calibri" panose="020F0502020204030204" pitchFamily="34" charset="0"/>
              </a:rPr>
              <a:t>/</a:t>
            </a:r>
            <a:r>
              <a:rPr lang="cs-CZ" b="1" dirty="0">
                <a:cs typeface="Calibri" panose="020F0502020204030204" pitchFamily="34" charset="0"/>
              </a:rPr>
              <a:t>ukazatelů</a:t>
            </a:r>
            <a:r>
              <a:rPr lang="cs-CZ" dirty="0">
                <a:cs typeface="Calibri" panose="020F0502020204030204" pitchFamily="34" charset="0"/>
              </a:rPr>
              <a:t> do </a:t>
            </a:r>
            <a:r>
              <a:rPr lang="cs-CZ" b="1" dirty="0">
                <a:cs typeface="Calibri" panose="020F0502020204030204" pitchFamily="34" charset="0"/>
              </a:rPr>
              <a:t>slovníku</a:t>
            </a:r>
            <a:endParaRPr lang="en-US" b="1" dirty="0">
              <a:cs typeface="Calibri" panose="020F0502020204030204" pitchFamily="34" charset="0"/>
            </a:endParaRPr>
          </a:p>
          <a:p>
            <a:pPr lvl="2"/>
            <a:r>
              <a:rPr lang="cs-CZ" dirty="0">
                <a:cs typeface="Calibri" panose="020F0502020204030204" pitchFamily="34" charset="0"/>
              </a:rPr>
              <a:t>Vhodné pro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b="1" dirty="0">
                <a:cs typeface="Calibri" panose="020F0502020204030204" pitchFamily="34" charset="0"/>
              </a:rPr>
              <a:t>zdroje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dirty="0">
                <a:cs typeface="Calibri" panose="020F0502020204030204" pitchFamily="34" charset="0"/>
              </a:rPr>
              <a:t>generující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b="1" dirty="0">
                <a:cs typeface="Calibri" panose="020F0502020204030204" pitchFamily="34" charset="0"/>
              </a:rPr>
              <a:t>malé množství</a:t>
            </a:r>
            <a:r>
              <a:rPr lang="en-US" b="1" dirty="0">
                <a:cs typeface="Calibri" panose="020F0502020204030204" pitchFamily="34" charset="0"/>
              </a:rPr>
              <a:t> </a:t>
            </a:r>
            <a:r>
              <a:rPr lang="cs-CZ" b="1" dirty="0">
                <a:cs typeface="Calibri" panose="020F0502020204030204" pitchFamily="34" charset="0"/>
              </a:rPr>
              <a:t>častých vzorů</a:t>
            </a:r>
            <a:endParaRPr lang="en-US" b="1" dirty="0">
              <a:cs typeface="Calibri" panose="020F0502020204030204" pitchFamily="34" charset="0"/>
            </a:endParaRPr>
          </a:p>
          <a:p>
            <a:pPr lvl="1"/>
            <a:r>
              <a:rPr lang="cs-CZ" b="1" dirty="0">
                <a:cs typeface="Calibri" panose="020F0502020204030204" pitchFamily="34" charset="0"/>
              </a:rPr>
              <a:t>Typické aplikace</a:t>
            </a:r>
            <a:endParaRPr lang="en-US" b="1" dirty="0">
              <a:cs typeface="Calibri" panose="020F0502020204030204" pitchFamily="34" charset="0"/>
            </a:endParaRPr>
          </a:p>
          <a:p>
            <a:pPr lvl="2"/>
            <a:r>
              <a:rPr lang="cs-CZ" b="1" dirty="0">
                <a:cs typeface="Calibri" panose="020F0502020204030204" pitchFamily="34" charset="0"/>
              </a:rPr>
              <a:t>Komprese textu</a:t>
            </a:r>
            <a:r>
              <a:rPr lang="en-US" dirty="0">
                <a:cs typeface="Calibri" panose="020F0502020204030204" pitchFamily="34" charset="0"/>
              </a:rPr>
              <a:t>, </a:t>
            </a:r>
            <a:r>
              <a:rPr lang="cs-CZ" b="1" dirty="0">
                <a:cs typeface="Calibri" panose="020F0502020204030204" pitchFamily="34" charset="0"/>
              </a:rPr>
              <a:t>komprese obrazu</a:t>
            </a:r>
            <a:r>
              <a:rPr lang="cs-CZ" dirty="0">
                <a:cs typeface="Calibri" panose="020F0502020204030204" pitchFamily="34" charset="0"/>
              </a:rPr>
              <a:t> (</a:t>
            </a:r>
            <a:r>
              <a:rPr lang="cs-CZ" b="1" dirty="0">
                <a:cs typeface="Calibri" panose="020F0502020204030204" pitchFamily="34" charset="0"/>
              </a:rPr>
              <a:t>PNG</a:t>
            </a:r>
            <a:r>
              <a:rPr lang="cs-CZ" dirty="0">
                <a:cs typeface="Calibri" panose="020F0502020204030204" pitchFamily="34" charset="0"/>
              </a:rPr>
              <a:t>, </a:t>
            </a:r>
            <a:r>
              <a:rPr lang="cs-CZ" b="1" dirty="0">
                <a:cs typeface="Calibri" panose="020F0502020204030204" pitchFamily="34" charset="0"/>
              </a:rPr>
              <a:t>GIF</a:t>
            </a:r>
            <a:r>
              <a:rPr lang="cs-CZ" dirty="0">
                <a:cs typeface="Calibri" panose="020F0502020204030204" pitchFamily="34" charset="0"/>
              </a:rPr>
              <a:t>)</a:t>
            </a:r>
            <a:r>
              <a:rPr lang="en-US" dirty="0">
                <a:cs typeface="Calibri" panose="020F0502020204030204" pitchFamily="34" charset="0"/>
              </a:rPr>
              <a:t>, …</a:t>
            </a:r>
            <a:endParaRPr lang="en-US" b="1" dirty="0">
              <a:cs typeface="Calibri" panose="020F0502020204030204" pitchFamily="34" charset="0"/>
            </a:endParaRPr>
          </a:p>
          <a:p>
            <a:pPr lvl="2"/>
            <a:endParaRPr lang="en-US" b="1" dirty="0"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0EE131-C78F-CE7C-08FD-6608CC2C50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24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23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Slovníkové metody</a:t>
            </a:r>
            <a:r>
              <a:rPr lang="en-US" dirty="0"/>
              <a:t>: </a:t>
            </a:r>
            <a:r>
              <a:rPr lang="cs-CZ" dirty="0"/>
              <a:t>Úvod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>
                <a:cs typeface="Calibri" panose="020F0502020204030204" pitchFamily="34" charset="0"/>
              </a:rPr>
              <a:t>Slovníkové metody</a:t>
            </a:r>
            <a:r>
              <a:rPr lang="cs-CZ" dirty="0">
                <a:cs typeface="Calibri" panose="020F0502020204030204" pitchFamily="34" charset="0"/>
              </a:rPr>
              <a:t> s</a:t>
            </a:r>
            <a:r>
              <a:rPr lang="cs-CZ" b="1" dirty="0">
                <a:cs typeface="Calibri" panose="020F0502020204030204" pitchFamily="34" charset="0"/>
              </a:rPr>
              <a:t> adaptivním slovníkem</a:t>
            </a:r>
            <a:endParaRPr lang="en-US" b="1" dirty="0">
              <a:cs typeface="Calibri" panose="020F0502020204030204" pitchFamily="34" charset="0"/>
            </a:endParaRPr>
          </a:p>
          <a:p>
            <a:pPr lvl="1"/>
            <a:r>
              <a:rPr lang="cs-CZ" b="1" dirty="0">
                <a:cs typeface="Calibri" panose="020F0502020204030204" pitchFamily="34" charset="0"/>
              </a:rPr>
              <a:t>Většina metod </a:t>
            </a:r>
            <a:r>
              <a:rPr lang="cs-CZ" dirty="0">
                <a:cs typeface="Calibri" panose="020F0502020204030204" pitchFamily="34" charset="0"/>
              </a:rPr>
              <a:t>s </a:t>
            </a:r>
            <a:r>
              <a:rPr lang="cs-CZ" b="1" dirty="0">
                <a:cs typeface="Calibri" panose="020F0502020204030204" pitchFamily="34" charset="0"/>
              </a:rPr>
              <a:t>adaptivním slovníkem</a:t>
            </a:r>
            <a:r>
              <a:rPr lang="en-US" b="1" dirty="0">
                <a:cs typeface="Calibri" panose="020F0502020204030204" pitchFamily="34" charset="0"/>
              </a:rPr>
              <a:t> </a:t>
            </a:r>
            <a:r>
              <a:rPr lang="cs-CZ" dirty="0">
                <a:cs typeface="Calibri" panose="020F0502020204030204" pitchFamily="34" charset="0"/>
              </a:rPr>
              <a:t>založena na</a:t>
            </a:r>
            <a:r>
              <a:rPr lang="en-US" b="1" dirty="0">
                <a:cs typeface="Calibri" panose="020F0502020204030204" pitchFamily="34" charset="0"/>
              </a:rPr>
              <a:t> LZ</a:t>
            </a:r>
            <a:r>
              <a:rPr lang="en-US" dirty="0">
                <a:cs typeface="Calibri" panose="020F0502020204030204" pitchFamily="34" charset="0"/>
              </a:rPr>
              <a:t>(</a:t>
            </a:r>
            <a:r>
              <a:rPr lang="en-US" b="1" dirty="0">
                <a:cs typeface="Calibri" panose="020F0502020204030204" pitchFamily="34" charset="0"/>
              </a:rPr>
              <a:t>W</a:t>
            </a:r>
            <a:r>
              <a:rPr lang="en-US" dirty="0">
                <a:cs typeface="Calibri" panose="020F0502020204030204" pitchFamily="34" charset="0"/>
              </a:rPr>
              <a:t>)</a:t>
            </a:r>
            <a:endParaRPr lang="en-US" b="1" dirty="0">
              <a:cs typeface="Calibri" panose="020F0502020204030204" pitchFamily="34" charset="0"/>
            </a:endParaRPr>
          </a:p>
          <a:p>
            <a:pPr lvl="2"/>
            <a:r>
              <a:rPr lang="en-US" b="1" dirty="0">
                <a:cs typeface="Calibri" panose="020F0502020204030204" pitchFamily="34" charset="0"/>
              </a:rPr>
              <a:t>Jacob Ziv</a:t>
            </a:r>
            <a:r>
              <a:rPr lang="en-US" dirty="0">
                <a:cs typeface="Calibri" panose="020F0502020204030204" pitchFamily="34" charset="0"/>
              </a:rPr>
              <a:t> (1931-2023, </a:t>
            </a:r>
            <a:r>
              <a:rPr lang="cs-CZ" dirty="0">
                <a:cs typeface="Calibri" panose="020F0502020204030204" pitchFamily="34" charset="0"/>
              </a:rPr>
              <a:t>Palestina</a:t>
            </a:r>
            <a:r>
              <a:rPr lang="en-US" dirty="0">
                <a:cs typeface="Calibri" panose="020F0502020204030204" pitchFamily="34" charset="0"/>
              </a:rPr>
              <a:t>)</a:t>
            </a:r>
            <a:endParaRPr lang="en-US" b="1" dirty="0">
              <a:cs typeface="Calibri" panose="020F0502020204030204" pitchFamily="34" charset="0"/>
            </a:endParaRPr>
          </a:p>
          <a:p>
            <a:pPr lvl="2"/>
            <a:r>
              <a:rPr lang="en-US" b="1" dirty="0">
                <a:cs typeface="Calibri" panose="020F0502020204030204" pitchFamily="34" charset="0"/>
              </a:rPr>
              <a:t>Abraham Lempel</a:t>
            </a:r>
            <a:r>
              <a:rPr lang="en-US" dirty="0">
                <a:cs typeface="Calibri" panose="020F0502020204030204" pitchFamily="34" charset="0"/>
              </a:rPr>
              <a:t> (1936-2023, </a:t>
            </a:r>
            <a:r>
              <a:rPr lang="cs-CZ" dirty="0">
                <a:cs typeface="Calibri" panose="020F0502020204030204" pitchFamily="34" charset="0"/>
              </a:rPr>
              <a:t>Lvov</a:t>
            </a:r>
            <a:r>
              <a:rPr lang="en-US" dirty="0">
                <a:cs typeface="Calibri" panose="020F0502020204030204" pitchFamily="34" charset="0"/>
              </a:rPr>
              <a:t>, Pol</a:t>
            </a:r>
            <a:r>
              <a:rPr lang="cs-CZ" dirty="0" err="1">
                <a:cs typeface="Calibri" panose="020F0502020204030204" pitchFamily="34" charset="0"/>
              </a:rPr>
              <a:t>sko</a:t>
            </a:r>
            <a:r>
              <a:rPr lang="en-US" dirty="0">
                <a:cs typeface="Calibri" panose="020F0502020204030204" pitchFamily="34" charset="0"/>
              </a:rPr>
              <a:t>/</a:t>
            </a:r>
            <a:r>
              <a:rPr lang="cs-CZ" dirty="0">
                <a:cs typeface="Calibri" panose="020F0502020204030204" pitchFamily="34" charset="0"/>
              </a:rPr>
              <a:t>Ukrajina</a:t>
            </a:r>
            <a:r>
              <a:rPr lang="en-US" dirty="0">
                <a:cs typeface="Calibri" panose="020F0502020204030204" pitchFamily="34" charset="0"/>
              </a:rPr>
              <a:t>)</a:t>
            </a:r>
          </a:p>
          <a:p>
            <a:pPr lvl="3"/>
            <a:r>
              <a:rPr lang="en-US" b="1" dirty="0">
                <a:cs typeface="Calibri" panose="020F0502020204030204" pitchFamily="34" charset="0"/>
              </a:rPr>
              <a:t>L&amp;Z </a:t>
            </a:r>
            <a:r>
              <a:rPr lang="cs-CZ" b="1" dirty="0">
                <a:cs typeface="Calibri" panose="020F0502020204030204" pitchFamily="34" charset="0"/>
              </a:rPr>
              <a:t>oba pracovali</a:t>
            </a:r>
            <a:r>
              <a:rPr lang="en-US" b="1" dirty="0">
                <a:cs typeface="Calibri" panose="020F0502020204030204" pitchFamily="34" charset="0"/>
              </a:rPr>
              <a:t> </a:t>
            </a:r>
            <a:r>
              <a:rPr lang="cs-CZ" dirty="0">
                <a:cs typeface="Calibri" panose="020F0502020204030204" pitchFamily="34" charset="0"/>
              </a:rPr>
              <a:t>na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1" dirty="0">
                <a:cs typeface="Calibri" panose="020F0502020204030204" pitchFamily="34" charset="0"/>
              </a:rPr>
              <a:t>Technion</a:t>
            </a:r>
            <a:r>
              <a:rPr lang="en-US" dirty="0">
                <a:cs typeface="Calibri" panose="020F0502020204030204" pitchFamily="34" charset="0"/>
              </a:rPr>
              <a:t> – </a:t>
            </a:r>
            <a:r>
              <a:rPr lang="en-US" b="1" dirty="0">
                <a:cs typeface="Calibri" panose="020F0502020204030204" pitchFamily="34" charset="0"/>
              </a:rPr>
              <a:t>Israel Institute </a:t>
            </a:r>
            <a:r>
              <a:rPr lang="en-US" dirty="0">
                <a:cs typeface="Calibri" panose="020F0502020204030204" pitchFamily="34" charset="0"/>
              </a:rPr>
              <a:t>of </a:t>
            </a:r>
            <a:r>
              <a:rPr lang="en-US" b="1" dirty="0">
                <a:cs typeface="Calibri" panose="020F0502020204030204" pitchFamily="34" charset="0"/>
              </a:rPr>
              <a:t>Technology</a:t>
            </a:r>
          </a:p>
          <a:p>
            <a:pPr lvl="2"/>
            <a:r>
              <a:rPr lang="en-US" b="1" dirty="0">
                <a:cs typeface="Calibri" panose="020F0502020204030204" pitchFamily="34" charset="0"/>
              </a:rPr>
              <a:t>Terry Archer Welch</a:t>
            </a:r>
            <a:r>
              <a:rPr lang="en-US" dirty="0">
                <a:cs typeface="Calibri" panose="020F0502020204030204" pitchFamily="34" charset="0"/>
              </a:rPr>
              <a:t> (1939-1988</a:t>
            </a:r>
            <a:r>
              <a:rPr lang="cs-CZ" dirty="0">
                <a:cs typeface="Calibri" panose="020F0502020204030204" pitchFamily="34" charset="0"/>
              </a:rPr>
              <a:t>, USA</a:t>
            </a:r>
            <a:r>
              <a:rPr lang="en-US" dirty="0">
                <a:cs typeface="Calibri" panose="020F0502020204030204" pitchFamily="34" charset="0"/>
              </a:rPr>
              <a:t>)</a:t>
            </a:r>
            <a:endParaRPr lang="cs-CZ" dirty="0">
              <a:cs typeface="Calibri" panose="020F0502020204030204" pitchFamily="34" charset="0"/>
            </a:endParaRPr>
          </a:p>
          <a:p>
            <a:pPr lvl="3"/>
            <a:r>
              <a:rPr lang="en-US" b="1" dirty="0">
                <a:cs typeface="Calibri" panose="020F0502020204030204" pitchFamily="34" charset="0"/>
              </a:rPr>
              <a:t>Massachusetts Institute of Technology</a:t>
            </a:r>
            <a:r>
              <a:rPr lang="cs-CZ" b="1" dirty="0">
                <a:cs typeface="Calibri" panose="020F0502020204030204" pitchFamily="34" charset="0"/>
              </a:rPr>
              <a:t> </a:t>
            </a:r>
            <a:r>
              <a:rPr lang="cs-CZ" dirty="0">
                <a:cs typeface="Calibri" panose="020F0502020204030204" pitchFamily="34" charset="0"/>
              </a:rPr>
              <a:t>(MIT)</a:t>
            </a:r>
            <a:endParaRPr lang="en-US" dirty="0">
              <a:cs typeface="Calibri" panose="020F0502020204030204" pitchFamily="34" charset="0"/>
            </a:endParaRPr>
          </a:p>
          <a:p>
            <a:pPr lvl="3"/>
            <a:r>
              <a:rPr lang="en-GB" b="1" dirty="0">
                <a:cs typeface="Calibri" panose="020F0502020204030204" pitchFamily="34" charset="0"/>
              </a:rPr>
              <a:t>University of Texas at Austin</a:t>
            </a:r>
            <a:endParaRPr lang="en-US" b="1" dirty="0">
              <a:cs typeface="Calibri" panose="020F0502020204030204" pitchFamily="34" charset="0"/>
            </a:endParaRPr>
          </a:p>
          <a:p>
            <a:pPr lvl="1"/>
            <a:r>
              <a:rPr lang="cs-CZ" dirty="0">
                <a:cs typeface="Calibri" panose="020F0502020204030204" pitchFamily="34" charset="0"/>
              </a:rPr>
              <a:t>Dva přístupy s</a:t>
            </a:r>
            <a:r>
              <a:rPr lang="en-US" b="1" dirty="0">
                <a:cs typeface="Calibri" panose="020F0502020204030204" pitchFamily="34" charset="0"/>
              </a:rPr>
              <a:t> </a:t>
            </a:r>
            <a:r>
              <a:rPr lang="cs-CZ" b="1" dirty="0">
                <a:cs typeface="Calibri" panose="020F0502020204030204" pitchFamily="34" charset="0"/>
              </a:rPr>
              <a:t>adaptivním slovníkem</a:t>
            </a:r>
            <a:r>
              <a:rPr lang="en-US" b="1" dirty="0">
                <a:cs typeface="Calibri" panose="020F0502020204030204" pitchFamily="34" charset="0"/>
              </a:rPr>
              <a:t> </a:t>
            </a:r>
            <a:r>
              <a:rPr lang="cs-CZ" dirty="0">
                <a:cs typeface="Calibri" panose="020F0502020204030204" pitchFamily="34" charset="0"/>
              </a:rPr>
              <a:t>od roku</a:t>
            </a:r>
            <a:r>
              <a:rPr lang="cs-CZ" b="1" dirty="0">
                <a:cs typeface="Calibri" panose="020F0502020204030204" pitchFamily="34" charset="0"/>
              </a:rPr>
              <a:t> 1970s</a:t>
            </a:r>
            <a:endParaRPr lang="en-US" b="1" dirty="0">
              <a:cs typeface="Calibri" panose="020F0502020204030204" pitchFamily="34" charset="0"/>
            </a:endParaRPr>
          </a:p>
          <a:p>
            <a:pPr lvl="2"/>
            <a:r>
              <a:rPr lang="en-US" b="1" dirty="0">
                <a:cs typeface="Calibri" panose="020F0502020204030204" pitchFamily="34" charset="0"/>
              </a:rPr>
              <a:t>LZ77 </a:t>
            </a:r>
            <a:r>
              <a:rPr lang="en-US" dirty="0">
                <a:cs typeface="Calibri" panose="020F0502020204030204" pitchFamily="34" charset="0"/>
              </a:rPr>
              <a:t>(</a:t>
            </a:r>
            <a:r>
              <a:rPr lang="en-US" b="1" dirty="0">
                <a:cs typeface="Calibri" panose="020F0502020204030204" pitchFamily="34" charset="0"/>
              </a:rPr>
              <a:t>LZ1</a:t>
            </a:r>
            <a:r>
              <a:rPr lang="en-US" dirty="0">
                <a:cs typeface="Calibri" panose="020F0502020204030204" pitchFamily="34" charset="0"/>
              </a:rPr>
              <a:t>) </a:t>
            </a:r>
            <a:r>
              <a:rPr lang="cs-CZ" dirty="0">
                <a:cs typeface="Calibri" panose="020F0502020204030204" pitchFamily="34" charset="0"/>
              </a:rPr>
              <a:t>publikován </a:t>
            </a:r>
            <a:r>
              <a:rPr lang="cs-CZ" b="1" dirty="0">
                <a:cs typeface="Calibri" panose="020F0502020204030204" pitchFamily="34" charset="0"/>
              </a:rPr>
              <a:t>1977</a:t>
            </a:r>
            <a:r>
              <a:rPr lang="cs-CZ" dirty="0">
                <a:cs typeface="Calibri" panose="020F0502020204030204" pitchFamily="34" charset="0"/>
              </a:rPr>
              <a:t> a</a:t>
            </a:r>
          </a:p>
          <a:p>
            <a:pPr lvl="2"/>
            <a:r>
              <a:rPr lang="en-US" b="1" dirty="0">
                <a:cs typeface="Calibri" panose="020F0502020204030204" pitchFamily="34" charset="0"/>
              </a:rPr>
              <a:t>LZ78</a:t>
            </a:r>
            <a:r>
              <a:rPr lang="en-US" dirty="0">
                <a:cs typeface="Calibri" panose="020F0502020204030204" pitchFamily="34" charset="0"/>
              </a:rPr>
              <a:t> (</a:t>
            </a:r>
            <a:r>
              <a:rPr lang="en-US" b="1" dirty="0">
                <a:cs typeface="Calibri" panose="020F0502020204030204" pitchFamily="34" charset="0"/>
              </a:rPr>
              <a:t>LZ2</a:t>
            </a:r>
            <a:r>
              <a:rPr lang="en-US" dirty="0">
                <a:cs typeface="Calibri" panose="020F0502020204030204" pitchFamily="34" charset="0"/>
              </a:rPr>
              <a:t>) </a:t>
            </a:r>
            <a:r>
              <a:rPr lang="cs-CZ" dirty="0">
                <a:cs typeface="Calibri" panose="020F0502020204030204" pitchFamily="34" charset="0"/>
              </a:rPr>
              <a:t>publikován </a:t>
            </a:r>
            <a:r>
              <a:rPr lang="cs-CZ" b="1" dirty="0">
                <a:cs typeface="Calibri" panose="020F0502020204030204" pitchFamily="34" charset="0"/>
              </a:rPr>
              <a:t>1978</a:t>
            </a:r>
          </a:p>
          <a:p>
            <a:pPr lvl="2"/>
            <a:r>
              <a:rPr lang="cs-CZ" b="1" dirty="0">
                <a:cs typeface="Calibri" panose="020F0502020204030204" pitchFamily="34" charset="0"/>
              </a:rPr>
              <a:t>Označení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cs-CZ" dirty="0">
                <a:cs typeface="Calibri" panose="020F0502020204030204" pitchFamily="34" charset="0"/>
              </a:rPr>
              <a:t>metody</a:t>
            </a:r>
            <a:r>
              <a:rPr lang="en-US" dirty="0">
                <a:cs typeface="Calibri" panose="020F0502020204030204" pitchFamily="34" charset="0"/>
              </a:rPr>
              <a:t> </a:t>
            </a:r>
            <a:r>
              <a:rPr lang="en-US" b="1" dirty="0">
                <a:cs typeface="Calibri" panose="020F0502020204030204" pitchFamily="34" charset="0"/>
              </a:rPr>
              <a:t>LZ</a:t>
            </a:r>
            <a:r>
              <a:rPr lang="en-US" dirty="0">
                <a:cs typeface="Calibri" panose="020F0502020204030204" pitchFamily="34" charset="0"/>
              </a:rPr>
              <a:t>↔</a:t>
            </a:r>
            <a:r>
              <a:rPr lang="en-US" b="1" dirty="0">
                <a:cs typeface="Calibri" panose="020F0502020204030204" pitchFamily="34" charset="0"/>
              </a:rPr>
              <a:t>ZL</a:t>
            </a:r>
            <a:br>
              <a:rPr lang="en-US" dirty="0">
                <a:cs typeface="Calibri" panose="020F0502020204030204" pitchFamily="34" charset="0"/>
              </a:rPr>
            </a:br>
            <a:r>
              <a:rPr lang="cs-CZ" b="1" dirty="0">
                <a:cs typeface="Calibri" panose="020F0502020204030204" pitchFamily="34" charset="0"/>
              </a:rPr>
              <a:t>zažilo </a:t>
            </a:r>
            <a:r>
              <a:rPr lang="cs-CZ" dirty="0">
                <a:cs typeface="Calibri" panose="020F0502020204030204" pitchFamily="34" charset="0"/>
              </a:rPr>
              <a:t>se </a:t>
            </a:r>
            <a:r>
              <a:rPr lang="cs-CZ" b="1" dirty="0">
                <a:cs typeface="Calibri" panose="020F0502020204030204" pitchFamily="34" charset="0"/>
              </a:rPr>
              <a:t>označení LZ</a:t>
            </a:r>
            <a:endParaRPr lang="en-US" b="1" dirty="0">
              <a:cs typeface="Calibri" panose="020F0502020204030204" pitchFamily="34" charset="0"/>
            </a:endParaRPr>
          </a:p>
          <a:p>
            <a:pPr lvl="2"/>
            <a:r>
              <a:rPr lang="cs-CZ" b="1" dirty="0">
                <a:cs typeface="Calibri" panose="020F0502020204030204" pitchFamily="34" charset="0"/>
              </a:rPr>
              <a:t>Různé varianty</a:t>
            </a:r>
            <a:r>
              <a:rPr lang="en-US" b="1" dirty="0">
                <a:cs typeface="Calibri" panose="020F0502020204030204" pitchFamily="34" charset="0"/>
              </a:rPr>
              <a:t> </a:t>
            </a:r>
            <a:r>
              <a:rPr lang="cs-CZ" dirty="0">
                <a:cs typeface="Calibri" panose="020F0502020204030204" pitchFamily="34" charset="0"/>
              </a:rPr>
              <a:t>metod</a:t>
            </a:r>
            <a:br>
              <a:rPr lang="en-US" b="1" dirty="0">
                <a:cs typeface="Calibri" panose="020F0502020204030204" pitchFamily="34" charset="0"/>
              </a:rPr>
            </a:br>
            <a:r>
              <a:rPr lang="en-US" b="1" dirty="0">
                <a:cs typeface="Calibri" panose="020F0502020204030204" pitchFamily="34" charset="0"/>
              </a:rPr>
              <a:t>LZ77 </a:t>
            </a:r>
            <a:r>
              <a:rPr lang="cs-CZ" dirty="0">
                <a:cs typeface="Calibri" panose="020F0502020204030204" pitchFamily="34" charset="0"/>
              </a:rPr>
              <a:t>a</a:t>
            </a:r>
            <a:r>
              <a:rPr lang="en-US" b="1" dirty="0">
                <a:cs typeface="Calibri" panose="020F0502020204030204" pitchFamily="34" charset="0"/>
              </a:rPr>
              <a:t> LZ78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9511" y="6207115"/>
            <a:ext cx="8964489" cy="46166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Ziv, J., Lempel, A., A Universal Algorithm for Sequential Data Compression, IEEE Transactions on Information Theory, 1977.</a:t>
            </a:r>
          </a:p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Ziv, J., Lempel, A., Compression of Individual Sequences via Variable-Rate Coding, IEEE Transactions on Information Theory, 1978.</a:t>
            </a:r>
          </a:p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pic>
        <p:nvPicPr>
          <p:cNvPr id="1026" name="Picture 2" descr="Left to right: Abraham Lempel, Jacob Ziv &amp; Terry Welch">
            <a:extLst>
              <a:ext uri="{FF2B5EF4-FFF2-40B4-BE49-F238E27FC236}">
                <a16:creationId xmlns:a16="http://schemas.microsoft.com/office/drawing/2014/main" id="{E86B752F-C0E8-460A-BF68-34A737FEC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676" y="4365104"/>
            <a:ext cx="4070733" cy="15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C33241-A249-4918-B5F5-4BA19D13F280}"/>
              </a:ext>
            </a:extLst>
          </p:cNvPr>
          <p:cNvSpPr txBox="1"/>
          <p:nvPr/>
        </p:nvSpPr>
        <p:spPr>
          <a:xfrm>
            <a:off x="5121400" y="5850674"/>
            <a:ext cx="3657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Abraham Lempel</a:t>
            </a:r>
            <a:r>
              <a:rPr lang="en-US" sz="1400" dirty="0"/>
              <a:t>,</a:t>
            </a:r>
            <a:r>
              <a:rPr lang="en-US" sz="1400" b="1" dirty="0"/>
              <a:t> Jacob Ziv</a:t>
            </a:r>
            <a:r>
              <a:rPr lang="en-US" sz="1400" dirty="0"/>
              <a:t>,</a:t>
            </a:r>
            <a:r>
              <a:rPr lang="en-US" sz="1400" b="1" dirty="0"/>
              <a:t> Terry Welch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EF3C48-AF96-7512-F2E4-2477F7A192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25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67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Základní metody ztrátového kódování obrazu:</a:t>
            </a:r>
            <a:br>
              <a:rPr lang="cs-CZ" sz="2800" dirty="0"/>
            </a:br>
            <a:r>
              <a:rPr lang="cs-CZ" sz="2800" dirty="0"/>
              <a:t>Vektorová </a:t>
            </a:r>
            <a:r>
              <a:rPr lang="cs-CZ" sz="2800" dirty="0" err="1"/>
              <a:t>kvantizace</a:t>
            </a:r>
            <a:endParaRPr lang="cs-CZ" altLang="en-US" sz="2800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cs-CZ" altLang="en-US" b="1" dirty="0"/>
              <a:t>Proces </a:t>
            </a:r>
            <a:r>
              <a:rPr lang="cs-CZ" altLang="en-US" b="1" dirty="0" err="1"/>
              <a:t>kvantizace</a:t>
            </a:r>
            <a:r>
              <a:rPr lang="cs-CZ" altLang="en-US" b="1" dirty="0"/>
              <a:t> obecně</a:t>
            </a:r>
          </a:p>
          <a:p>
            <a:pPr lvl="2"/>
            <a:r>
              <a:rPr lang="en-US" altLang="en-US" b="1" dirty="0"/>
              <a:t>V</a:t>
            </a:r>
            <a:r>
              <a:rPr lang="cs-CZ" altLang="en-US" b="1" dirty="0" err="1"/>
              <a:t>elké</a:t>
            </a:r>
            <a:r>
              <a:rPr lang="cs-CZ" altLang="en-US" b="1" dirty="0"/>
              <a:t> množství úrovní </a:t>
            </a:r>
            <a:r>
              <a:rPr lang="cs-CZ" altLang="en-US" dirty="0"/>
              <a:t>pomocí </a:t>
            </a:r>
            <a:r>
              <a:rPr lang="cs-CZ" altLang="en-US" b="1" dirty="0"/>
              <a:t>menšího počtu</a:t>
            </a:r>
            <a:endParaRPr lang="cs-CZ" altLang="en-US" dirty="0"/>
          </a:p>
          <a:p>
            <a:pPr lvl="3"/>
            <a:r>
              <a:rPr lang="cs-CZ" altLang="en-US" b="1" dirty="0"/>
              <a:t>Aproximace spojité hodnoty</a:t>
            </a:r>
            <a:r>
              <a:rPr lang="cs-CZ" altLang="en-US" dirty="0"/>
              <a:t> hodnotou diskrétní</a:t>
            </a:r>
          </a:p>
          <a:p>
            <a:pPr lvl="3"/>
            <a:r>
              <a:rPr lang="cs-CZ" altLang="en-US" b="1" dirty="0"/>
              <a:t>Kompaktní reprezentace </a:t>
            </a:r>
            <a:r>
              <a:rPr lang="cs-CZ" altLang="en-US" dirty="0"/>
              <a:t>dat při </a:t>
            </a:r>
            <a:r>
              <a:rPr lang="cs-CZ" altLang="en-US" b="1" dirty="0"/>
              <a:t>zachování přesnosti</a:t>
            </a:r>
            <a:r>
              <a:rPr lang="cs-CZ" altLang="en-US" dirty="0"/>
              <a:t> pro daný úče</a:t>
            </a:r>
            <a:r>
              <a:rPr lang="en-US" altLang="en-US" dirty="0"/>
              <a:t>l</a:t>
            </a:r>
            <a:endParaRPr lang="cs-CZ" altLang="en-US" dirty="0"/>
          </a:p>
          <a:p>
            <a:pPr lvl="2"/>
            <a:r>
              <a:rPr lang="cs-CZ" altLang="en-US" b="1" dirty="0"/>
              <a:t>Skalární</a:t>
            </a:r>
            <a:r>
              <a:rPr lang="cs-CZ" altLang="en-US" dirty="0"/>
              <a:t> </a:t>
            </a:r>
            <a:r>
              <a:rPr lang="cs-CZ" altLang="en-US" dirty="0" err="1"/>
              <a:t>kvantizace</a:t>
            </a:r>
            <a:endParaRPr lang="cs-CZ" altLang="en-US" dirty="0"/>
          </a:p>
          <a:p>
            <a:pPr lvl="3"/>
            <a:r>
              <a:rPr lang="cs-CZ" altLang="en-US" b="1" dirty="0"/>
              <a:t>Vstupní a výstupní</a:t>
            </a:r>
            <a:r>
              <a:rPr lang="cs-CZ" altLang="en-US" dirty="0"/>
              <a:t> hodnoty jsou </a:t>
            </a:r>
            <a:r>
              <a:rPr lang="cs-CZ" altLang="en-US" b="1" dirty="0"/>
              <a:t>skaláry</a:t>
            </a:r>
            <a:r>
              <a:rPr lang="cs-CZ" altLang="en-US" dirty="0"/>
              <a:t> (jednotlivá čísla)</a:t>
            </a:r>
          </a:p>
          <a:p>
            <a:pPr lvl="2"/>
            <a:r>
              <a:rPr lang="cs-CZ" altLang="en-US" b="1" dirty="0"/>
              <a:t>Vektorová</a:t>
            </a:r>
            <a:r>
              <a:rPr lang="cs-CZ" altLang="en-US" dirty="0"/>
              <a:t> </a:t>
            </a:r>
            <a:r>
              <a:rPr lang="cs-CZ" altLang="en-US" dirty="0" err="1"/>
              <a:t>kvantizace</a:t>
            </a:r>
            <a:endParaRPr lang="cs-CZ" altLang="en-US" dirty="0"/>
          </a:p>
          <a:p>
            <a:pPr lvl="3"/>
            <a:r>
              <a:rPr lang="cs-CZ" altLang="en-US" dirty="0"/>
              <a:t>Nahrazení </a:t>
            </a:r>
            <a:r>
              <a:rPr lang="cs-CZ" altLang="en-US" b="1" dirty="0"/>
              <a:t>vektoru spojitých veličin </a:t>
            </a:r>
            <a:r>
              <a:rPr lang="cs-CZ" altLang="en-US" dirty="0"/>
              <a:t>vektorem </a:t>
            </a:r>
            <a:r>
              <a:rPr lang="cs-CZ" altLang="en-US" b="1" dirty="0"/>
              <a:t>veličin diskrétních</a:t>
            </a:r>
          </a:p>
        </p:txBody>
      </p:sp>
      <p:grpSp>
        <p:nvGrpSpPr>
          <p:cNvPr id="8196" name="Group 230"/>
          <p:cNvGrpSpPr>
            <a:grpSpLocks/>
          </p:cNvGrpSpPr>
          <p:nvPr/>
        </p:nvGrpSpPr>
        <p:grpSpPr bwMode="auto">
          <a:xfrm>
            <a:off x="970855" y="3861048"/>
            <a:ext cx="7921625" cy="2722562"/>
            <a:chOff x="899592" y="3681028"/>
            <a:chExt cx="7921388" cy="2723160"/>
          </a:xfrm>
        </p:grpSpPr>
        <p:cxnSp>
          <p:nvCxnSpPr>
            <p:cNvPr id="8198" name="Straight Arrow Connector 6"/>
            <p:cNvCxnSpPr>
              <a:cxnSpLocks noChangeShapeType="1"/>
            </p:cNvCxnSpPr>
            <p:nvPr/>
          </p:nvCxnSpPr>
          <p:spPr bwMode="auto">
            <a:xfrm>
              <a:off x="1151620" y="4725144"/>
              <a:ext cx="1764196" cy="0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199" name="TextBox 32"/>
            <p:cNvSpPr txBox="1">
              <a:spLocks noChangeArrowheads="1"/>
            </p:cNvSpPr>
            <p:nvPr/>
          </p:nvSpPr>
          <p:spPr bwMode="auto">
            <a:xfrm>
              <a:off x="972357" y="4588271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0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00" name="TextBox 33"/>
            <p:cNvSpPr txBox="1">
              <a:spLocks noChangeArrowheads="1"/>
            </p:cNvSpPr>
            <p:nvPr/>
          </p:nvSpPr>
          <p:spPr bwMode="auto">
            <a:xfrm>
              <a:off x="972357" y="4370462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1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01" name="TextBox 34"/>
            <p:cNvSpPr txBox="1">
              <a:spLocks noChangeArrowheads="1"/>
            </p:cNvSpPr>
            <p:nvPr/>
          </p:nvSpPr>
          <p:spPr bwMode="auto">
            <a:xfrm>
              <a:off x="972357" y="4152652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2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02" name="TextBox 35"/>
            <p:cNvSpPr txBox="1">
              <a:spLocks noChangeArrowheads="1"/>
            </p:cNvSpPr>
            <p:nvPr/>
          </p:nvSpPr>
          <p:spPr bwMode="auto">
            <a:xfrm>
              <a:off x="972357" y="3934842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3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03" name="TextBox 36"/>
            <p:cNvSpPr txBox="1">
              <a:spLocks noChangeArrowheads="1"/>
            </p:cNvSpPr>
            <p:nvPr/>
          </p:nvSpPr>
          <p:spPr bwMode="auto">
            <a:xfrm>
              <a:off x="972357" y="3717032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4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cxnSp>
          <p:nvCxnSpPr>
            <p:cNvPr id="8204" name="Straight Arrow Connector 38"/>
            <p:cNvCxnSpPr>
              <a:cxnSpLocks noChangeShapeType="1"/>
            </p:cNvCxnSpPr>
            <p:nvPr/>
          </p:nvCxnSpPr>
          <p:spPr bwMode="auto">
            <a:xfrm rot="5400000" flipH="1" flipV="1">
              <a:off x="636309" y="4205071"/>
              <a:ext cx="1046497" cy="0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5" name="Straight Arrow Connector 13"/>
            <p:cNvCxnSpPr>
              <a:cxnSpLocks noChangeShapeType="1"/>
            </p:cNvCxnSpPr>
            <p:nvPr/>
          </p:nvCxnSpPr>
          <p:spPr bwMode="auto">
            <a:xfrm rot="5400000" flipH="1" flipV="1">
              <a:off x="1050103" y="4428413"/>
              <a:ext cx="575473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6" name="Straight Arrow Connector 14"/>
            <p:cNvCxnSpPr>
              <a:cxnSpLocks noChangeShapeType="1"/>
            </p:cNvCxnSpPr>
            <p:nvPr/>
          </p:nvCxnSpPr>
          <p:spPr bwMode="auto">
            <a:xfrm rot="5400000" flipH="1" flipV="1">
              <a:off x="1199276" y="4398473"/>
              <a:ext cx="635353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7" name="Straight Arrow Connector 15"/>
            <p:cNvCxnSpPr>
              <a:cxnSpLocks noChangeShapeType="1"/>
            </p:cNvCxnSpPr>
            <p:nvPr/>
          </p:nvCxnSpPr>
          <p:spPr bwMode="auto">
            <a:xfrm rot="5400000" flipH="1" flipV="1">
              <a:off x="1354063" y="4374147"/>
              <a:ext cx="684005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8" name="Straight Arrow Connector 16"/>
            <p:cNvCxnSpPr>
              <a:cxnSpLocks noChangeShapeType="1"/>
            </p:cNvCxnSpPr>
            <p:nvPr/>
          </p:nvCxnSpPr>
          <p:spPr bwMode="auto">
            <a:xfrm rot="5400000" flipH="1" flipV="1">
              <a:off x="1505106" y="4346077"/>
              <a:ext cx="740143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09" name="Straight Arrow Connector 17"/>
            <p:cNvCxnSpPr>
              <a:cxnSpLocks noChangeShapeType="1"/>
            </p:cNvCxnSpPr>
            <p:nvPr/>
          </p:nvCxnSpPr>
          <p:spPr bwMode="auto">
            <a:xfrm rot="5400000" flipH="1" flipV="1">
              <a:off x="1656152" y="4318009"/>
              <a:ext cx="796280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0" name="Straight Arrow Connector 18"/>
            <p:cNvCxnSpPr>
              <a:cxnSpLocks noChangeShapeType="1"/>
            </p:cNvCxnSpPr>
            <p:nvPr/>
          </p:nvCxnSpPr>
          <p:spPr bwMode="auto">
            <a:xfrm rot="5400000" flipH="1" flipV="1">
              <a:off x="1805325" y="4288069"/>
              <a:ext cx="856160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1" name="Straight Arrow Connector 19"/>
            <p:cNvCxnSpPr>
              <a:cxnSpLocks noChangeShapeType="1"/>
            </p:cNvCxnSpPr>
            <p:nvPr/>
          </p:nvCxnSpPr>
          <p:spPr bwMode="auto">
            <a:xfrm rot="5400000" flipH="1" flipV="1">
              <a:off x="2014378" y="4318009"/>
              <a:ext cx="796280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2" name="Straight Arrow Connector 20"/>
            <p:cNvCxnSpPr>
              <a:cxnSpLocks noChangeShapeType="1"/>
            </p:cNvCxnSpPr>
            <p:nvPr/>
          </p:nvCxnSpPr>
          <p:spPr bwMode="auto">
            <a:xfrm rot="5400000" flipH="1" flipV="1">
              <a:off x="2406815" y="4531332"/>
              <a:ext cx="369635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3" name="Straight Arrow Connector 21"/>
            <p:cNvCxnSpPr>
              <a:cxnSpLocks noChangeShapeType="1"/>
            </p:cNvCxnSpPr>
            <p:nvPr/>
          </p:nvCxnSpPr>
          <p:spPr bwMode="auto">
            <a:xfrm rot="5400000" flipH="1" flipV="1">
              <a:off x="2634576" y="4579985"/>
              <a:ext cx="272329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4" name="Straight Arrow Connector 11"/>
            <p:cNvCxnSpPr>
              <a:cxnSpLocks noChangeShapeType="1"/>
            </p:cNvCxnSpPr>
            <p:nvPr/>
          </p:nvCxnSpPr>
          <p:spPr bwMode="auto">
            <a:xfrm rot="5400000" flipH="1" flipV="1">
              <a:off x="913348" y="4469525"/>
              <a:ext cx="491811" cy="1059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15" name="TextBox 42"/>
            <p:cNvSpPr txBox="1">
              <a:spLocks noChangeArrowheads="1"/>
            </p:cNvSpPr>
            <p:nvPr/>
          </p:nvSpPr>
          <p:spPr bwMode="auto">
            <a:xfrm>
              <a:off x="899592" y="4689140"/>
              <a:ext cx="21962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Nekvantované vzorky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16" name="TextBox 43"/>
            <p:cNvSpPr txBox="1">
              <a:spLocks noChangeArrowheads="1"/>
            </p:cNvSpPr>
            <p:nvPr/>
          </p:nvSpPr>
          <p:spPr bwMode="auto">
            <a:xfrm>
              <a:off x="2339752" y="3681028"/>
              <a:ext cx="9001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Reálná čísla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cxnSp>
          <p:nvCxnSpPr>
            <p:cNvPr id="8217" name="Straight Connector 70"/>
            <p:cNvCxnSpPr>
              <a:cxnSpLocks noChangeShapeType="1"/>
            </p:cNvCxnSpPr>
            <p:nvPr/>
          </p:nvCxnSpPr>
          <p:spPr bwMode="auto">
            <a:xfrm rot="10800000">
              <a:off x="5685457" y="4297858"/>
              <a:ext cx="158417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8" name="Straight Connector 71"/>
            <p:cNvCxnSpPr>
              <a:cxnSpLocks noChangeShapeType="1"/>
            </p:cNvCxnSpPr>
            <p:nvPr/>
          </p:nvCxnSpPr>
          <p:spPr bwMode="auto">
            <a:xfrm rot="10800000">
              <a:off x="5685457" y="4079453"/>
              <a:ext cx="158417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9" name="Straight Connector 72"/>
            <p:cNvCxnSpPr>
              <a:cxnSpLocks noChangeShapeType="1"/>
            </p:cNvCxnSpPr>
            <p:nvPr/>
          </p:nvCxnSpPr>
          <p:spPr bwMode="auto">
            <a:xfrm rot="10800000">
              <a:off x="5685457" y="3861048"/>
              <a:ext cx="158417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20" name="Straight Connector 69"/>
            <p:cNvCxnSpPr>
              <a:cxnSpLocks noChangeShapeType="1"/>
            </p:cNvCxnSpPr>
            <p:nvPr/>
          </p:nvCxnSpPr>
          <p:spPr bwMode="auto">
            <a:xfrm rot="10800000">
              <a:off x="5685457" y="4516263"/>
              <a:ext cx="1584176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21" name="TextBox 48"/>
            <p:cNvSpPr txBox="1">
              <a:spLocks noChangeArrowheads="1"/>
            </p:cNvSpPr>
            <p:nvPr/>
          </p:nvSpPr>
          <p:spPr bwMode="auto">
            <a:xfrm>
              <a:off x="5509369" y="4588271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0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22" name="TextBox 49"/>
            <p:cNvSpPr txBox="1">
              <a:spLocks noChangeArrowheads="1"/>
            </p:cNvSpPr>
            <p:nvPr/>
          </p:nvSpPr>
          <p:spPr bwMode="auto">
            <a:xfrm>
              <a:off x="5509369" y="4370462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1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23" name="TextBox 50"/>
            <p:cNvSpPr txBox="1">
              <a:spLocks noChangeArrowheads="1"/>
            </p:cNvSpPr>
            <p:nvPr/>
          </p:nvSpPr>
          <p:spPr bwMode="auto">
            <a:xfrm>
              <a:off x="5509369" y="4152652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2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24" name="TextBox 51"/>
            <p:cNvSpPr txBox="1">
              <a:spLocks noChangeArrowheads="1"/>
            </p:cNvSpPr>
            <p:nvPr/>
          </p:nvSpPr>
          <p:spPr bwMode="auto">
            <a:xfrm>
              <a:off x="5509369" y="3934842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3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25" name="TextBox 52"/>
            <p:cNvSpPr txBox="1">
              <a:spLocks noChangeArrowheads="1"/>
            </p:cNvSpPr>
            <p:nvPr/>
          </p:nvSpPr>
          <p:spPr bwMode="auto">
            <a:xfrm>
              <a:off x="5509369" y="3717032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4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cxnSp>
          <p:nvCxnSpPr>
            <p:cNvPr id="8226" name="Straight Arrow Connector 53"/>
            <p:cNvCxnSpPr>
              <a:cxnSpLocks noChangeShapeType="1"/>
            </p:cNvCxnSpPr>
            <p:nvPr/>
          </p:nvCxnSpPr>
          <p:spPr bwMode="auto">
            <a:xfrm rot="5400000" flipH="1" flipV="1">
              <a:off x="5173321" y="4205071"/>
              <a:ext cx="1046497" cy="0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27" name="Straight Arrow Connector 54"/>
            <p:cNvCxnSpPr>
              <a:cxnSpLocks noChangeShapeType="1"/>
            </p:cNvCxnSpPr>
            <p:nvPr/>
          </p:nvCxnSpPr>
          <p:spPr bwMode="auto">
            <a:xfrm rot="5400000" flipH="1" flipV="1">
              <a:off x="5551134" y="4399905"/>
              <a:ext cx="646906" cy="158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28" name="Straight Arrow Connector 55"/>
            <p:cNvCxnSpPr>
              <a:cxnSpLocks noChangeShapeType="1"/>
            </p:cNvCxnSpPr>
            <p:nvPr/>
          </p:nvCxnSpPr>
          <p:spPr bwMode="auto">
            <a:xfrm rot="5400000" flipH="1" flipV="1">
              <a:off x="5732762" y="4398715"/>
              <a:ext cx="644524" cy="158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29" name="Straight Arrow Connector 56"/>
            <p:cNvCxnSpPr>
              <a:cxnSpLocks noChangeShapeType="1"/>
            </p:cNvCxnSpPr>
            <p:nvPr/>
          </p:nvCxnSpPr>
          <p:spPr bwMode="auto">
            <a:xfrm rot="5400000" flipH="1" flipV="1">
              <a:off x="5911244" y="4396434"/>
              <a:ext cx="641551" cy="158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0" name="Straight Arrow Connector 57"/>
            <p:cNvCxnSpPr>
              <a:cxnSpLocks noChangeShapeType="1"/>
            </p:cNvCxnSpPr>
            <p:nvPr/>
          </p:nvCxnSpPr>
          <p:spPr bwMode="auto">
            <a:xfrm rot="5400000" flipH="1" flipV="1">
              <a:off x="5981316" y="4287987"/>
              <a:ext cx="861219" cy="158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1" name="Straight Arrow Connector 58"/>
            <p:cNvCxnSpPr>
              <a:cxnSpLocks noChangeShapeType="1"/>
            </p:cNvCxnSpPr>
            <p:nvPr/>
          </p:nvCxnSpPr>
          <p:spPr bwMode="auto">
            <a:xfrm rot="5400000" flipH="1" flipV="1">
              <a:off x="6159933" y="4286896"/>
              <a:ext cx="860625" cy="158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2" name="Straight Arrow Connector 59"/>
            <p:cNvCxnSpPr>
              <a:cxnSpLocks noChangeShapeType="1"/>
            </p:cNvCxnSpPr>
            <p:nvPr/>
          </p:nvCxnSpPr>
          <p:spPr bwMode="auto">
            <a:xfrm rot="5400000" flipH="1" flipV="1">
              <a:off x="6337295" y="4291559"/>
              <a:ext cx="868363" cy="158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3" name="Straight Arrow Connector 60"/>
            <p:cNvCxnSpPr>
              <a:cxnSpLocks noChangeShapeType="1"/>
            </p:cNvCxnSpPr>
            <p:nvPr/>
          </p:nvCxnSpPr>
          <p:spPr bwMode="auto">
            <a:xfrm rot="5400000" flipH="1" flipV="1">
              <a:off x="6516275" y="4290368"/>
              <a:ext cx="865981" cy="158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4" name="Straight Arrow Connector 61"/>
            <p:cNvCxnSpPr>
              <a:cxnSpLocks noChangeShapeType="1"/>
            </p:cNvCxnSpPr>
            <p:nvPr/>
          </p:nvCxnSpPr>
          <p:spPr bwMode="auto">
            <a:xfrm rot="5400000" flipH="1" flipV="1">
              <a:off x="6916348" y="4505971"/>
              <a:ext cx="422476" cy="158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5" name="Straight Arrow Connector 62"/>
            <p:cNvCxnSpPr>
              <a:cxnSpLocks noChangeShapeType="1"/>
            </p:cNvCxnSpPr>
            <p:nvPr/>
          </p:nvCxnSpPr>
          <p:spPr bwMode="auto">
            <a:xfrm rot="5400000" flipH="1" flipV="1">
              <a:off x="7203803" y="4614318"/>
              <a:ext cx="205782" cy="158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36" name="Straight Arrow Connector 63"/>
            <p:cNvCxnSpPr>
              <a:cxnSpLocks noChangeShapeType="1"/>
            </p:cNvCxnSpPr>
            <p:nvPr/>
          </p:nvCxnSpPr>
          <p:spPr bwMode="auto">
            <a:xfrm rot="5400000" flipH="1" flipV="1">
              <a:off x="5485122" y="4505347"/>
              <a:ext cx="421228" cy="158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37" name="TextBox 64"/>
            <p:cNvSpPr txBox="1">
              <a:spLocks noChangeArrowheads="1"/>
            </p:cNvSpPr>
            <p:nvPr/>
          </p:nvSpPr>
          <p:spPr bwMode="auto">
            <a:xfrm>
              <a:off x="5436604" y="4689140"/>
              <a:ext cx="21962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Kvantované vzorky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38" name="TextBox 65"/>
            <p:cNvSpPr txBox="1">
              <a:spLocks noChangeArrowheads="1"/>
            </p:cNvSpPr>
            <p:nvPr/>
          </p:nvSpPr>
          <p:spPr bwMode="auto">
            <a:xfrm>
              <a:off x="7128792" y="3681028"/>
              <a:ext cx="6840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Celá čísla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cxnSp>
          <p:nvCxnSpPr>
            <p:cNvPr id="8239" name="Straight Arrow Connector 47"/>
            <p:cNvCxnSpPr>
              <a:cxnSpLocks noChangeShapeType="1"/>
            </p:cNvCxnSpPr>
            <p:nvPr/>
          </p:nvCxnSpPr>
          <p:spPr bwMode="auto">
            <a:xfrm>
              <a:off x="5688632" y="4725144"/>
              <a:ext cx="1764196" cy="0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40" name="Straight Arrow Connector 132"/>
            <p:cNvCxnSpPr>
              <a:cxnSpLocks noChangeShapeType="1"/>
            </p:cNvCxnSpPr>
            <p:nvPr/>
          </p:nvCxnSpPr>
          <p:spPr bwMode="auto">
            <a:xfrm>
              <a:off x="1151620" y="6140333"/>
              <a:ext cx="1764196" cy="0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41" name="TextBox 133"/>
            <p:cNvSpPr txBox="1">
              <a:spLocks noChangeArrowheads="1"/>
            </p:cNvSpPr>
            <p:nvPr/>
          </p:nvSpPr>
          <p:spPr bwMode="auto">
            <a:xfrm>
              <a:off x="972357" y="6003460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0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42" name="TextBox 134"/>
            <p:cNvSpPr txBox="1">
              <a:spLocks noChangeArrowheads="1"/>
            </p:cNvSpPr>
            <p:nvPr/>
          </p:nvSpPr>
          <p:spPr bwMode="auto">
            <a:xfrm>
              <a:off x="972357" y="5785651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1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43" name="TextBox 135"/>
            <p:cNvSpPr txBox="1">
              <a:spLocks noChangeArrowheads="1"/>
            </p:cNvSpPr>
            <p:nvPr/>
          </p:nvSpPr>
          <p:spPr bwMode="auto">
            <a:xfrm>
              <a:off x="972357" y="5567841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2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44" name="TextBox 136"/>
            <p:cNvSpPr txBox="1">
              <a:spLocks noChangeArrowheads="1"/>
            </p:cNvSpPr>
            <p:nvPr/>
          </p:nvSpPr>
          <p:spPr bwMode="auto">
            <a:xfrm>
              <a:off x="972357" y="5350031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3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45" name="TextBox 137"/>
            <p:cNvSpPr txBox="1">
              <a:spLocks noChangeArrowheads="1"/>
            </p:cNvSpPr>
            <p:nvPr/>
          </p:nvSpPr>
          <p:spPr bwMode="auto">
            <a:xfrm>
              <a:off x="972357" y="5132221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4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cxnSp>
          <p:nvCxnSpPr>
            <p:cNvPr id="8246" name="Straight Arrow Connector 138"/>
            <p:cNvCxnSpPr>
              <a:cxnSpLocks noChangeShapeType="1"/>
            </p:cNvCxnSpPr>
            <p:nvPr/>
          </p:nvCxnSpPr>
          <p:spPr bwMode="auto">
            <a:xfrm rot="5400000" flipH="1" flipV="1">
              <a:off x="636309" y="5620260"/>
              <a:ext cx="1046497" cy="0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47" name="Straight Arrow Connector 139"/>
            <p:cNvCxnSpPr>
              <a:cxnSpLocks noChangeShapeType="1"/>
            </p:cNvCxnSpPr>
            <p:nvPr/>
          </p:nvCxnSpPr>
          <p:spPr bwMode="auto">
            <a:xfrm rot="5400000" flipH="1" flipV="1">
              <a:off x="1050103" y="5843602"/>
              <a:ext cx="575473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48" name="Straight Arrow Connector 140"/>
            <p:cNvCxnSpPr>
              <a:cxnSpLocks noChangeShapeType="1"/>
            </p:cNvCxnSpPr>
            <p:nvPr/>
          </p:nvCxnSpPr>
          <p:spPr bwMode="auto">
            <a:xfrm rot="5400000" flipH="1" flipV="1">
              <a:off x="1199276" y="5813662"/>
              <a:ext cx="635353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49" name="Straight Arrow Connector 141"/>
            <p:cNvCxnSpPr>
              <a:cxnSpLocks noChangeShapeType="1"/>
            </p:cNvCxnSpPr>
            <p:nvPr/>
          </p:nvCxnSpPr>
          <p:spPr bwMode="auto">
            <a:xfrm rot="5400000" flipH="1" flipV="1">
              <a:off x="1354063" y="5789336"/>
              <a:ext cx="684005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0" name="Straight Arrow Connector 142"/>
            <p:cNvCxnSpPr>
              <a:cxnSpLocks noChangeShapeType="1"/>
            </p:cNvCxnSpPr>
            <p:nvPr/>
          </p:nvCxnSpPr>
          <p:spPr bwMode="auto">
            <a:xfrm rot="5400000" flipH="1" flipV="1">
              <a:off x="1505106" y="5761266"/>
              <a:ext cx="740143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1" name="Straight Arrow Connector 143"/>
            <p:cNvCxnSpPr>
              <a:cxnSpLocks noChangeShapeType="1"/>
            </p:cNvCxnSpPr>
            <p:nvPr/>
          </p:nvCxnSpPr>
          <p:spPr bwMode="auto">
            <a:xfrm rot="5400000" flipH="1" flipV="1">
              <a:off x="1656152" y="5733198"/>
              <a:ext cx="796280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2" name="Straight Arrow Connector 144"/>
            <p:cNvCxnSpPr>
              <a:cxnSpLocks noChangeShapeType="1"/>
            </p:cNvCxnSpPr>
            <p:nvPr/>
          </p:nvCxnSpPr>
          <p:spPr bwMode="auto">
            <a:xfrm rot="5400000" flipH="1" flipV="1">
              <a:off x="1805325" y="5703258"/>
              <a:ext cx="856160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3" name="Straight Arrow Connector 145"/>
            <p:cNvCxnSpPr>
              <a:cxnSpLocks noChangeShapeType="1"/>
            </p:cNvCxnSpPr>
            <p:nvPr/>
          </p:nvCxnSpPr>
          <p:spPr bwMode="auto">
            <a:xfrm rot="5400000" flipH="1" flipV="1">
              <a:off x="2014378" y="5733198"/>
              <a:ext cx="796280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4" name="Straight Arrow Connector 146"/>
            <p:cNvCxnSpPr>
              <a:cxnSpLocks noChangeShapeType="1"/>
            </p:cNvCxnSpPr>
            <p:nvPr/>
          </p:nvCxnSpPr>
          <p:spPr bwMode="auto">
            <a:xfrm rot="5400000" flipH="1" flipV="1">
              <a:off x="2406815" y="5946521"/>
              <a:ext cx="369635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5" name="Straight Arrow Connector 147"/>
            <p:cNvCxnSpPr>
              <a:cxnSpLocks noChangeShapeType="1"/>
            </p:cNvCxnSpPr>
            <p:nvPr/>
          </p:nvCxnSpPr>
          <p:spPr bwMode="auto">
            <a:xfrm rot="5400000" flipH="1" flipV="1">
              <a:off x="2634576" y="5995174"/>
              <a:ext cx="272329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56" name="Straight Arrow Connector 148"/>
            <p:cNvCxnSpPr>
              <a:cxnSpLocks noChangeShapeType="1"/>
            </p:cNvCxnSpPr>
            <p:nvPr/>
          </p:nvCxnSpPr>
          <p:spPr bwMode="auto">
            <a:xfrm rot="5400000" flipH="1" flipV="1">
              <a:off x="913348" y="5884714"/>
              <a:ext cx="491811" cy="1059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57" name="TextBox 149"/>
            <p:cNvSpPr txBox="1">
              <a:spLocks noChangeArrowheads="1"/>
            </p:cNvSpPr>
            <p:nvPr/>
          </p:nvSpPr>
          <p:spPr bwMode="auto">
            <a:xfrm>
              <a:off x="899592" y="6104329"/>
              <a:ext cx="21962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Nekvantované vzorky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58" name="TextBox 150"/>
            <p:cNvSpPr txBox="1">
              <a:spLocks noChangeArrowheads="1"/>
            </p:cNvSpPr>
            <p:nvPr/>
          </p:nvSpPr>
          <p:spPr bwMode="auto">
            <a:xfrm>
              <a:off x="2339752" y="5049180"/>
              <a:ext cx="136815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Vyjádření bloků pomocí vektorů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8259" name="TextBox 156"/>
            <p:cNvSpPr txBox="1">
              <a:spLocks noChangeArrowheads="1"/>
            </p:cNvSpPr>
            <p:nvPr/>
          </p:nvSpPr>
          <p:spPr bwMode="auto">
            <a:xfrm>
              <a:off x="5509369" y="6003460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0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60" name="TextBox 157"/>
            <p:cNvSpPr txBox="1">
              <a:spLocks noChangeArrowheads="1"/>
            </p:cNvSpPr>
            <p:nvPr/>
          </p:nvSpPr>
          <p:spPr bwMode="auto">
            <a:xfrm>
              <a:off x="5509369" y="5785651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1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61" name="TextBox 158"/>
            <p:cNvSpPr txBox="1">
              <a:spLocks noChangeArrowheads="1"/>
            </p:cNvSpPr>
            <p:nvPr/>
          </p:nvSpPr>
          <p:spPr bwMode="auto">
            <a:xfrm>
              <a:off x="5509369" y="5567841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2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62" name="TextBox 159"/>
            <p:cNvSpPr txBox="1">
              <a:spLocks noChangeArrowheads="1"/>
            </p:cNvSpPr>
            <p:nvPr/>
          </p:nvSpPr>
          <p:spPr bwMode="auto">
            <a:xfrm>
              <a:off x="5509369" y="5350031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3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63" name="TextBox 160"/>
            <p:cNvSpPr txBox="1">
              <a:spLocks noChangeArrowheads="1"/>
            </p:cNvSpPr>
            <p:nvPr/>
          </p:nvSpPr>
          <p:spPr bwMode="auto">
            <a:xfrm>
              <a:off x="5509369" y="5132221"/>
              <a:ext cx="2160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4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cxnSp>
          <p:nvCxnSpPr>
            <p:cNvPr id="8264" name="Straight Arrow Connector 161"/>
            <p:cNvCxnSpPr>
              <a:cxnSpLocks noChangeShapeType="1"/>
            </p:cNvCxnSpPr>
            <p:nvPr/>
          </p:nvCxnSpPr>
          <p:spPr bwMode="auto">
            <a:xfrm rot="5400000" flipH="1" flipV="1">
              <a:off x="5173321" y="5620260"/>
              <a:ext cx="1046497" cy="0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65" name="TextBox 172"/>
            <p:cNvSpPr txBox="1">
              <a:spLocks noChangeArrowheads="1"/>
            </p:cNvSpPr>
            <p:nvPr/>
          </p:nvSpPr>
          <p:spPr bwMode="auto">
            <a:xfrm>
              <a:off x="5148572" y="6127189"/>
              <a:ext cx="27723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Kódová kniha s 2D kódovými vektory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8266" name="TextBox 173"/>
            <p:cNvSpPr txBox="1">
              <a:spLocks noChangeArrowheads="1"/>
            </p:cNvSpPr>
            <p:nvPr/>
          </p:nvSpPr>
          <p:spPr bwMode="auto">
            <a:xfrm>
              <a:off x="6804756" y="5049180"/>
              <a:ext cx="10441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>
                  <a:latin typeface="Calibri" panose="020F0502020204030204" pitchFamily="34" charset="0"/>
                </a:rPr>
                <a:t>Kódové vektory</a:t>
              </a:r>
              <a:endParaRPr lang="en-US" altLang="en-US" sz="1200">
                <a:latin typeface="Calibri" panose="020F0502020204030204" pitchFamily="34" charset="0"/>
              </a:endParaRPr>
            </a:p>
          </p:txBody>
        </p:sp>
        <p:cxnSp>
          <p:nvCxnSpPr>
            <p:cNvPr id="8267" name="Straight Arrow Connector 174"/>
            <p:cNvCxnSpPr>
              <a:cxnSpLocks noChangeShapeType="1"/>
            </p:cNvCxnSpPr>
            <p:nvPr/>
          </p:nvCxnSpPr>
          <p:spPr bwMode="auto">
            <a:xfrm>
              <a:off x="5688632" y="6140333"/>
              <a:ext cx="1764196" cy="0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68" name="Right Brace 175"/>
            <p:cNvSpPr>
              <a:spLocks/>
            </p:cNvSpPr>
            <p:nvPr/>
          </p:nvSpPr>
          <p:spPr bwMode="auto">
            <a:xfrm rot="-5400000">
              <a:off x="1210929" y="5365785"/>
              <a:ext cx="72008" cy="216025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 b="1">
                <a:latin typeface="Calibri" panose="020F0502020204030204" pitchFamily="34" charset="0"/>
              </a:endParaRPr>
            </a:p>
          </p:txBody>
        </p:sp>
        <p:sp>
          <p:nvSpPr>
            <p:cNvPr id="8269" name="Right Brace 176"/>
            <p:cNvSpPr>
              <a:spLocks/>
            </p:cNvSpPr>
            <p:nvPr/>
          </p:nvSpPr>
          <p:spPr bwMode="auto">
            <a:xfrm rot="-5400000">
              <a:off x="1572557" y="5265204"/>
              <a:ext cx="72008" cy="216025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 b="1">
                <a:latin typeface="Calibri" panose="020F0502020204030204" pitchFamily="34" charset="0"/>
              </a:endParaRPr>
            </a:p>
          </p:txBody>
        </p:sp>
        <p:sp>
          <p:nvSpPr>
            <p:cNvPr id="8270" name="Right Brace 177"/>
            <p:cNvSpPr>
              <a:spLocks/>
            </p:cNvSpPr>
            <p:nvPr/>
          </p:nvSpPr>
          <p:spPr bwMode="auto">
            <a:xfrm rot="-5400000">
              <a:off x="1934184" y="5157191"/>
              <a:ext cx="72008" cy="216025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 b="1">
                <a:latin typeface="Calibri" panose="020F0502020204030204" pitchFamily="34" charset="0"/>
              </a:endParaRPr>
            </a:p>
          </p:txBody>
        </p:sp>
        <p:sp>
          <p:nvSpPr>
            <p:cNvPr id="8271" name="Right Brace 178"/>
            <p:cNvSpPr>
              <a:spLocks/>
            </p:cNvSpPr>
            <p:nvPr/>
          </p:nvSpPr>
          <p:spPr bwMode="auto">
            <a:xfrm rot="-5400000">
              <a:off x="2295811" y="5085183"/>
              <a:ext cx="72008" cy="216025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 b="1">
                <a:latin typeface="Calibri" panose="020F0502020204030204" pitchFamily="34" charset="0"/>
              </a:endParaRPr>
            </a:p>
          </p:txBody>
        </p:sp>
        <p:sp>
          <p:nvSpPr>
            <p:cNvPr id="8272" name="Right Brace 179"/>
            <p:cNvSpPr>
              <a:spLocks/>
            </p:cNvSpPr>
            <p:nvPr/>
          </p:nvSpPr>
          <p:spPr bwMode="auto">
            <a:xfrm rot="-5400000">
              <a:off x="2657439" y="5569110"/>
              <a:ext cx="72008" cy="216025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 b="1">
                <a:latin typeface="Calibri" panose="020F0502020204030204" pitchFamily="34" charset="0"/>
              </a:endParaRPr>
            </a:p>
          </p:txBody>
        </p:sp>
        <p:cxnSp>
          <p:nvCxnSpPr>
            <p:cNvPr id="8273" name="Straight Arrow Connector 190"/>
            <p:cNvCxnSpPr>
              <a:cxnSpLocks noChangeShapeType="1"/>
            </p:cNvCxnSpPr>
            <p:nvPr/>
          </p:nvCxnSpPr>
          <p:spPr bwMode="auto">
            <a:xfrm rot="5400000" flipH="1" flipV="1">
              <a:off x="5586176" y="5843602"/>
              <a:ext cx="575473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74" name="Straight Arrow Connector 191"/>
            <p:cNvCxnSpPr>
              <a:cxnSpLocks noChangeShapeType="1"/>
            </p:cNvCxnSpPr>
            <p:nvPr/>
          </p:nvCxnSpPr>
          <p:spPr bwMode="auto">
            <a:xfrm rot="5400000" flipH="1" flipV="1">
              <a:off x="5735349" y="5813662"/>
              <a:ext cx="635353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75" name="Straight Arrow Connector 192"/>
            <p:cNvCxnSpPr>
              <a:cxnSpLocks noChangeShapeType="1"/>
            </p:cNvCxnSpPr>
            <p:nvPr/>
          </p:nvCxnSpPr>
          <p:spPr bwMode="auto">
            <a:xfrm rot="5400000" flipH="1" flipV="1">
              <a:off x="5890136" y="5789336"/>
              <a:ext cx="684005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76" name="Straight Arrow Connector 193"/>
            <p:cNvCxnSpPr>
              <a:cxnSpLocks noChangeShapeType="1"/>
            </p:cNvCxnSpPr>
            <p:nvPr/>
          </p:nvCxnSpPr>
          <p:spPr bwMode="auto">
            <a:xfrm rot="5400000" flipH="1" flipV="1">
              <a:off x="6041179" y="5761266"/>
              <a:ext cx="740143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77" name="Straight Arrow Connector 194"/>
            <p:cNvCxnSpPr>
              <a:cxnSpLocks noChangeShapeType="1"/>
            </p:cNvCxnSpPr>
            <p:nvPr/>
          </p:nvCxnSpPr>
          <p:spPr bwMode="auto">
            <a:xfrm rot="5400000" flipH="1" flipV="1">
              <a:off x="6192225" y="5733198"/>
              <a:ext cx="796280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78" name="Straight Arrow Connector 195"/>
            <p:cNvCxnSpPr>
              <a:cxnSpLocks noChangeShapeType="1"/>
            </p:cNvCxnSpPr>
            <p:nvPr/>
          </p:nvCxnSpPr>
          <p:spPr bwMode="auto">
            <a:xfrm rot="5400000" flipH="1" flipV="1">
              <a:off x="6341398" y="5703258"/>
              <a:ext cx="856160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79" name="Straight Arrow Connector 197"/>
            <p:cNvCxnSpPr>
              <a:cxnSpLocks noChangeShapeType="1"/>
            </p:cNvCxnSpPr>
            <p:nvPr/>
          </p:nvCxnSpPr>
          <p:spPr bwMode="auto">
            <a:xfrm rot="5400000" flipH="1" flipV="1">
              <a:off x="6942888" y="5946521"/>
              <a:ext cx="369635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80" name="Straight Arrow Connector 198"/>
            <p:cNvCxnSpPr>
              <a:cxnSpLocks noChangeShapeType="1"/>
            </p:cNvCxnSpPr>
            <p:nvPr/>
          </p:nvCxnSpPr>
          <p:spPr bwMode="auto">
            <a:xfrm rot="5400000" flipH="1" flipV="1">
              <a:off x="7170649" y="5995174"/>
              <a:ext cx="272329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81" name="Straight Arrow Connector 199"/>
            <p:cNvCxnSpPr>
              <a:cxnSpLocks noChangeShapeType="1"/>
            </p:cNvCxnSpPr>
            <p:nvPr/>
          </p:nvCxnSpPr>
          <p:spPr bwMode="auto">
            <a:xfrm rot="5400000" flipH="1" flipV="1">
              <a:off x="5449421" y="5884714"/>
              <a:ext cx="491811" cy="1059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82" name="Right Brace 200"/>
            <p:cNvSpPr>
              <a:spLocks/>
            </p:cNvSpPr>
            <p:nvPr/>
          </p:nvSpPr>
          <p:spPr bwMode="auto">
            <a:xfrm rot="-5400000">
              <a:off x="5747002" y="5365785"/>
              <a:ext cx="72008" cy="216025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 b="1">
                <a:latin typeface="Calibri" panose="020F0502020204030204" pitchFamily="34" charset="0"/>
              </a:endParaRPr>
            </a:p>
          </p:txBody>
        </p:sp>
        <p:sp>
          <p:nvSpPr>
            <p:cNvPr id="8283" name="Right Brace 201"/>
            <p:cNvSpPr>
              <a:spLocks/>
            </p:cNvSpPr>
            <p:nvPr/>
          </p:nvSpPr>
          <p:spPr bwMode="auto">
            <a:xfrm rot="-5400000">
              <a:off x="6108630" y="5265204"/>
              <a:ext cx="72008" cy="216025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 b="1">
                <a:latin typeface="Calibri" panose="020F0502020204030204" pitchFamily="34" charset="0"/>
              </a:endParaRPr>
            </a:p>
          </p:txBody>
        </p:sp>
        <p:sp>
          <p:nvSpPr>
            <p:cNvPr id="8284" name="Right Brace 202"/>
            <p:cNvSpPr>
              <a:spLocks/>
            </p:cNvSpPr>
            <p:nvPr/>
          </p:nvSpPr>
          <p:spPr bwMode="auto">
            <a:xfrm rot="-5400000">
              <a:off x="6470257" y="5157191"/>
              <a:ext cx="72008" cy="216025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 b="1">
                <a:latin typeface="Calibri" panose="020F0502020204030204" pitchFamily="34" charset="0"/>
              </a:endParaRPr>
            </a:p>
          </p:txBody>
        </p:sp>
        <p:sp>
          <p:nvSpPr>
            <p:cNvPr id="8285" name="Right Brace 203"/>
            <p:cNvSpPr>
              <a:spLocks/>
            </p:cNvSpPr>
            <p:nvPr/>
          </p:nvSpPr>
          <p:spPr bwMode="auto">
            <a:xfrm rot="-5400000">
              <a:off x="6831884" y="5085183"/>
              <a:ext cx="72008" cy="216025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 b="1">
                <a:latin typeface="Calibri" panose="020F0502020204030204" pitchFamily="34" charset="0"/>
              </a:endParaRPr>
            </a:p>
          </p:txBody>
        </p:sp>
        <p:sp>
          <p:nvSpPr>
            <p:cNvPr id="8286" name="Right Brace 204"/>
            <p:cNvSpPr>
              <a:spLocks/>
            </p:cNvSpPr>
            <p:nvPr/>
          </p:nvSpPr>
          <p:spPr bwMode="auto">
            <a:xfrm rot="-5400000">
              <a:off x="7193512" y="5569110"/>
              <a:ext cx="72008" cy="216025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 b="1">
                <a:latin typeface="Calibri" panose="020F0502020204030204" pitchFamily="34" charset="0"/>
              </a:endParaRPr>
            </a:p>
          </p:txBody>
        </p:sp>
        <p:cxnSp>
          <p:nvCxnSpPr>
            <p:cNvPr id="8287" name="Straight Arrow Connector 206"/>
            <p:cNvCxnSpPr>
              <a:cxnSpLocks noChangeShapeType="1"/>
            </p:cNvCxnSpPr>
            <p:nvPr/>
          </p:nvCxnSpPr>
          <p:spPr bwMode="auto">
            <a:xfrm rot="5400000" flipH="1" flipV="1">
              <a:off x="6521751" y="5703258"/>
              <a:ext cx="856160" cy="2118"/>
            </a:xfrm>
            <a:prstGeom prst="straightConnector1">
              <a:avLst/>
            </a:prstGeom>
            <a:noFill/>
            <a:ln w="22225" algn="ctr">
              <a:solidFill>
                <a:srgbClr val="618FFD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8" name="TextBox 207"/>
            <p:cNvSpPr txBox="1"/>
            <p:nvPr/>
          </p:nvSpPr>
          <p:spPr>
            <a:xfrm>
              <a:off x="5550828" y="5245058"/>
              <a:ext cx="539734" cy="2540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cs-CZ" sz="1050" dirty="0">
                  <a:latin typeface="Calibri" panose="020F0502020204030204" pitchFamily="34" charset="0"/>
                </a:rPr>
                <a:t>000</a:t>
              </a:r>
              <a:endParaRPr lang="en-US" sz="1050" dirty="0">
                <a:latin typeface="Calibri" panose="020F0502020204030204" pitchFamily="34" charset="0"/>
              </a:endParaRPr>
            </a:p>
          </p:txBody>
        </p:sp>
        <p:sp>
          <p:nvSpPr>
            <p:cNvPr id="209" name="TextBox 208"/>
            <p:cNvSpPr txBox="1"/>
            <p:nvPr/>
          </p:nvSpPr>
          <p:spPr>
            <a:xfrm>
              <a:off x="5885781" y="5125970"/>
              <a:ext cx="539734" cy="2540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cs-CZ" sz="1050" dirty="0">
                  <a:latin typeface="Calibri" panose="020F0502020204030204" pitchFamily="34" charset="0"/>
                </a:rPr>
                <a:t>001</a:t>
              </a:r>
              <a:endParaRPr lang="en-US" sz="1050" dirty="0">
                <a:latin typeface="Calibri" panose="020F0502020204030204" pitchFamily="34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6254070" y="5021172"/>
              <a:ext cx="539734" cy="2540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cs-CZ" sz="1050" dirty="0">
                  <a:latin typeface="Calibri" panose="020F0502020204030204" pitchFamily="34" charset="0"/>
                </a:rPr>
                <a:t>010</a:t>
              </a:r>
              <a:endParaRPr lang="en-US" sz="1050" dirty="0">
                <a:latin typeface="Calibri" panose="020F0502020204030204" pitchFamily="34" charset="0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6593785" y="4952894"/>
              <a:ext cx="541321" cy="2524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cs-CZ" sz="1050" dirty="0">
                  <a:latin typeface="Calibri" panose="020F0502020204030204" pitchFamily="34" charset="0"/>
                </a:rPr>
                <a:t>011</a:t>
              </a:r>
              <a:endParaRPr lang="en-US" sz="1050" dirty="0">
                <a:latin typeface="Calibri" panose="020F0502020204030204" pitchFamily="34" charset="0"/>
              </a:endParaRPr>
            </a:p>
          </p:txBody>
        </p:sp>
        <p:sp>
          <p:nvSpPr>
            <p:cNvPr id="212" name="TextBox 211"/>
            <p:cNvSpPr txBox="1"/>
            <p:nvPr/>
          </p:nvSpPr>
          <p:spPr>
            <a:xfrm>
              <a:off x="6952549" y="5432425"/>
              <a:ext cx="539734" cy="2540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cs-CZ" sz="1050" dirty="0">
                  <a:latin typeface="Calibri" panose="020F0502020204030204" pitchFamily="34" charset="0"/>
                </a:rPr>
                <a:t>100</a:t>
              </a:r>
              <a:endParaRPr lang="en-US" sz="1050" dirty="0">
                <a:latin typeface="Calibri" panose="020F0502020204030204" pitchFamily="34" charset="0"/>
              </a:endParaRPr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7560543" y="5440364"/>
              <a:ext cx="1260437" cy="4144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cs-CZ" sz="1050" dirty="0">
                  <a:latin typeface="Calibri" panose="020F0502020204030204" pitchFamily="34" charset="0"/>
                </a:rPr>
                <a:t>Indexy kódových vektorů</a:t>
              </a:r>
              <a:endParaRPr lang="en-US" sz="1050" dirty="0">
                <a:latin typeface="Calibri" panose="020F0502020204030204" pitchFamily="34" charset="0"/>
              </a:endParaRPr>
            </a:p>
          </p:txBody>
        </p:sp>
        <p:cxnSp>
          <p:nvCxnSpPr>
            <p:cNvPr id="8294" name="Straight Arrow Connector 215"/>
            <p:cNvCxnSpPr>
              <a:cxnSpLocks noChangeShapeType="1"/>
            </p:cNvCxnSpPr>
            <p:nvPr/>
          </p:nvCxnSpPr>
          <p:spPr bwMode="auto">
            <a:xfrm rot="10800000">
              <a:off x="7365581" y="5560856"/>
              <a:ext cx="288032" cy="0"/>
            </a:xfrm>
            <a:prstGeom prst="straightConnector1">
              <a:avLst/>
            </a:prstGeom>
            <a:noFill/>
            <a:ln w="15875" algn="ctr">
              <a:solidFill>
                <a:schemeClr val="tx1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295" name="Group 223"/>
            <p:cNvGrpSpPr>
              <a:grpSpLocks/>
            </p:cNvGrpSpPr>
            <p:nvPr/>
          </p:nvGrpSpPr>
          <p:grpSpPr bwMode="auto">
            <a:xfrm>
              <a:off x="3311860" y="5705636"/>
              <a:ext cx="1944216" cy="504056"/>
              <a:chOff x="3311860" y="5668868"/>
              <a:chExt cx="1944216" cy="504056"/>
            </a:xfrm>
          </p:grpSpPr>
          <p:sp>
            <p:nvSpPr>
              <p:cNvPr id="8300" name="Down Arrow 220"/>
              <p:cNvSpPr>
                <a:spLocks noChangeArrowheads="1"/>
              </p:cNvSpPr>
              <p:nvPr/>
            </p:nvSpPr>
            <p:spPr bwMode="auto">
              <a:xfrm rot="-5400000">
                <a:off x="4092900" y="5020796"/>
                <a:ext cx="504056" cy="1800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D5E0FF"/>
              </a:solidFill>
              <a:ln w="15875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endParaRPr lang="en-US" altLang="en-US" sz="1200" b="1">
                  <a:latin typeface="Calibri" panose="020F0502020204030204" pitchFamily="34" charset="0"/>
                </a:endParaRPr>
              </a:p>
            </p:txBody>
          </p:sp>
          <p:sp>
            <p:nvSpPr>
              <p:cNvPr id="8301" name="TextBox 218"/>
              <p:cNvSpPr txBox="1">
                <a:spLocks noChangeArrowheads="1"/>
              </p:cNvSpPr>
              <p:nvPr/>
            </p:nvSpPr>
            <p:spPr bwMode="auto">
              <a:xfrm>
                <a:off x="3311860" y="5780293"/>
                <a:ext cx="194421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cs-CZ" altLang="en-US" sz="1200" b="1">
                    <a:latin typeface="Calibri" panose="020F0502020204030204" pitchFamily="34" charset="0"/>
                  </a:rPr>
                  <a:t>Vektorová kvantizace</a:t>
                </a:r>
                <a:endParaRPr lang="en-US" altLang="en-US" sz="1200" b="1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8296" name="Group 224"/>
            <p:cNvGrpSpPr>
              <a:grpSpLocks/>
            </p:cNvGrpSpPr>
            <p:nvPr/>
          </p:nvGrpSpPr>
          <p:grpSpPr bwMode="auto">
            <a:xfrm>
              <a:off x="3311860" y="4149844"/>
              <a:ext cx="1944216" cy="504056"/>
              <a:chOff x="3311860" y="5668868"/>
              <a:chExt cx="1944216" cy="504056"/>
            </a:xfrm>
          </p:grpSpPr>
          <p:sp>
            <p:nvSpPr>
              <p:cNvPr id="8298" name="Down Arrow 225"/>
              <p:cNvSpPr>
                <a:spLocks noChangeArrowheads="1"/>
              </p:cNvSpPr>
              <p:nvPr/>
            </p:nvSpPr>
            <p:spPr bwMode="auto">
              <a:xfrm rot="-5400000">
                <a:off x="4092900" y="5020796"/>
                <a:ext cx="504056" cy="1800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D5E0FF"/>
              </a:solidFill>
              <a:ln w="15875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endParaRPr lang="en-US" altLang="en-US" sz="1200" b="1">
                  <a:latin typeface="Calibri" panose="020F0502020204030204" pitchFamily="34" charset="0"/>
                </a:endParaRPr>
              </a:p>
            </p:txBody>
          </p:sp>
          <p:sp>
            <p:nvSpPr>
              <p:cNvPr id="8299" name="TextBox 226"/>
              <p:cNvSpPr txBox="1">
                <a:spLocks noChangeArrowheads="1"/>
              </p:cNvSpPr>
              <p:nvPr/>
            </p:nvSpPr>
            <p:spPr bwMode="auto">
              <a:xfrm>
                <a:off x="3311860" y="5780293"/>
                <a:ext cx="194421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1pPr>
                <a:lvl2pPr marL="742950" indent="-28575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2pPr>
                <a:lvl3pPr marL="11430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3pPr>
                <a:lvl4pPr marL="16002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4pPr>
                <a:lvl5pPr marL="2057400" indent="-228600" eaLnBrk="0" hangingPunct="0">
                  <a:defRPr sz="4000">
                    <a:solidFill>
                      <a:schemeClr val="tx2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chemeClr val="tx2"/>
                    </a:solidFill>
                    <a:latin typeface="Arial" charset="0"/>
                  </a:defRPr>
                </a:lvl9pPr>
              </a:lstStyle>
              <a:p>
                <a:pPr algn="ctr" eaLnBrk="1" hangingPunct="1"/>
                <a:r>
                  <a:rPr lang="cs-CZ" altLang="en-US" sz="1200" b="1">
                    <a:latin typeface="Calibri" panose="020F0502020204030204" pitchFamily="34" charset="0"/>
                  </a:rPr>
                  <a:t>Skalární kvantizace</a:t>
                </a:r>
                <a:endParaRPr lang="en-US" altLang="en-US" sz="1200" b="1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8297" name="TextBox 229"/>
            <p:cNvSpPr txBox="1">
              <a:spLocks noChangeArrowheads="1"/>
            </p:cNvSpPr>
            <p:nvPr/>
          </p:nvSpPr>
          <p:spPr bwMode="auto">
            <a:xfrm>
              <a:off x="3923928" y="4947747"/>
              <a:ext cx="1368152" cy="277060"/>
            </a:xfrm>
            <a:prstGeom prst="rect">
              <a:avLst/>
            </a:prstGeom>
            <a:solidFill>
              <a:srgbClr val="D5E0FF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b="1">
                  <a:latin typeface="Calibri" panose="020F0502020204030204" pitchFamily="34" charset="0"/>
                </a:rPr>
                <a:t>Nevratný proces</a:t>
              </a:r>
              <a:endParaRPr lang="en-US" altLang="en-US" sz="1200" b="1">
                <a:latin typeface="Calibri" panose="020F0502020204030204" pitchFamily="34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770A6-E438-A2C6-234A-981409A923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26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391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Základní metody ztrátového kódování obrazu:</a:t>
            </a:r>
            <a:br>
              <a:rPr lang="cs-CZ" sz="2800" dirty="0"/>
            </a:br>
            <a:r>
              <a:rPr lang="cs-CZ" sz="2800" dirty="0"/>
              <a:t>Vektorová </a:t>
            </a:r>
            <a:r>
              <a:rPr lang="cs-CZ" sz="2800" dirty="0" err="1"/>
              <a:t>kvantizace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Vektorová </a:t>
            </a:r>
            <a:r>
              <a:rPr lang="cs-CZ" b="1" dirty="0" err="1"/>
              <a:t>kvantizace</a:t>
            </a:r>
            <a:r>
              <a:rPr lang="cs-CZ" b="1" dirty="0"/>
              <a:t> </a:t>
            </a:r>
            <a:r>
              <a:rPr lang="cs-CZ" dirty="0"/>
              <a:t>(</a:t>
            </a:r>
            <a:r>
              <a:rPr lang="cs-CZ" b="1" dirty="0" err="1"/>
              <a:t>vector</a:t>
            </a:r>
            <a:r>
              <a:rPr lang="cs-CZ" b="1" dirty="0"/>
              <a:t> </a:t>
            </a:r>
            <a:r>
              <a:rPr lang="cs-CZ" b="1" dirty="0" err="1"/>
              <a:t>quantization</a:t>
            </a:r>
            <a:r>
              <a:rPr lang="cs-CZ" dirty="0"/>
              <a:t>)</a:t>
            </a:r>
            <a:endParaRPr lang="cs-CZ" b="1" dirty="0"/>
          </a:p>
          <a:p>
            <a:pPr lvl="1"/>
            <a:r>
              <a:rPr lang="cs-CZ" b="1" dirty="0"/>
              <a:t>Účinná</a:t>
            </a:r>
            <a:r>
              <a:rPr lang="cs-CZ" dirty="0"/>
              <a:t> ztrátová </a:t>
            </a:r>
            <a:r>
              <a:rPr lang="cs-CZ" b="1" dirty="0"/>
              <a:t>komprese</a:t>
            </a:r>
            <a:r>
              <a:rPr lang="cs-CZ" dirty="0"/>
              <a:t> pomocí </a:t>
            </a:r>
            <a:r>
              <a:rPr lang="cs-CZ" b="1" dirty="0" err="1"/>
              <a:t>kvantizace</a:t>
            </a:r>
            <a:endParaRPr lang="cs-CZ" b="1" dirty="0"/>
          </a:p>
          <a:p>
            <a:pPr lvl="2"/>
            <a:r>
              <a:rPr lang="cs-CZ" b="1" dirty="0"/>
              <a:t>Sloučení několika výstupů </a:t>
            </a:r>
            <a:r>
              <a:rPr lang="cs-CZ" dirty="0"/>
              <a:t>zdroje do </a:t>
            </a:r>
            <a:r>
              <a:rPr lang="cs-CZ" b="1" dirty="0"/>
              <a:t>bloku</a:t>
            </a:r>
            <a:r>
              <a:rPr lang="cs-CZ" dirty="0"/>
              <a:t> a jejich kódování jako </a:t>
            </a:r>
            <a:r>
              <a:rPr lang="cs-CZ" b="1" dirty="0"/>
              <a:t>vektor</a:t>
            </a:r>
          </a:p>
          <a:p>
            <a:pPr lvl="2"/>
            <a:r>
              <a:rPr lang="cs-CZ" b="1" dirty="0" err="1"/>
              <a:t>Kvantizace</a:t>
            </a:r>
            <a:r>
              <a:rPr lang="cs-CZ" b="1" dirty="0"/>
              <a:t> </a:t>
            </a:r>
            <a:r>
              <a:rPr lang="cs-CZ" b="1" dirty="0" err="1"/>
              <a:t>sekvenc</a:t>
            </a:r>
            <a:r>
              <a:rPr lang="en-US" b="1" dirty="0"/>
              <a:t>e</a:t>
            </a:r>
            <a:r>
              <a:rPr lang="cs-CZ" b="1" dirty="0"/>
              <a:t> </a:t>
            </a:r>
            <a:r>
              <a:rPr lang="cs-CZ" dirty="0"/>
              <a:t>je </a:t>
            </a:r>
            <a:r>
              <a:rPr lang="cs-CZ" b="1" dirty="0"/>
              <a:t>účinnější</a:t>
            </a:r>
            <a:r>
              <a:rPr lang="cs-CZ" dirty="0"/>
              <a:t> než </a:t>
            </a:r>
            <a:r>
              <a:rPr lang="cs-CZ" b="1" dirty="0"/>
              <a:t>jednotlivých vzorků</a:t>
            </a:r>
            <a:endParaRPr lang="cs-CZ" dirty="0"/>
          </a:p>
          <a:p>
            <a:pPr lvl="2"/>
            <a:r>
              <a:rPr lang="cs-CZ" dirty="0"/>
              <a:t>Každá </a:t>
            </a:r>
            <a:r>
              <a:rPr lang="cs-CZ" b="1" dirty="0"/>
              <a:t>sekvence</a:t>
            </a:r>
            <a:r>
              <a:rPr lang="cs-CZ" dirty="0"/>
              <a:t> je popsána </a:t>
            </a:r>
            <a:r>
              <a:rPr lang="cs-CZ" b="1" dirty="0"/>
              <a:t>jedním</a:t>
            </a:r>
            <a:r>
              <a:rPr lang="cs-CZ" dirty="0"/>
              <a:t> prvkem z </a:t>
            </a:r>
            <a:r>
              <a:rPr lang="cs-CZ" b="1" dirty="0"/>
              <a:t>charakteristické množiny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1196" y="3013844"/>
            <a:ext cx="5804863" cy="3257008"/>
            <a:chOff x="1601796" y="2924944"/>
            <a:chExt cx="5804863" cy="325700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737342" y="2924944"/>
              <a:ext cx="5669317" cy="3257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915816" y="3198080"/>
              <a:ext cx="777420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Kodér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55356" y="3198080"/>
              <a:ext cx="777420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Dekodér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35696" y="3599911"/>
              <a:ext cx="504056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100" dirty="0">
                  <a:latin typeface="Calibri" panose="020F0502020204030204" pitchFamily="34" charset="0"/>
                </a:rPr>
                <a:t>Sloučení do vektorů</a:t>
              </a:r>
              <a:endParaRPr lang="en-US" sz="1100" dirty="0">
                <a:latin typeface="Calibri" panose="020F050202020403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26975" y="3590946"/>
              <a:ext cx="719792" cy="5078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100" dirty="0">
                  <a:latin typeface="Calibri" panose="020F0502020204030204" pitchFamily="34" charset="0"/>
                </a:rPr>
                <a:t>Vyhledání nejbližšího vektoru</a:t>
              </a:r>
              <a:endParaRPr lang="en-US" sz="1100" dirty="0">
                <a:latin typeface="Calibri" panose="020F050202020403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31231" y="3689561"/>
              <a:ext cx="71979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100" dirty="0">
                  <a:latin typeface="Calibri" panose="020F0502020204030204" pitchFamily="34" charset="0"/>
                </a:rPr>
                <a:t>Vyhledávací tabulka</a:t>
              </a:r>
              <a:endParaRPr lang="en-US" sz="1100" dirty="0">
                <a:latin typeface="Calibri" panose="020F05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02082" y="4257797"/>
              <a:ext cx="71979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900" dirty="0">
                  <a:latin typeface="Calibri" panose="020F0502020204030204" pitchFamily="34" charset="0"/>
                </a:rPr>
                <a:t>Kódová kniha</a:t>
              </a:r>
              <a:endParaRPr lang="en-US" sz="900" dirty="0">
                <a:latin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6906" y="4257797"/>
              <a:ext cx="71979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900" dirty="0">
                  <a:latin typeface="Calibri" panose="020F0502020204030204" pitchFamily="34" charset="0"/>
                </a:rPr>
                <a:t>Kódová kniha</a:t>
              </a:r>
              <a:endParaRPr lang="en-US" sz="900" dirty="0">
                <a:latin typeface="Calibri" panose="020F050202020403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94306" y="4257797"/>
              <a:ext cx="401630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900" dirty="0">
                  <a:latin typeface="Calibri" panose="020F0502020204030204" pitchFamily="34" charset="0"/>
                </a:rPr>
                <a:t>Index</a:t>
              </a:r>
              <a:endParaRPr lang="en-US" sz="900" dirty="0">
                <a:latin typeface="Calibri" panose="020F050202020403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21728" y="4257797"/>
              <a:ext cx="401630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900" dirty="0">
                  <a:latin typeface="Calibri" panose="020F0502020204030204" pitchFamily="34" charset="0"/>
                </a:rPr>
                <a:t>Index</a:t>
              </a:r>
              <a:endParaRPr lang="en-US" sz="900" dirty="0">
                <a:latin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64432" y="3661830"/>
              <a:ext cx="540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100" dirty="0">
                  <a:latin typeface="Calibri" panose="020F0502020204030204" pitchFamily="34" charset="0"/>
                </a:rPr>
                <a:t>Rozložení bloků</a:t>
              </a:r>
              <a:endParaRPr lang="en-US" sz="1100" dirty="0">
                <a:latin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52679" y="3124799"/>
              <a:ext cx="953980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Rekonstrukce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01796" y="2943996"/>
              <a:ext cx="953980" cy="36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Zdroj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564C3C-6308-92F1-D8CC-CB9D4FE50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27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82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Základní metody ztrátového kódování obrazu:</a:t>
            </a:r>
            <a:br>
              <a:rPr lang="cs-CZ" sz="2800" dirty="0"/>
            </a:br>
            <a:r>
              <a:rPr lang="cs-CZ" sz="2800" dirty="0"/>
              <a:t>Vektorová </a:t>
            </a:r>
            <a:r>
              <a:rPr lang="cs-CZ" sz="2800" dirty="0" err="1"/>
              <a:t>kvantizace</a:t>
            </a:r>
            <a:endParaRPr lang="en-US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altLang="en-US" b="1" dirty="0"/>
                  <a:t>Tvorba kódové knihy</a:t>
                </a:r>
              </a:p>
              <a:p>
                <a:pPr lvl="1"/>
                <a:r>
                  <a:rPr lang="cs-CZ" altLang="en-US" b="1" dirty="0"/>
                  <a:t>Minimalizace chyby kódování</a:t>
                </a:r>
              </a:p>
              <a:p>
                <a:pPr lvl="2"/>
                <a:r>
                  <a:rPr lang="cs-CZ" altLang="en-US" dirty="0"/>
                  <a:t>Pro danou </a:t>
                </a:r>
                <a:r>
                  <a:rPr lang="cs-CZ" altLang="en-US" b="1" dirty="0"/>
                  <a:t>dimenzi</a:t>
                </a:r>
                <a:r>
                  <a:rPr lang="cs-CZ" altLang="en-US" dirty="0"/>
                  <a:t> vektorů </a:t>
                </a:r>
                <a14:m>
                  <m:oMath xmlns:m="http://schemas.openxmlformats.org/officeDocument/2006/math">
                    <m:r>
                      <a:rPr lang="cs-CZ" altLang="en-US" b="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cs-CZ" altLang="en-US" dirty="0"/>
                  <a:t> a </a:t>
                </a:r>
                <a:r>
                  <a:rPr lang="cs-CZ" altLang="en-US" b="1" dirty="0"/>
                  <a:t>mohutnost</a:t>
                </a:r>
                <a:r>
                  <a:rPr lang="cs-CZ" altLang="en-US" dirty="0"/>
                  <a:t> kódové knihy </a:t>
                </a:r>
                <a14:m>
                  <m:oMath xmlns:m="http://schemas.openxmlformats.org/officeDocument/2006/math">
                    <m:r>
                      <a:rPr lang="cs-CZ" alt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cs-CZ" altLang="en-US" dirty="0"/>
              </a:p>
              <a:p>
                <a:pPr lvl="3"/>
                <a:r>
                  <a:rPr lang="cs-CZ" dirty="0"/>
                  <a:t>Potom </a:t>
                </a:r>
                <a:r>
                  <a:rPr lang="cs-CZ" b="1" dirty="0"/>
                  <a:t>počet bitů na vzorek</a:t>
                </a:r>
                <a14:m>
                  <m:oMath xmlns:m="http://schemas.openxmlformats.org/officeDocument/2006/math">
                    <m:r>
                      <a:rPr lang="cs-CZ" b="1" i="0" smtClean="0">
                        <a:latin typeface="Cambria Math"/>
                      </a:rPr>
                      <m:t> </m:t>
                    </m:r>
                    <m:d>
                      <m:dPr>
                        <m:begChr m:val="⌈"/>
                        <m:endChr m:val=""/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⌉"/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cs-CZ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cs-CZ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cs-CZ" i="1">
                                <a:latin typeface="Cambria Math"/>
                              </a:rPr>
                              <m:t>𝐾</m:t>
                            </m:r>
                          </m:e>
                        </m:d>
                        <m:r>
                          <a:rPr lang="cs-CZ" b="0" i="1" smtClean="0">
                            <a:latin typeface="Cambria Math"/>
                          </a:rPr>
                          <m:t>/</m:t>
                        </m:r>
                        <m:r>
                          <a:rPr lang="cs-CZ" b="0" i="1" smtClean="0">
                            <a:latin typeface="Cambria Math"/>
                          </a:rPr>
                          <m:t>𝐿</m:t>
                        </m:r>
                      </m:e>
                    </m:d>
                  </m:oMath>
                </a14:m>
                <a:endParaRPr lang="cs-CZ" altLang="en-US" b="1" dirty="0"/>
              </a:p>
              <a:p>
                <a:pPr lvl="2"/>
                <a:r>
                  <a:rPr lang="cs-CZ" altLang="en-US" b="1" dirty="0"/>
                  <a:t>Tvorba kódové knihy</a:t>
                </a:r>
              </a:p>
              <a:p>
                <a:pPr lvl="3"/>
                <a:r>
                  <a:rPr lang="cs-CZ" altLang="en-US" b="1" dirty="0"/>
                  <a:t>Trénovací množina vektorů</a:t>
                </a:r>
                <a:r>
                  <a:rPr lang="cs-CZ" altLang="en-US" dirty="0"/>
                  <a:t> a </a:t>
                </a:r>
                <a:r>
                  <a:rPr lang="cs-CZ" altLang="en-US" b="1" dirty="0"/>
                  <a:t>nalezení reprezentativních vektorů </a:t>
                </a:r>
                <a:r>
                  <a:rPr lang="cs-CZ" altLang="en-US" dirty="0"/>
                  <a:t>(</a:t>
                </a:r>
                <a:r>
                  <a:rPr lang="cs-CZ" altLang="en-US" b="1" dirty="0" err="1"/>
                  <a:t>centroids</a:t>
                </a:r>
                <a:r>
                  <a:rPr lang="cs-CZ" altLang="en-US" dirty="0"/>
                  <a:t>)</a:t>
                </a:r>
              </a:p>
              <a:p>
                <a:pPr lvl="2"/>
                <a:r>
                  <a:rPr lang="cs-CZ" altLang="en-US" b="1" dirty="0"/>
                  <a:t>Nejběžnější metoda pro výpočet kódové knihy - LBG</a:t>
                </a:r>
              </a:p>
              <a:p>
                <a:pPr lvl="3"/>
                <a:r>
                  <a:rPr lang="cs-CZ" altLang="en-US" dirty="0"/>
                  <a:t>Linde, </a:t>
                </a:r>
                <a:r>
                  <a:rPr lang="cs-CZ" altLang="en-US" dirty="0" err="1"/>
                  <a:t>Buzo</a:t>
                </a:r>
                <a:r>
                  <a:rPr lang="cs-CZ" altLang="en-US" dirty="0"/>
                  <a:t>, </a:t>
                </a:r>
                <a:r>
                  <a:rPr lang="cs-CZ" altLang="en-US" dirty="0" err="1"/>
                  <a:t>Gray</a:t>
                </a:r>
                <a:r>
                  <a:rPr lang="cs-CZ" altLang="en-US" dirty="0"/>
                  <a:t> algoritmus (využití </a:t>
                </a:r>
                <a:r>
                  <a:rPr lang="cs-CZ" altLang="en-US" b="1" dirty="0"/>
                  <a:t>k-</a:t>
                </a:r>
                <a:r>
                  <a:rPr lang="cs-CZ" altLang="en-US" b="1" dirty="0" err="1"/>
                  <a:t>means</a:t>
                </a:r>
                <a:r>
                  <a:rPr lang="cs-CZ" altLang="en-US" b="1" dirty="0"/>
                  <a:t> </a:t>
                </a:r>
                <a:r>
                  <a:rPr lang="cs-CZ" altLang="en-US" b="1" dirty="0" err="1"/>
                  <a:t>clustering</a:t>
                </a:r>
                <a:r>
                  <a:rPr lang="cs-CZ" altLang="en-US" dirty="0"/>
                  <a:t>)</a:t>
                </a:r>
              </a:p>
            </p:txBody>
          </p:sp>
        </mc:Choice>
        <mc:Fallback xmlns="">
          <p:sp>
            <p:nvSpPr>
              <p:cNvPr id="92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2" descr="Untitled-1%20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4058369"/>
            <a:ext cx="14001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6" descr="untitl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021856"/>
            <a:ext cx="3240088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7" descr="testim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094881"/>
            <a:ext cx="2166937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422400" y="6252294"/>
            <a:ext cx="1620838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cs-CZ" sz="1050" b="1" dirty="0">
                <a:latin typeface="Calibri" panose="020F0502020204030204" pitchFamily="34" charset="0"/>
              </a:rPr>
              <a:t>Vstupní obrázek</a:t>
            </a:r>
            <a:endParaRPr lang="en-US" sz="1050" dirty="0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43325" y="4907681"/>
            <a:ext cx="1946275" cy="414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cs-CZ" sz="1050" b="1" dirty="0">
                <a:latin typeface="Calibri" panose="020F0502020204030204" pitchFamily="34" charset="0"/>
              </a:rPr>
              <a:t>Rozdělení obrázku na bloky</a:t>
            </a:r>
          </a:p>
          <a:p>
            <a:pPr>
              <a:defRPr/>
            </a:pPr>
            <a:r>
              <a:rPr lang="cs-CZ" sz="1050" dirty="0">
                <a:latin typeface="Calibri" panose="020F0502020204030204" pitchFamily="34" charset="0"/>
              </a:rPr>
              <a:t>(bloky 1x2 </a:t>
            </a:r>
            <a:r>
              <a:rPr lang="cs-CZ" sz="1050" dirty="0" err="1">
                <a:latin typeface="Calibri" panose="020F0502020204030204" pitchFamily="34" charset="0"/>
              </a:rPr>
              <a:t>pixely</a:t>
            </a:r>
            <a:r>
              <a:rPr lang="cs-CZ" sz="1050" dirty="0">
                <a:latin typeface="Calibri" panose="020F0502020204030204" pitchFamily="34" charset="0"/>
              </a:rPr>
              <a:t> = 2D vektor)</a:t>
            </a:r>
            <a:endParaRPr lang="en-US" sz="1050" dirty="0">
              <a:latin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3688" y="5785569"/>
            <a:ext cx="241300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cs-CZ" sz="1050" b="1" dirty="0">
                <a:latin typeface="Calibri" panose="020F0502020204030204" pitchFamily="34" charset="0"/>
              </a:rPr>
              <a:t>Zobrazení všech datových 2D vektorů</a:t>
            </a:r>
          </a:p>
          <a:p>
            <a:pPr>
              <a:defRPr/>
            </a:pPr>
            <a:r>
              <a:rPr lang="cs-CZ" sz="1050" dirty="0">
                <a:latin typeface="Calibri" panose="020F0502020204030204" pitchFamily="34" charset="0"/>
              </a:rPr>
              <a:t>(vyznačení </a:t>
            </a:r>
            <a:r>
              <a:rPr lang="cs-CZ" sz="1050" dirty="0" err="1">
                <a:latin typeface="Calibri" panose="020F0502020204030204" pitchFamily="34" charset="0"/>
              </a:rPr>
              <a:t>Voronoïho</a:t>
            </a:r>
            <a:r>
              <a:rPr lang="cs-CZ" sz="1050" dirty="0">
                <a:latin typeface="Calibri" panose="020F0502020204030204" pitchFamily="34" charset="0"/>
              </a:rPr>
              <a:t> oblastí a </a:t>
            </a:r>
            <a:r>
              <a:rPr lang="cs-CZ" sz="1050" dirty="0" err="1">
                <a:latin typeface="Calibri" panose="020F0502020204030204" pitchFamily="34" charset="0"/>
              </a:rPr>
              <a:t>centroidů</a:t>
            </a:r>
            <a:r>
              <a:rPr lang="cs-CZ" sz="1050" dirty="0">
                <a:latin typeface="Calibri" panose="020F0502020204030204" pitchFamily="34" charset="0"/>
              </a:rPr>
              <a:t>, N = 8)</a:t>
            </a:r>
            <a:endParaRPr lang="en-US" sz="1050" dirty="0">
              <a:latin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7894BE-AC29-4602-EC49-B8A74A3C05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28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02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dirty="0"/>
              <a:t>Úvod: Základní motivace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Vizuální obsah </a:t>
            </a:r>
            <a:r>
              <a:rPr lang="cs-CZ" dirty="0"/>
              <a:t>– </a:t>
            </a:r>
            <a:r>
              <a:rPr lang="cs-CZ" b="1" dirty="0"/>
              <a:t>majoritní</a:t>
            </a:r>
            <a:r>
              <a:rPr lang="cs-CZ" dirty="0"/>
              <a:t> podíl </a:t>
            </a:r>
            <a:r>
              <a:rPr lang="cs-CZ" b="1" dirty="0"/>
              <a:t>generovaných dat</a:t>
            </a:r>
            <a:r>
              <a:rPr lang="en-GB" b="1" dirty="0"/>
              <a:t>…</a:t>
            </a:r>
            <a:endParaRPr lang="cs-CZ" b="1" dirty="0"/>
          </a:p>
          <a:p>
            <a:pPr lvl="1"/>
            <a:r>
              <a:rPr lang="cs-CZ" dirty="0"/>
              <a:t>Více jak </a:t>
            </a:r>
            <a:r>
              <a:rPr lang="cs-CZ" b="1" dirty="0"/>
              <a:t>3 miliardy fotografií </a:t>
            </a:r>
            <a:r>
              <a:rPr lang="cs-CZ" dirty="0"/>
              <a:t>sdílených </a:t>
            </a:r>
            <a:r>
              <a:rPr lang="cs-CZ" b="1" dirty="0"/>
              <a:t>denně</a:t>
            </a:r>
            <a:r>
              <a:rPr lang="cs-CZ" dirty="0"/>
              <a:t> přes </a:t>
            </a:r>
            <a:r>
              <a:rPr lang="cs-CZ" b="1" dirty="0"/>
              <a:t>sociální sítě</a:t>
            </a:r>
          </a:p>
          <a:p>
            <a:pPr lvl="2"/>
            <a:r>
              <a:rPr lang="cs-CZ" dirty="0"/>
              <a:t>Dále sledování </a:t>
            </a:r>
            <a:r>
              <a:rPr lang="cs-CZ" b="1" dirty="0"/>
              <a:t>videa</a:t>
            </a:r>
            <a:r>
              <a:rPr lang="cs-CZ" dirty="0"/>
              <a:t>, sdílení </a:t>
            </a:r>
            <a:r>
              <a:rPr lang="cs-CZ" b="1" dirty="0"/>
              <a:t>obrázků</a:t>
            </a:r>
            <a:r>
              <a:rPr lang="cs-CZ" dirty="0"/>
              <a:t>, sociální sítě, ...</a:t>
            </a:r>
          </a:p>
          <a:p>
            <a:endParaRPr lang="cs-CZ" dirty="0"/>
          </a:p>
        </p:txBody>
      </p:sp>
      <p:sp>
        <p:nvSpPr>
          <p:cNvPr id="8" name="Rectangle 7"/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KPCB </a:t>
            </a:r>
            <a:r>
              <a:rPr lang="cs-CZ" sz="800" dirty="0">
                <a:solidFill>
                  <a:srgbClr val="618FFD"/>
                </a:solidFill>
                <a:latin typeface="Calibri" panose="020F0502020204030204" pitchFamily="34" charset="0"/>
              </a:rPr>
              <a:t>Internet </a:t>
            </a:r>
            <a:r>
              <a:rPr lang="cs-CZ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Trends</a:t>
            </a:r>
            <a:r>
              <a:rPr lang="cs-CZ" sz="800" dirty="0">
                <a:solidFill>
                  <a:srgbClr val="618FFD"/>
                </a:solidFill>
                <a:latin typeface="Calibri" panose="020F0502020204030204" pitchFamily="34" charset="0"/>
              </a:rPr>
              <a:t> 2016, 2017, 2018, 2019. (www.bondcap.com)</a:t>
            </a:r>
            <a:endParaRPr lang="en-US" sz="80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64088" y="4457956"/>
            <a:ext cx="3403063" cy="192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44831" y="5874133"/>
            <a:ext cx="416781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cs-CZ" sz="800" b="1" dirty="0">
                <a:latin typeface="Calibri" panose="020F0502020204030204" pitchFamily="34" charset="0"/>
              </a:rPr>
              <a:t>Originální</a:t>
            </a:r>
            <a:br>
              <a:rPr lang="cs-CZ" sz="800" b="1" dirty="0">
                <a:latin typeface="Calibri" panose="020F0502020204030204" pitchFamily="34" charset="0"/>
              </a:rPr>
            </a:br>
            <a:r>
              <a:rPr lang="cs-CZ" sz="800" b="1" dirty="0">
                <a:latin typeface="Calibri" panose="020F0502020204030204" pitchFamily="34" charset="0"/>
              </a:rPr>
              <a:t>data</a:t>
            </a:r>
            <a:endParaRPr lang="en-US" sz="800" b="1" dirty="0"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68442" y="5721745"/>
            <a:ext cx="64807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800" b="1" dirty="0">
                <a:latin typeface="Calibri" panose="020F0502020204030204" pitchFamily="34" charset="0"/>
              </a:rPr>
              <a:t>Strukturovaná data</a:t>
            </a:r>
            <a:endParaRPr lang="en-US" sz="800" b="1" dirty="0"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44831" y="5340085"/>
            <a:ext cx="52418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cs-CZ" sz="800" b="1" dirty="0">
                <a:latin typeface="Calibri" panose="020F0502020204030204" pitchFamily="34" charset="0"/>
              </a:rPr>
              <a:t>Replikovaná</a:t>
            </a:r>
            <a:br>
              <a:rPr lang="cs-CZ" sz="800" b="1" dirty="0">
                <a:latin typeface="Calibri" panose="020F0502020204030204" pitchFamily="34" charset="0"/>
              </a:rPr>
            </a:br>
            <a:r>
              <a:rPr lang="cs-CZ" sz="800" b="1" dirty="0">
                <a:latin typeface="Calibri" panose="020F0502020204030204" pitchFamily="34" charset="0"/>
              </a:rPr>
              <a:t>data</a:t>
            </a:r>
            <a:endParaRPr lang="en-US" sz="800" b="1" dirty="0">
              <a:latin typeface="Calibri" panose="020F050202020403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27584" y="4537034"/>
            <a:ext cx="4276092" cy="2025691"/>
            <a:chOff x="827584" y="4537034"/>
            <a:chExt cx="4276092" cy="2025691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5456" y="4551720"/>
              <a:ext cx="1638208" cy="2011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93740" y="4631553"/>
              <a:ext cx="1766292" cy="1828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284554" y="4537034"/>
              <a:ext cx="122413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b="1" dirty="0">
                  <a:latin typeface="Calibri" panose="020F0502020204030204" pitchFamily="34" charset="0"/>
                </a:rPr>
                <a:t>Počet aktivních chytrých telefonů</a:t>
              </a:r>
              <a:endParaRPr lang="en-US" sz="1000" b="1" dirty="0">
                <a:latin typeface="Calibri" panose="020F050202020403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309764" y="4537034"/>
              <a:ext cx="15121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b="1" dirty="0">
                  <a:latin typeface="Calibri" panose="020F0502020204030204" pitchFamily="34" charset="0"/>
                </a:rPr>
                <a:t>Počet nových digitálních</a:t>
              </a:r>
              <a:br>
                <a:rPr lang="cs-CZ" sz="1000" b="1" dirty="0">
                  <a:latin typeface="Calibri" panose="020F0502020204030204" pitchFamily="34" charset="0"/>
                </a:rPr>
              </a:br>
              <a:r>
                <a:rPr lang="cs-CZ" sz="1000" b="1" dirty="0">
                  <a:latin typeface="Calibri" panose="020F0502020204030204" pitchFamily="34" charset="0"/>
                </a:rPr>
                <a:t>fotografií za rok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02988" y="6322156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800" b="1" dirty="0">
                  <a:latin typeface="Calibri" panose="020F0502020204030204" pitchFamily="34" charset="0"/>
                </a:rPr>
                <a:t>2010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 bwMode="auto">
            <a:xfrm>
              <a:off x="1149596" y="4869160"/>
              <a:ext cx="144016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>
              <a:off x="1149596" y="5583535"/>
              <a:ext cx="144016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1149596" y="6291560"/>
              <a:ext cx="144016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>
              <a:off x="3347864" y="4869160"/>
              <a:ext cx="144016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>
              <a:off x="3347864" y="5583535"/>
              <a:ext cx="144016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3347864" y="6291560"/>
              <a:ext cx="144016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6" name="TextBox 35"/>
            <p:cNvSpPr txBox="1"/>
            <p:nvPr/>
          </p:nvSpPr>
          <p:spPr>
            <a:xfrm>
              <a:off x="2302431" y="6322156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800" b="1" dirty="0">
                  <a:latin typeface="Calibri" panose="020F0502020204030204" pitchFamily="34" charset="0"/>
                </a:rPr>
                <a:t>2018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02710" y="6322156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800" b="1" dirty="0">
                  <a:latin typeface="Calibri" panose="020F0502020204030204" pitchFamily="34" charset="0"/>
                </a:rPr>
                <a:t>2014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358269" y="6322156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800" b="1" dirty="0">
                  <a:latin typeface="Calibri" panose="020F0502020204030204" pitchFamily="34" charset="0"/>
                </a:rPr>
                <a:t>2013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0468" y="6322156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800" b="1" dirty="0">
                  <a:latin typeface="Calibri" panose="020F0502020204030204" pitchFamily="34" charset="0"/>
                </a:rPr>
                <a:t>2017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24368" y="6322156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800" b="1" dirty="0">
                  <a:latin typeface="Calibri" panose="020F0502020204030204" pitchFamily="34" charset="0"/>
                </a:rPr>
                <a:t>2015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27584" y="4801915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4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27584" y="5511150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2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27584" y="6226571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0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16200000">
              <a:off x="357970" y="5543422"/>
              <a:ext cx="122413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800" b="1" dirty="0">
                  <a:latin typeface="Calibri" panose="020F0502020204030204" pitchFamily="34" charset="0"/>
                </a:rPr>
                <a:t>Miliardy přístrojů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2350064" y="5543423"/>
              <a:ext cx="1224136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800" b="1" dirty="0">
                  <a:latin typeface="Calibri" panose="020F0502020204030204" pitchFamily="34" charset="0"/>
                </a:rPr>
                <a:t>Miliardy fotografií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07444" y="4801915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latin typeface="Calibri" panose="020F0502020204030204" pitchFamily="34" charset="0"/>
                </a:rPr>
                <a:t>1 400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07444" y="5511150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latin typeface="Calibri" panose="020F0502020204030204" pitchFamily="34" charset="0"/>
                </a:rPr>
                <a:t>700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07444" y="6226571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0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32332" y="5270728"/>
              <a:ext cx="97134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dirty="0">
                  <a:latin typeface="Calibri" panose="020F0502020204030204" pitchFamily="34" charset="0"/>
                </a:rPr>
                <a:t>~ </a:t>
              </a:r>
              <a:r>
                <a:rPr lang="cs-CZ" sz="800" dirty="0">
                  <a:latin typeface="Calibri" panose="020F0502020204030204" pitchFamily="34" charset="0"/>
                </a:rPr>
                <a:t>1 200 miliard za rok</a:t>
              </a:r>
              <a:br>
                <a:rPr lang="cs-CZ" sz="800" dirty="0">
                  <a:latin typeface="Calibri" panose="020F0502020204030204" pitchFamily="34" charset="0"/>
                </a:rPr>
              </a:br>
              <a:r>
                <a:rPr lang="en-US" sz="800" dirty="0">
                  <a:latin typeface="Calibri" panose="020F0502020204030204" pitchFamily="34" charset="0"/>
                </a:rPr>
                <a:t>~ 3</a:t>
              </a:r>
              <a:r>
                <a:rPr lang="cs-CZ" sz="800" dirty="0">
                  <a:latin typeface="Calibri" panose="020F0502020204030204" pitchFamily="34" charset="0"/>
                </a:rPr>
                <a:t>.3</a:t>
              </a:r>
              <a:r>
                <a:rPr lang="en-US" sz="800" dirty="0">
                  <a:latin typeface="Calibri" panose="020F0502020204030204" pitchFamily="34" charset="0"/>
                </a:rPr>
                <a:t> </a:t>
              </a:r>
              <a:r>
                <a:rPr lang="en-US" sz="800" dirty="0" err="1">
                  <a:latin typeface="Calibri" panose="020F0502020204030204" pitchFamily="34" charset="0"/>
                </a:rPr>
                <a:t>miliardy</a:t>
              </a:r>
              <a:r>
                <a:rPr lang="en-US" sz="800" dirty="0">
                  <a:latin typeface="Calibri" panose="020F0502020204030204" pitchFamily="34" charset="0"/>
                </a:rPr>
                <a:t> </a:t>
              </a:r>
              <a:r>
                <a:rPr lang="en-US" sz="800" dirty="0" err="1">
                  <a:latin typeface="Calibri" panose="020F0502020204030204" pitchFamily="34" charset="0"/>
                </a:rPr>
                <a:t>za</a:t>
              </a:r>
              <a:r>
                <a:rPr lang="en-US" sz="800" dirty="0">
                  <a:latin typeface="Calibri" panose="020F0502020204030204" pitchFamily="34" charset="0"/>
                </a:rPr>
                <a:t> den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5536" y="2236520"/>
            <a:ext cx="4176464" cy="2188046"/>
            <a:chOff x="395536" y="2236520"/>
            <a:chExt cx="4176464" cy="2188046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13916" y="2400300"/>
              <a:ext cx="3458084" cy="2024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95536" y="3008565"/>
              <a:ext cx="699956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800" b="1" dirty="0">
                  <a:latin typeface="Calibri" panose="020F0502020204030204" pitchFamily="34" charset="0"/>
                </a:rPr>
                <a:t>Počet sdílených fotografií v milionech za den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2623592" y="2949317"/>
              <a:ext cx="364232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2204021" y="3203241"/>
              <a:ext cx="609972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107044" y="2395039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3 500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107044" y="4170163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0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107044" y="3916573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500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07044" y="3662984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1 000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07044" y="3409395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1 500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07044" y="3155806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2 000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07044" y="2923476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en-US" sz="800" b="1" dirty="0">
                  <a:latin typeface="Calibri" panose="020F0502020204030204" pitchFamily="34" charset="0"/>
                </a:rPr>
                <a:t>700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07044" y="2902217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2 500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07044" y="2648628"/>
              <a:ext cx="302320" cy="15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b="1" dirty="0">
                  <a:latin typeface="Calibri" panose="020F0502020204030204" pitchFamily="34" charset="0"/>
                </a:rPr>
                <a:t>3 000</a:t>
              </a:r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079502" y="2236520"/>
              <a:ext cx="176354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b="1" dirty="0">
                  <a:latin typeface="Calibri" panose="020F0502020204030204" pitchFamily="34" charset="0"/>
                </a:rPr>
                <a:t>Množství sdílených fotografií</a:t>
              </a:r>
              <a:endParaRPr lang="en-US" sz="1000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8272986" y="6148698"/>
            <a:ext cx="302320" cy="15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cs-CZ" sz="800" dirty="0">
                <a:latin typeface="Calibri" panose="020F0502020204030204" pitchFamily="34" charset="0"/>
              </a:rPr>
              <a:t>2025E</a:t>
            </a:r>
            <a:endParaRPr lang="en-US" sz="800" dirty="0">
              <a:latin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65469" y="6148698"/>
            <a:ext cx="302320" cy="15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cs-CZ" sz="800" dirty="0">
                <a:latin typeface="Calibri" panose="020F0502020204030204" pitchFamily="34" charset="0"/>
              </a:rPr>
              <a:t>2020E</a:t>
            </a:r>
            <a:endParaRPr lang="en-US" sz="800" dirty="0">
              <a:latin typeface="Calibri" panose="020F050202020403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907487" y="6148698"/>
            <a:ext cx="302320" cy="15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cs-CZ" sz="800" dirty="0">
                <a:latin typeface="Calibri" panose="020F0502020204030204" pitchFamily="34" charset="0"/>
              </a:rPr>
              <a:t>2015</a:t>
            </a:r>
            <a:endParaRPr lang="en-US" sz="800" dirty="0">
              <a:latin typeface="Calibri" panose="020F050202020403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234047" y="6148698"/>
            <a:ext cx="302320" cy="15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cs-CZ" sz="800" dirty="0">
                <a:latin typeface="Calibri" panose="020F0502020204030204" pitchFamily="34" charset="0"/>
              </a:rPr>
              <a:t>2010</a:t>
            </a:r>
            <a:endParaRPr lang="en-US" sz="800" dirty="0">
              <a:latin typeface="Calibri" panose="020F05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298779" y="6270653"/>
            <a:ext cx="302320" cy="15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cs-CZ" sz="800" dirty="0">
                <a:latin typeface="Calibri" panose="020F0502020204030204" pitchFamily="34" charset="0"/>
              </a:rPr>
              <a:t>2018</a:t>
            </a:r>
            <a:endParaRPr lang="en-US" sz="800" dirty="0">
              <a:latin typeface="Calibri" panose="020F050202020403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469437" y="6045195"/>
            <a:ext cx="201910" cy="15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cs-CZ" sz="800" dirty="0">
                <a:latin typeface="Calibri" panose="020F0502020204030204" pitchFamily="34" charset="0"/>
              </a:rPr>
              <a:t>0</a:t>
            </a:r>
            <a:endParaRPr lang="en-US" sz="800" dirty="0">
              <a:latin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39090" y="6148698"/>
            <a:ext cx="302320" cy="15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cs-CZ" sz="800" dirty="0">
                <a:latin typeface="Calibri" panose="020F0502020204030204" pitchFamily="34" charset="0"/>
              </a:rPr>
              <a:t>2017</a:t>
            </a:r>
            <a:endParaRPr lang="en-US" sz="800" dirty="0">
              <a:latin typeface="Calibri" panose="020F050202020403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411511" y="5269521"/>
            <a:ext cx="259836" cy="15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cs-CZ" sz="800" dirty="0">
                <a:latin typeface="Calibri" panose="020F0502020204030204" pitchFamily="34" charset="0"/>
              </a:rPr>
              <a:t>100</a:t>
            </a:r>
            <a:endParaRPr lang="en-US" sz="800" dirty="0">
              <a:latin typeface="Calibri" panose="020F050202020403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373411" y="4494831"/>
            <a:ext cx="316839" cy="1523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cs-CZ" sz="800" dirty="0">
                <a:latin typeface="Calibri" panose="020F0502020204030204" pitchFamily="34" charset="0"/>
              </a:rPr>
              <a:t>200</a:t>
            </a:r>
            <a:endParaRPr lang="en-US" sz="800" dirty="0"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5112071" y="5278529"/>
            <a:ext cx="609141" cy="12311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cs-CZ" sz="800" b="1" dirty="0">
                <a:latin typeface="Calibri" panose="020F0502020204030204" pitchFamily="34" charset="0"/>
              </a:rPr>
              <a:t>Ze</a:t>
            </a:r>
            <a:r>
              <a:rPr lang="en-US" sz="800" b="1" dirty="0">
                <a:latin typeface="Calibri" panose="020F0502020204030204" pitchFamily="34" charset="0"/>
              </a:rPr>
              <a:t>t</a:t>
            </a:r>
            <a:r>
              <a:rPr lang="cs-CZ" sz="800" b="1" dirty="0" err="1">
                <a:latin typeface="Calibri" panose="020F0502020204030204" pitchFamily="34" charset="0"/>
              </a:rPr>
              <a:t>tabyte</a:t>
            </a:r>
            <a:r>
              <a:rPr lang="cs-CZ" sz="800" b="1" dirty="0">
                <a:latin typeface="Calibri" panose="020F0502020204030204" pitchFamily="34" charset="0"/>
              </a:rPr>
              <a:t> </a:t>
            </a:r>
            <a:r>
              <a:rPr lang="en-US" sz="800" b="1" dirty="0">
                <a:latin typeface="Calibri" panose="020F0502020204030204" pitchFamily="34" charset="0"/>
              </a:rPr>
              <a:t>[ZB]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11511" y="2236520"/>
            <a:ext cx="3355640" cy="2156142"/>
            <a:chOff x="5411511" y="2236520"/>
            <a:chExt cx="3355640" cy="2156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6217158" y="3901677"/>
                  <a:ext cx="25499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s-CZ" b="0" i="1" smtClean="0">
                            <a:latin typeface="Cambria Math"/>
                          </a:rPr>
                          <m:t>1</m:t>
                        </m:r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/>
                          </a:rPr>
                          <m:t>ZB</m:t>
                        </m:r>
                        <m:r>
                          <a:rPr lang="cs-CZ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b="0" i="1" smtClean="0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cs-CZ" b="0" i="1" smtClean="0">
                                <a:latin typeface="Cambria Math"/>
                              </a:rPr>
                              <m:t>21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/>
                          </a:rPr>
                          <m:t>B</m:t>
                        </m:r>
                        <m:r>
                          <a:rPr lang="cs-CZ" b="0" i="1" smtClean="0">
                            <a:latin typeface="Cambria Math"/>
                          </a:rPr>
                          <m:t>=</m:t>
                        </m:r>
                        <m:sSup>
                          <m:sSup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i="1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cs-CZ" b="0" i="1" smtClean="0">
                                <a:latin typeface="Cambria Math"/>
                              </a:rPr>
                              <m:t>9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cs-CZ" b="0" i="0" smtClean="0">
                            <a:latin typeface="Cambria Math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cs-CZ" i="0">
                            <a:latin typeface="Cambria Math"/>
                          </a:rPr>
                          <m:t>B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7158" y="3901677"/>
                  <a:ext cx="2549993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411511" y="2257186"/>
              <a:ext cx="3216220" cy="2111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 rot="16200000">
              <a:off x="5170221" y="3253889"/>
              <a:ext cx="609141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cs-CZ" sz="800" b="1" dirty="0">
                  <a:latin typeface="Calibri" panose="020F0502020204030204" pitchFamily="34" charset="0"/>
                </a:rPr>
                <a:t>Ze</a:t>
              </a:r>
              <a:r>
                <a:rPr lang="en-US" sz="800" b="1" dirty="0">
                  <a:latin typeface="Calibri" panose="020F0502020204030204" pitchFamily="34" charset="0"/>
                </a:rPr>
                <a:t>t</a:t>
              </a:r>
              <a:r>
                <a:rPr lang="cs-CZ" sz="800" b="1" dirty="0" err="1">
                  <a:latin typeface="Calibri" panose="020F0502020204030204" pitchFamily="34" charset="0"/>
                </a:rPr>
                <a:t>tabyte</a:t>
              </a:r>
              <a:r>
                <a:rPr lang="cs-CZ" sz="800" b="1" dirty="0">
                  <a:latin typeface="Calibri" panose="020F0502020204030204" pitchFamily="34" charset="0"/>
                </a:rPr>
                <a:t> </a:t>
              </a:r>
              <a:r>
                <a:rPr lang="en-US" sz="800" b="1" dirty="0">
                  <a:latin typeface="Calibri" panose="020F0502020204030204" pitchFamily="34" charset="0"/>
                </a:rPr>
                <a:t>[ZB]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flipH="1">
              <a:off x="6300192" y="2241743"/>
              <a:ext cx="1008112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flipH="1">
              <a:off x="5742796" y="2500516"/>
              <a:ext cx="1008112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endParaRPr lang="en-US" sz="800" b="1" dirty="0">
                <a:latin typeface="Calibri" panose="020F050202020403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47111" y="2236520"/>
              <a:ext cx="1763545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b="1" dirty="0">
                  <a:latin typeface="Calibri" panose="020F0502020204030204" pitchFamily="34" charset="0"/>
                </a:rPr>
                <a:t>Roční objem produkovaných dat</a:t>
              </a:r>
              <a:endParaRPr lang="en-US" sz="1000" b="1" dirty="0">
                <a:latin typeface="Calibri" panose="020F0502020204030204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519737" y="2400300"/>
              <a:ext cx="204217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dirty="0">
                  <a:latin typeface="Calibri" panose="020F0502020204030204" pitchFamily="34" charset="0"/>
                </a:rPr>
                <a:t>180</a:t>
              </a:r>
              <a:endParaRPr lang="en-US" sz="800" dirty="0">
                <a:latin typeface="Calibri" panose="020F0502020204030204" pitchFamily="34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519737" y="2596229"/>
              <a:ext cx="204217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dirty="0">
                  <a:latin typeface="Calibri" panose="020F0502020204030204" pitchFamily="34" charset="0"/>
                </a:rPr>
                <a:t>160</a:t>
              </a:r>
              <a:endParaRPr lang="en-US" sz="800" dirty="0">
                <a:latin typeface="Calibri" panose="020F0502020204030204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519737" y="2792158"/>
              <a:ext cx="204217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dirty="0">
                  <a:latin typeface="Calibri" panose="020F0502020204030204" pitchFamily="34" charset="0"/>
                </a:rPr>
                <a:t>140</a:t>
              </a:r>
              <a:endParaRPr lang="en-US" sz="800" dirty="0">
                <a:latin typeface="Calibri" panose="020F0502020204030204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519737" y="2988087"/>
              <a:ext cx="204217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dirty="0">
                  <a:latin typeface="Calibri" panose="020F0502020204030204" pitchFamily="34" charset="0"/>
                </a:rPr>
                <a:t>120</a:t>
              </a:r>
              <a:endParaRPr lang="en-US" sz="800" dirty="0">
                <a:latin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519737" y="3184016"/>
              <a:ext cx="204217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dirty="0">
                  <a:latin typeface="Calibri" panose="020F0502020204030204" pitchFamily="34" charset="0"/>
                </a:rPr>
                <a:t>100</a:t>
              </a:r>
              <a:endParaRPr lang="en-US" sz="800" dirty="0">
                <a:latin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519737" y="3379945"/>
              <a:ext cx="204217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dirty="0">
                  <a:latin typeface="Calibri" panose="020F0502020204030204" pitchFamily="34" charset="0"/>
                </a:rPr>
                <a:t>80</a:t>
              </a:r>
              <a:endParaRPr lang="en-US" sz="800" dirty="0">
                <a:latin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519737" y="3575874"/>
              <a:ext cx="204217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dirty="0">
                  <a:latin typeface="Calibri" panose="020F0502020204030204" pitchFamily="34" charset="0"/>
                </a:rPr>
                <a:t>60</a:t>
              </a:r>
              <a:endParaRPr lang="en-US" sz="800" dirty="0">
                <a:latin typeface="Calibri" panose="020F0502020204030204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519737" y="3771803"/>
              <a:ext cx="204217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dirty="0">
                  <a:latin typeface="Calibri" panose="020F0502020204030204" pitchFamily="34" charset="0"/>
                </a:rPr>
                <a:t>40</a:t>
              </a:r>
              <a:endParaRPr lang="en-US" sz="800" dirty="0">
                <a:latin typeface="Calibri" panose="020F0502020204030204" pitchFamily="34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519737" y="3967732"/>
              <a:ext cx="204217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dirty="0">
                  <a:latin typeface="Calibri" panose="020F0502020204030204" pitchFamily="34" charset="0"/>
                </a:rPr>
                <a:t>20</a:t>
              </a:r>
              <a:endParaRPr lang="en-US" sz="800" dirty="0">
                <a:latin typeface="Calibri" panose="020F0502020204030204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519737" y="4163665"/>
              <a:ext cx="204217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cs-CZ" sz="800" dirty="0">
                  <a:latin typeface="Calibri" panose="020F0502020204030204" pitchFamily="34" charset="0"/>
                </a:rPr>
                <a:t>0</a:t>
              </a:r>
              <a:endParaRPr lang="en-US" sz="800" dirty="0">
                <a:latin typeface="Calibri" panose="020F0502020204030204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635351" y="4263472"/>
              <a:ext cx="234000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700" dirty="0">
                  <a:latin typeface="Calibri" panose="020F0502020204030204" pitchFamily="34" charset="0"/>
                </a:rPr>
                <a:t>2004</a:t>
              </a:r>
              <a:endParaRPr lang="en-US" sz="700" dirty="0">
                <a:latin typeface="Calibri" panose="020F0502020204030204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892377" y="4263472"/>
              <a:ext cx="234000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700" dirty="0">
                  <a:latin typeface="Calibri" panose="020F0502020204030204" pitchFamily="34" charset="0"/>
                </a:rPr>
                <a:t>2006</a:t>
              </a:r>
              <a:endParaRPr lang="en-US" sz="700" dirty="0">
                <a:latin typeface="Calibri" panose="020F0502020204030204" pitchFamily="34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49403" y="4263472"/>
              <a:ext cx="234000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700" dirty="0">
                  <a:latin typeface="Calibri" panose="020F0502020204030204" pitchFamily="34" charset="0"/>
                </a:rPr>
                <a:t>2008</a:t>
              </a:r>
              <a:endParaRPr lang="en-US" sz="700" dirty="0">
                <a:latin typeface="Calibri" panose="020F0502020204030204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406429" y="4263472"/>
              <a:ext cx="234000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700" dirty="0">
                  <a:latin typeface="Calibri" panose="020F0502020204030204" pitchFamily="34" charset="0"/>
                </a:rPr>
                <a:t>2010</a:t>
              </a:r>
              <a:endParaRPr lang="en-US" sz="700" dirty="0">
                <a:latin typeface="Calibri" panose="020F0502020204030204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663455" y="4263472"/>
              <a:ext cx="234000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700" dirty="0">
                  <a:latin typeface="Calibri" panose="020F0502020204030204" pitchFamily="34" charset="0"/>
                </a:rPr>
                <a:t>2012</a:t>
              </a:r>
              <a:endParaRPr lang="en-US" sz="700" dirty="0">
                <a:latin typeface="Calibri" panose="020F050202020403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920481" y="4263472"/>
              <a:ext cx="234000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700" dirty="0">
                  <a:latin typeface="Calibri" panose="020F0502020204030204" pitchFamily="34" charset="0"/>
                </a:rPr>
                <a:t>2014</a:t>
              </a:r>
              <a:endParaRPr lang="en-US" sz="700" dirty="0">
                <a:latin typeface="Calibri" panose="020F0502020204030204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177507" y="4263472"/>
              <a:ext cx="234000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700" dirty="0">
                  <a:latin typeface="Calibri" panose="020F0502020204030204" pitchFamily="34" charset="0"/>
                </a:rPr>
                <a:t>2016</a:t>
              </a:r>
              <a:endParaRPr lang="en-US" sz="700" dirty="0">
                <a:latin typeface="Calibri" panose="020F050202020403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434533" y="4263472"/>
              <a:ext cx="234000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700" dirty="0">
                  <a:latin typeface="Calibri" panose="020F0502020204030204" pitchFamily="34" charset="0"/>
                </a:rPr>
                <a:t>2018E</a:t>
              </a:r>
              <a:endParaRPr lang="en-US" sz="700" dirty="0">
                <a:latin typeface="Calibri" panose="020F050202020403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691559" y="4263472"/>
              <a:ext cx="234000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700" dirty="0">
                  <a:latin typeface="Calibri" panose="020F0502020204030204" pitchFamily="34" charset="0"/>
                </a:rPr>
                <a:t>2020E</a:t>
              </a:r>
              <a:endParaRPr lang="en-US" sz="700" dirty="0">
                <a:latin typeface="Calibri" panose="020F050202020403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948585" y="4263472"/>
              <a:ext cx="234000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700" dirty="0">
                  <a:latin typeface="Calibri" panose="020F0502020204030204" pitchFamily="34" charset="0"/>
                </a:rPr>
                <a:t>2022E</a:t>
              </a:r>
              <a:endParaRPr lang="en-US" sz="700" dirty="0">
                <a:latin typeface="Calibri" panose="020F0502020204030204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205613" y="4263472"/>
              <a:ext cx="234000" cy="12919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700" dirty="0">
                  <a:latin typeface="Calibri" panose="020F0502020204030204" pitchFamily="34" charset="0"/>
                </a:rPr>
                <a:t>2024E</a:t>
              </a:r>
              <a:endParaRPr lang="en-US" sz="700" dirty="0"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036211" y="4646526"/>
                <a:ext cx="1966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sz="1400" b="0" i="1" smtClean="0">
                          <a:latin typeface="Cambria Math"/>
                        </a:rPr>
                        <m:t>1</m:t>
                      </m:r>
                      <m:r>
                        <m:rPr>
                          <m:sty m:val="p"/>
                        </m:rPr>
                        <a:rPr lang="cs-CZ" sz="1400" b="0" i="0" smtClean="0">
                          <a:latin typeface="Cambria Math"/>
                        </a:rPr>
                        <m:t>ZB</m:t>
                      </m:r>
                      <m:r>
                        <a:rPr lang="cs-CZ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cs-CZ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14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cs-CZ" sz="1400" b="0" i="1" smtClean="0">
                              <a:latin typeface="Cambria Math"/>
                            </a:rPr>
                            <m:t>21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cs-CZ" sz="1400" b="0" i="0" smtClean="0">
                          <a:latin typeface="Cambria Math"/>
                        </a:rPr>
                        <m:t>B</m:t>
                      </m:r>
                      <m:r>
                        <a:rPr lang="cs-CZ" sz="1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cs-CZ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1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cs-CZ" sz="1400" b="0" i="1" smtClean="0">
                              <a:latin typeface="Cambria Math"/>
                            </a:rPr>
                            <m:t>9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cs-CZ" sz="1400" b="0" i="0" smtClean="0">
                          <a:latin typeface="Cambria Math"/>
                        </a:rPr>
                        <m:t>T</m:t>
                      </m:r>
                      <m:r>
                        <m:rPr>
                          <m:sty m:val="p"/>
                        </m:rPr>
                        <a:rPr lang="cs-CZ" sz="1400" i="0">
                          <a:latin typeface="Cambria Math"/>
                        </a:rPr>
                        <m:t>B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211" y="4646526"/>
                <a:ext cx="1966820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E818F-0A39-D1C0-2583-269853D939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2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314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Základní metody ztrátového kódování obrazu:</a:t>
            </a:r>
            <a:br>
              <a:rPr lang="cs-CZ" sz="2800" dirty="0"/>
            </a:br>
            <a:r>
              <a:rPr lang="cs-CZ" sz="2800" dirty="0"/>
              <a:t>Vektorová </a:t>
            </a:r>
            <a:r>
              <a:rPr lang="cs-CZ" sz="2800" dirty="0" err="1"/>
              <a:t>kvantizace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/>
                  <a:t>Použití LBG algoritmu pro kompresi obrazu</a:t>
                </a:r>
              </a:p>
              <a:p>
                <a:pPr lvl="2"/>
                <a:r>
                  <a:rPr lang="cs-CZ" dirty="0"/>
                  <a:t>Vstupní </a:t>
                </a:r>
                <a:r>
                  <a:rPr lang="cs-CZ" b="1" dirty="0"/>
                  <a:t>obraz</a:t>
                </a:r>
                <a:r>
                  <a:rPr lang="cs-CZ" dirty="0"/>
                  <a:t> je </a:t>
                </a:r>
                <a:r>
                  <a:rPr lang="cs-CZ" b="1" dirty="0"/>
                  <a:t>rozdělen</a:t>
                </a:r>
                <a:r>
                  <a:rPr lang="cs-CZ" dirty="0"/>
                  <a:t> na </a:t>
                </a:r>
                <a:r>
                  <a:rPr lang="cs-CZ" b="1" dirty="0"/>
                  <a:t>bloky</a:t>
                </a:r>
                <a:r>
                  <a:rPr lang="cs-CZ" dirty="0"/>
                  <a:t> obrazových bodů o velikosti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𝑀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endParaRPr lang="cs-CZ" dirty="0"/>
              </a:p>
              <a:p>
                <a:pPr lvl="2"/>
                <a:r>
                  <a:rPr lang="cs-CZ" dirty="0"/>
                  <a:t>Každý </a:t>
                </a:r>
                <a:r>
                  <a:rPr lang="cs-CZ" b="1" dirty="0"/>
                  <a:t>blok</a:t>
                </a:r>
                <a:r>
                  <a:rPr lang="cs-CZ" dirty="0"/>
                  <a:t> je převeden </a:t>
                </a:r>
                <a:r>
                  <a:rPr lang="cs-CZ" b="1" dirty="0"/>
                  <a:t>na vektor </a:t>
                </a:r>
                <a:r>
                  <a:rPr lang="cs-CZ" dirty="0"/>
                  <a:t>s délkou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𝐿</m:t>
                    </m:r>
                    <m:r>
                      <a:rPr lang="cs-CZ" b="0" i="0" smtClean="0">
                        <a:latin typeface="Cambria Math"/>
                      </a:rPr>
                      <m:t>=</m:t>
                    </m:r>
                    <m:r>
                      <a:rPr lang="cs-CZ" i="1">
                        <a:latin typeface="Cambria Math"/>
                      </a:rPr>
                      <m:t>𝑀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endParaRPr lang="cs-CZ" dirty="0"/>
              </a:p>
              <a:p>
                <a:pPr lvl="2"/>
                <a:r>
                  <a:rPr lang="cs-CZ" dirty="0"/>
                  <a:t>Je nutno </a:t>
                </a:r>
                <a:r>
                  <a:rPr lang="cs-CZ" b="1" dirty="0"/>
                  <a:t>přenášet kódovou knihu </a:t>
                </a:r>
                <a:r>
                  <a:rPr lang="cs-CZ" dirty="0"/>
                  <a:t>na stranu přijímače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88" y="2375074"/>
            <a:ext cx="42386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1520" y="2381244"/>
                <a:ext cx="2088232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2" algn="r"/>
                <a:r>
                  <a:rPr lang="cs-CZ" sz="1200" b="1" dirty="0">
                    <a:latin typeface="Calibri" panose="020F0502020204030204" pitchFamily="34" charset="0"/>
                  </a:rPr>
                  <a:t>Dělení na bloky </a:t>
                </a:r>
                <a14:m>
                  <m:oMath xmlns:m="http://schemas.openxmlformats.org/officeDocument/2006/math">
                    <m:r>
                      <a:rPr lang="cs-CZ" sz="1200" b="1" i="0" smtClean="0">
                        <a:latin typeface="Cambria Math"/>
                      </a:rPr>
                      <m:t>𝟒</m:t>
                    </m:r>
                    <m:r>
                      <a:rPr lang="cs-CZ" sz="1200" b="1">
                        <a:latin typeface="Cambria Math"/>
                      </a:rPr>
                      <m:t>×</m:t>
                    </m:r>
                    <m:r>
                      <a:rPr lang="cs-CZ" sz="1200" b="1" i="0" smtClean="0">
                        <a:latin typeface="Cambria Math"/>
                      </a:rPr>
                      <m:t>𝟒</m:t>
                    </m:r>
                  </m:oMath>
                </a14:m>
                <a:endParaRPr lang="cs-CZ" sz="1200" b="1" dirty="0">
                  <a:latin typeface="Calibri" panose="020F0502020204030204" pitchFamily="34" charset="0"/>
                </a:endParaRPr>
              </a:p>
              <a:p>
                <a:pPr algn="r"/>
                <a:r>
                  <a:rPr lang="cs-CZ" sz="1200" dirty="0">
                    <a:latin typeface="Calibri" panose="020F0502020204030204" pitchFamily="34" charset="0"/>
                  </a:rPr>
                  <a:t>Vektory o dimenzi 16</a:t>
                </a:r>
                <a:r>
                  <a:rPr lang="cs-CZ" sz="1200" b="1" dirty="0">
                    <a:latin typeface="Calibri" panose="020F0502020204030204" pitchFamily="34" charset="0"/>
                  </a:rPr>
                  <a:t> </a:t>
                </a:r>
              </a:p>
              <a:p>
                <a:pPr algn="r"/>
                <a:endParaRPr lang="cs-CZ" sz="1200" b="1" dirty="0">
                  <a:latin typeface="Calibri" panose="020F0502020204030204" pitchFamily="34" charset="0"/>
                </a:endParaRPr>
              </a:p>
              <a:p>
                <a:pPr algn="r"/>
                <a:r>
                  <a:rPr lang="cs-CZ" sz="1200" b="1" dirty="0">
                    <a:latin typeface="Calibri" panose="020F0502020204030204" pitchFamily="34" charset="0"/>
                  </a:rPr>
                  <a:t>Kódová kniha o mohutnosti 16</a:t>
                </a:r>
              </a:p>
              <a:p>
                <a:pPr algn="r"/>
                <a:r>
                  <a:rPr lang="cs-CZ" sz="1200" b="1" dirty="0">
                    <a:latin typeface="Calibri" panose="020F0502020204030204" pitchFamily="34" charset="0"/>
                  </a:rPr>
                  <a:t>4 bity na kódové slovo</a:t>
                </a:r>
              </a:p>
              <a:p>
                <a:pPr algn="r"/>
                <a:r>
                  <a:rPr lang="cs-CZ" sz="1200" b="1" dirty="0">
                    <a:latin typeface="Calibri" panose="020F0502020204030204" pitchFamily="34" charset="0"/>
                  </a:rPr>
                  <a:t>0,25 </a:t>
                </a:r>
                <a:r>
                  <a:rPr lang="cs-CZ" sz="1200" b="1" dirty="0" err="1">
                    <a:latin typeface="Calibri" panose="020F0502020204030204" pitchFamily="34" charset="0"/>
                  </a:rPr>
                  <a:t>bpp</a:t>
                </a:r>
                <a:endParaRPr lang="cs-CZ" sz="1200" b="1" dirty="0">
                  <a:latin typeface="Calibri" panose="020F0502020204030204" pitchFamily="34" charset="0"/>
                </a:endParaRPr>
              </a:p>
              <a:p>
                <a:pPr algn="r"/>
                <a:r>
                  <a:rPr lang="cs-CZ" sz="1200" dirty="0">
                    <a:latin typeface="Calibri" panose="020F0502020204030204" pitchFamily="34" charset="0"/>
                  </a:rPr>
                  <a:t>Kompresní poměr 32:1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381244"/>
                <a:ext cx="2088232" cy="1292662"/>
              </a:xfrm>
              <a:prstGeom prst="rect">
                <a:avLst/>
              </a:prstGeom>
              <a:blipFill rotWithShape="1">
                <a:blip r:embed="rId5"/>
                <a:stretch>
                  <a:fillRect t="-3774" r="-4665" b="-6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754377" y="2381244"/>
                <a:ext cx="2088232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2"/>
                <a:r>
                  <a:rPr lang="cs-CZ" sz="1200" b="1" dirty="0">
                    <a:latin typeface="Calibri" panose="020F0502020204030204" pitchFamily="34" charset="0"/>
                  </a:rPr>
                  <a:t>Dělení na bloky </a:t>
                </a:r>
                <a14:m>
                  <m:oMath xmlns:m="http://schemas.openxmlformats.org/officeDocument/2006/math">
                    <m:r>
                      <a:rPr lang="cs-CZ" sz="1200" b="1" i="0" smtClean="0">
                        <a:latin typeface="Cambria Math"/>
                      </a:rPr>
                      <m:t>𝟒</m:t>
                    </m:r>
                    <m:r>
                      <a:rPr lang="cs-CZ" sz="1200" b="1">
                        <a:latin typeface="Cambria Math"/>
                      </a:rPr>
                      <m:t>×</m:t>
                    </m:r>
                    <m:r>
                      <a:rPr lang="cs-CZ" sz="1200" b="1" i="0" smtClean="0">
                        <a:latin typeface="Cambria Math"/>
                      </a:rPr>
                      <m:t>𝟒</m:t>
                    </m:r>
                  </m:oMath>
                </a14:m>
                <a:endParaRPr lang="cs-CZ" sz="1200" b="1" dirty="0">
                  <a:latin typeface="Calibri" panose="020F0502020204030204" pitchFamily="34" charset="0"/>
                </a:endParaRPr>
              </a:p>
              <a:p>
                <a:r>
                  <a:rPr lang="cs-CZ" sz="1200" dirty="0">
                    <a:latin typeface="Calibri" panose="020F0502020204030204" pitchFamily="34" charset="0"/>
                  </a:rPr>
                  <a:t>Vektory o dimenzi 16</a:t>
                </a:r>
                <a:r>
                  <a:rPr lang="cs-CZ" sz="1200" b="1" dirty="0">
                    <a:latin typeface="Calibri" panose="020F0502020204030204" pitchFamily="34" charset="0"/>
                  </a:rPr>
                  <a:t> </a:t>
                </a:r>
              </a:p>
              <a:p>
                <a:endParaRPr lang="cs-CZ" sz="1200" b="1" dirty="0">
                  <a:latin typeface="Calibri" panose="020F0502020204030204" pitchFamily="34" charset="0"/>
                </a:endParaRPr>
              </a:p>
              <a:p>
                <a:r>
                  <a:rPr lang="cs-CZ" sz="1200" b="1" dirty="0">
                    <a:latin typeface="Calibri" panose="020F0502020204030204" pitchFamily="34" charset="0"/>
                  </a:rPr>
                  <a:t>Kódová kniha o mohutnosti 64</a:t>
                </a:r>
              </a:p>
              <a:p>
                <a:r>
                  <a:rPr lang="cs-CZ" sz="1200" b="1" dirty="0">
                    <a:latin typeface="Calibri" panose="020F0502020204030204" pitchFamily="34" charset="0"/>
                  </a:rPr>
                  <a:t>6 bitů na kódové slovo</a:t>
                </a:r>
              </a:p>
              <a:p>
                <a:r>
                  <a:rPr lang="cs-CZ" sz="1200" b="1" dirty="0">
                    <a:latin typeface="Calibri" panose="020F0502020204030204" pitchFamily="34" charset="0"/>
                  </a:rPr>
                  <a:t>0,375 </a:t>
                </a:r>
                <a:r>
                  <a:rPr lang="cs-CZ" sz="1200" b="1" dirty="0" err="1">
                    <a:latin typeface="Calibri" panose="020F0502020204030204" pitchFamily="34" charset="0"/>
                  </a:rPr>
                  <a:t>bpp</a:t>
                </a:r>
                <a:endParaRPr lang="cs-CZ" sz="1200" b="1" dirty="0">
                  <a:latin typeface="Calibri" panose="020F0502020204030204" pitchFamily="34" charset="0"/>
                </a:endParaRPr>
              </a:p>
              <a:p>
                <a:r>
                  <a:rPr lang="cs-CZ" sz="1200" dirty="0">
                    <a:latin typeface="Calibri" panose="020F0502020204030204" pitchFamily="34" charset="0"/>
                  </a:rPr>
                  <a:t>Kompresní poměr 21,33:1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77" y="2381244"/>
                <a:ext cx="2088232" cy="1292662"/>
              </a:xfrm>
              <a:prstGeom prst="rect">
                <a:avLst/>
              </a:prstGeom>
              <a:blipFill rotWithShape="1">
                <a:blip r:embed="rId6"/>
                <a:stretch>
                  <a:fillRect l="-4373" t="-3774" b="-6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51520" y="4531401"/>
                <a:ext cx="2088232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2" algn="r"/>
                <a:r>
                  <a:rPr lang="cs-CZ" sz="1200" b="1" dirty="0">
                    <a:latin typeface="Calibri" panose="020F0502020204030204" pitchFamily="34" charset="0"/>
                  </a:rPr>
                  <a:t>Dělení na bloky </a:t>
                </a:r>
                <a14:m>
                  <m:oMath xmlns:m="http://schemas.openxmlformats.org/officeDocument/2006/math">
                    <m:r>
                      <a:rPr lang="cs-CZ" sz="1200" b="1" i="0" smtClean="0">
                        <a:latin typeface="Cambria Math"/>
                      </a:rPr>
                      <m:t>𝟒</m:t>
                    </m:r>
                    <m:r>
                      <a:rPr lang="cs-CZ" sz="1200" b="1">
                        <a:latin typeface="Cambria Math"/>
                      </a:rPr>
                      <m:t>×</m:t>
                    </m:r>
                    <m:r>
                      <a:rPr lang="cs-CZ" sz="1200" b="1" i="0" smtClean="0">
                        <a:latin typeface="Cambria Math"/>
                      </a:rPr>
                      <m:t>𝟒</m:t>
                    </m:r>
                  </m:oMath>
                </a14:m>
                <a:endParaRPr lang="cs-CZ" sz="1200" b="1" dirty="0">
                  <a:latin typeface="Calibri" panose="020F0502020204030204" pitchFamily="34" charset="0"/>
                </a:endParaRPr>
              </a:p>
              <a:p>
                <a:pPr algn="r"/>
                <a:r>
                  <a:rPr lang="cs-CZ" sz="1200" dirty="0">
                    <a:latin typeface="Calibri" panose="020F0502020204030204" pitchFamily="34" charset="0"/>
                  </a:rPr>
                  <a:t>Vektory o dimenzi 16</a:t>
                </a:r>
                <a:r>
                  <a:rPr lang="cs-CZ" sz="1200" b="1" dirty="0">
                    <a:latin typeface="Calibri" panose="020F0502020204030204" pitchFamily="34" charset="0"/>
                  </a:rPr>
                  <a:t> </a:t>
                </a:r>
              </a:p>
              <a:p>
                <a:pPr algn="r"/>
                <a:endParaRPr lang="cs-CZ" sz="1200" b="1" dirty="0">
                  <a:latin typeface="Calibri" panose="020F0502020204030204" pitchFamily="34" charset="0"/>
                </a:endParaRPr>
              </a:p>
              <a:p>
                <a:pPr algn="r"/>
                <a:r>
                  <a:rPr lang="cs-CZ" sz="1200" b="1" dirty="0">
                    <a:latin typeface="Calibri" panose="020F0502020204030204" pitchFamily="34" charset="0"/>
                  </a:rPr>
                  <a:t>Kódová kniha o mohutnosti 256</a:t>
                </a:r>
              </a:p>
              <a:p>
                <a:pPr algn="r"/>
                <a:r>
                  <a:rPr lang="cs-CZ" sz="1200" b="1" dirty="0">
                    <a:latin typeface="Calibri" panose="020F0502020204030204" pitchFamily="34" charset="0"/>
                  </a:rPr>
                  <a:t>8 bitů na kódové slovo</a:t>
                </a:r>
              </a:p>
              <a:p>
                <a:pPr algn="r"/>
                <a:r>
                  <a:rPr lang="cs-CZ" sz="1200" b="1" dirty="0">
                    <a:latin typeface="Calibri" panose="020F0502020204030204" pitchFamily="34" charset="0"/>
                  </a:rPr>
                  <a:t>0,50 </a:t>
                </a:r>
                <a:r>
                  <a:rPr lang="cs-CZ" sz="1200" b="1" dirty="0" err="1">
                    <a:latin typeface="Calibri" panose="020F0502020204030204" pitchFamily="34" charset="0"/>
                  </a:rPr>
                  <a:t>bpp</a:t>
                </a:r>
                <a:endParaRPr lang="cs-CZ" sz="1200" b="1" dirty="0">
                  <a:latin typeface="Calibri" panose="020F0502020204030204" pitchFamily="34" charset="0"/>
                </a:endParaRPr>
              </a:p>
              <a:p>
                <a:pPr algn="r"/>
                <a:r>
                  <a:rPr lang="cs-CZ" sz="1200" dirty="0">
                    <a:latin typeface="Calibri" panose="020F0502020204030204" pitchFamily="34" charset="0"/>
                  </a:rPr>
                  <a:t>Kompresní poměr 16:1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531401"/>
                <a:ext cx="2088232" cy="1292662"/>
              </a:xfrm>
              <a:prstGeom prst="rect">
                <a:avLst/>
              </a:prstGeom>
              <a:blipFill rotWithShape="1">
                <a:blip r:embed="rId7"/>
                <a:stretch>
                  <a:fillRect l="-1166" t="-3302" r="-4665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54376" y="4531401"/>
                <a:ext cx="2282119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lvl="2"/>
                <a:r>
                  <a:rPr lang="cs-CZ" sz="1200" b="1" dirty="0">
                    <a:latin typeface="Calibri" panose="020F0502020204030204" pitchFamily="34" charset="0"/>
                  </a:rPr>
                  <a:t>Dělení na bloky </a:t>
                </a:r>
                <a14:m>
                  <m:oMath xmlns:m="http://schemas.openxmlformats.org/officeDocument/2006/math">
                    <m:r>
                      <a:rPr lang="cs-CZ" sz="1200" b="1" i="0" smtClean="0">
                        <a:latin typeface="Cambria Math"/>
                      </a:rPr>
                      <m:t>𝟒</m:t>
                    </m:r>
                    <m:r>
                      <a:rPr lang="cs-CZ" sz="1200" b="1">
                        <a:latin typeface="Cambria Math"/>
                      </a:rPr>
                      <m:t>×</m:t>
                    </m:r>
                    <m:r>
                      <a:rPr lang="cs-CZ" sz="1200" b="1" i="0" smtClean="0">
                        <a:latin typeface="Cambria Math"/>
                      </a:rPr>
                      <m:t>𝟒</m:t>
                    </m:r>
                  </m:oMath>
                </a14:m>
                <a:endParaRPr lang="cs-CZ" sz="1200" b="1" dirty="0">
                  <a:latin typeface="Calibri" panose="020F0502020204030204" pitchFamily="34" charset="0"/>
                </a:endParaRPr>
              </a:p>
              <a:p>
                <a:r>
                  <a:rPr lang="cs-CZ" sz="1200" dirty="0">
                    <a:latin typeface="Calibri" panose="020F0502020204030204" pitchFamily="34" charset="0"/>
                  </a:rPr>
                  <a:t>Vektory o dimenzi 16</a:t>
                </a:r>
                <a:r>
                  <a:rPr lang="cs-CZ" sz="1200" b="1" dirty="0">
                    <a:latin typeface="Calibri" panose="020F0502020204030204" pitchFamily="34" charset="0"/>
                  </a:rPr>
                  <a:t> </a:t>
                </a:r>
              </a:p>
              <a:p>
                <a:endParaRPr lang="cs-CZ" sz="1200" b="1" dirty="0">
                  <a:latin typeface="Calibri" panose="020F0502020204030204" pitchFamily="34" charset="0"/>
                </a:endParaRPr>
              </a:p>
              <a:p>
                <a:r>
                  <a:rPr lang="cs-CZ" sz="1200" b="1" dirty="0">
                    <a:latin typeface="Calibri" panose="020F0502020204030204" pitchFamily="34" charset="0"/>
                  </a:rPr>
                  <a:t>Kódová kniha o mohutnosti 1024</a:t>
                </a:r>
              </a:p>
              <a:p>
                <a:r>
                  <a:rPr lang="cs-CZ" sz="1200" b="1" dirty="0">
                    <a:latin typeface="Calibri" panose="020F0502020204030204" pitchFamily="34" charset="0"/>
                  </a:rPr>
                  <a:t>10 bitů na kódové slovo</a:t>
                </a:r>
              </a:p>
              <a:p>
                <a:r>
                  <a:rPr lang="cs-CZ" sz="1200" b="1" dirty="0">
                    <a:latin typeface="Calibri" panose="020F0502020204030204" pitchFamily="34" charset="0"/>
                  </a:rPr>
                  <a:t>0,625 </a:t>
                </a:r>
                <a:r>
                  <a:rPr lang="cs-CZ" sz="1200" b="1" dirty="0" err="1">
                    <a:latin typeface="Calibri" panose="020F0502020204030204" pitchFamily="34" charset="0"/>
                  </a:rPr>
                  <a:t>bpp</a:t>
                </a:r>
                <a:endParaRPr lang="cs-CZ" sz="1200" b="1" dirty="0">
                  <a:latin typeface="Calibri" panose="020F0502020204030204" pitchFamily="34" charset="0"/>
                </a:endParaRPr>
              </a:p>
              <a:p>
                <a:r>
                  <a:rPr lang="cs-CZ" sz="1200" dirty="0">
                    <a:latin typeface="Calibri" panose="020F0502020204030204" pitchFamily="34" charset="0"/>
                  </a:rPr>
                  <a:t>Kompresní poměr 12,8:1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376" y="4531401"/>
                <a:ext cx="2282119" cy="1292662"/>
              </a:xfrm>
              <a:prstGeom prst="rect">
                <a:avLst/>
              </a:prstGeom>
              <a:blipFill rotWithShape="1">
                <a:blip r:embed="rId8"/>
                <a:stretch>
                  <a:fillRect l="-4011" t="-3302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12C6B-8B8D-74BA-5FFC-12BEC2192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29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411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Základní metody ztrátového kódování obrazu:</a:t>
            </a:r>
            <a:br>
              <a:rPr lang="cs-CZ" sz="2800" dirty="0"/>
            </a:br>
            <a:r>
              <a:rPr lang="cs-CZ" sz="2800" dirty="0"/>
              <a:t>Diferenční kódování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Diferenční kódování </a:t>
            </a:r>
            <a:r>
              <a:rPr lang="cs-CZ" dirty="0"/>
              <a:t>(</a:t>
            </a:r>
            <a:r>
              <a:rPr lang="cs-CZ" b="1" dirty="0" err="1"/>
              <a:t>differencial</a:t>
            </a:r>
            <a:r>
              <a:rPr lang="cs-CZ" b="1" dirty="0"/>
              <a:t> </a:t>
            </a:r>
            <a:r>
              <a:rPr lang="cs-CZ" b="1" dirty="0" err="1"/>
              <a:t>encoding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Vysoká </a:t>
            </a:r>
            <a:r>
              <a:rPr lang="cs-CZ" b="1" dirty="0"/>
              <a:t>korelace mezi vzorky </a:t>
            </a:r>
            <a:r>
              <a:rPr lang="cs-CZ" dirty="0"/>
              <a:t>pro </a:t>
            </a:r>
            <a:r>
              <a:rPr lang="cs-CZ" b="1" dirty="0"/>
              <a:t>obrazový</a:t>
            </a:r>
            <a:r>
              <a:rPr lang="cs-CZ" dirty="0"/>
              <a:t> signál</a:t>
            </a:r>
          </a:p>
          <a:p>
            <a:pPr lvl="1"/>
            <a:r>
              <a:rPr lang="cs-CZ" b="1" dirty="0"/>
              <a:t>Predikce</a:t>
            </a:r>
            <a:r>
              <a:rPr lang="cs-CZ" dirty="0"/>
              <a:t> na základě </a:t>
            </a:r>
            <a:r>
              <a:rPr lang="cs-CZ" b="1" dirty="0"/>
              <a:t>předchozích hodnot</a:t>
            </a:r>
            <a:r>
              <a:rPr lang="cs-CZ" dirty="0"/>
              <a:t> a </a:t>
            </a:r>
            <a:r>
              <a:rPr lang="cs-CZ" b="1" dirty="0"/>
              <a:t>přenos rozdílu</a:t>
            </a:r>
            <a:endParaRPr lang="cs-CZ" dirty="0"/>
          </a:p>
          <a:p>
            <a:pPr lvl="2"/>
            <a:r>
              <a:rPr lang="cs-CZ" dirty="0"/>
              <a:t>Velmi </a:t>
            </a:r>
            <a:r>
              <a:rPr lang="cs-CZ" b="1" dirty="0"/>
              <a:t>jednoduchá implementace </a:t>
            </a:r>
            <a:r>
              <a:rPr lang="cs-CZ" dirty="0"/>
              <a:t>a </a:t>
            </a:r>
            <a:r>
              <a:rPr lang="cs-CZ" b="1" dirty="0"/>
              <a:t>výpočetní nenáročnost</a:t>
            </a:r>
          </a:p>
          <a:p>
            <a:pPr lvl="2"/>
            <a:r>
              <a:rPr lang="cs-CZ" dirty="0"/>
              <a:t>Příklad </a:t>
            </a:r>
            <a:r>
              <a:rPr lang="cs-CZ" b="1" dirty="0"/>
              <a:t>vlastností obrazu</a:t>
            </a:r>
            <a:r>
              <a:rPr lang="cs-CZ" dirty="0"/>
              <a:t> (dynamický rozsah diferencí)</a:t>
            </a:r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pPr lvl="1"/>
            <a:endParaRPr lang="cs-CZ" b="1" dirty="0"/>
          </a:p>
          <a:p>
            <a:pPr lvl="3"/>
            <a:endParaRPr lang="cs-CZ" b="1" dirty="0"/>
          </a:p>
          <a:p>
            <a:pPr lvl="3"/>
            <a:endParaRPr lang="cs-CZ" b="1" dirty="0"/>
          </a:p>
          <a:p>
            <a:pPr lvl="2"/>
            <a:r>
              <a:rPr lang="cs-CZ" dirty="0"/>
              <a:t>Pro </a:t>
            </a:r>
            <a:r>
              <a:rPr lang="cs-CZ" b="1" dirty="0" err="1"/>
              <a:t>šedotónovou</a:t>
            </a:r>
            <a:r>
              <a:rPr lang="cs-CZ" b="1" dirty="0"/>
              <a:t> reprezentaci </a:t>
            </a:r>
            <a:r>
              <a:rPr lang="cs-CZ" dirty="0"/>
              <a:t>je třeba </a:t>
            </a:r>
            <a:r>
              <a:rPr lang="cs-CZ" b="1" dirty="0"/>
              <a:t>8 bitů na pixel</a:t>
            </a:r>
            <a:endParaRPr lang="cs-CZ" dirty="0"/>
          </a:p>
          <a:p>
            <a:pPr lvl="3"/>
            <a:r>
              <a:rPr lang="cs-CZ" dirty="0"/>
              <a:t>Pro </a:t>
            </a:r>
            <a:r>
              <a:rPr lang="cs-CZ" b="1" dirty="0"/>
              <a:t>chybu na úrovni LSB </a:t>
            </a:r>
            <a:r>
              <a:rPr lang="cs-CZ" dirty="0"/>
              <a:t>stačí </a:t>
            </a:r>
            <a:r>
              <a:rPr lang="cs-CZ" b="1" dirty="0"/>
              <a:t>7 bitů na pixel</a:t>
            </a:r>
          </a:p>
          <a:p>
            <a:pPr lvl="2"/>
            <a:r>
              <a:rPr lang="cs-CZ" dirty="0"/>
              <a:t>Histogram diference mezi pixely má </a:t>
            </a:r>
            <a:r>
              <a:rPr lang="cs-CZ" b="1" dirty="0"/>
              <a:t>99% hodnot v rozsahu -31 až 31</a:t>
            </a:r>
            <a:endParaRPr lang="cs-CZ" dirty="0"/>
          </a:p>
          <a:p>
            <a:pPr lvl="3"/>
            <a:r>
              <a:rPr lang="cs-CZ" dirty="0"/>
              <a:t>Pro </a:t>
            </a:r>
            <a:r>
              <a:rPr lang="cs-CZ" b="1" dirty="0"/>
              <a:t>chybu na úrovni LSB </a:t>
            </a:r>
            <a:r>
              <a:rPr lang="cs-CZ" dirty="0"/>
              <a:t>pro </a:t>
            </a:r>
            <a:r>
              <a:rPr lang="cs-CZ" b="1" dirty="0"/>
              <a:t>99% pixelů </a:t>
            </a:r>
            <a:r>
              <a:rPr lang="cs-CZ" dirty="0"/>
              <a:t>stačí </a:t>
            </a:r>
            <a:r>
              <a:rPr lang="cs-CZ" b="1" dirty="0"/>
              <a:t>5 bitů na pixel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658" y="3200992"/>
            <a:ext cx="18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97911" y="3118575"/>
            <a:ext cx="2387682" cy="170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14846" y="3136732"/>
            <a:ext cx="2389602" cy="166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635896" y="4787860"/>
            <a:ext cx="208823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2" algn="ctr"/>
            <a:r>
              <a:rPr lang="cs-CZ" sz="1200" dirty="0">
                <a:latin typeface="Calibri" panose="020F0502020204030204" pitchFamily="34" charset="0"/>
              </a:rPr>
              <a:t>Histogram obrazu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30958" y="4787860"/>
            <a:ext cx="22734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2" algn="ctr"/>
            <a:r>
              <a:rPr lang="cs-CZ" sz="1200" dirty="0">
                <a:latin typeface="Calibri" panose="020F0502020204030204" pitchFamily="34" charset="0"/>
              </a:rPr>
              <a:t>Histogram diference mezi obrazovými body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208FA-B029-09D2-FB42-4D54E5DA0DD9}"/>
              </a:ext>
            </a:extLst>
          </p:cNvPr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65507-57EB-97F1-8653-87432B67C6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30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785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Základní metody ztrátového kódování obrazu:</a:t>
            </a:r>
            <a:br>
              <a:rPr lang="cs-CZ" sz="2800" dirty="0"/>
            </a:br>
            <a:r>
              <a:rPr lang="cs-CZ" sz="2800" dirty="0"/>
              <a:t>Diferenční kódování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Schéma DPCM</a:t>
                </a:r>
                <a:r>
                  <a:rPr lang="cs-CZ" dirty="0"/>
                  <a:t> (</a:t>
                </a:r>
                <a:r>
                  <a:rPr lang="cs-CZ" b="1" dirty="0" err="1"/>
                  <a:t>differencial</a:t>
                </a:r>
                <a:r>
                  <a:rPr lang="cs-CZ" b="1" dirty="0"/>
                  <a:t> pulse </a:t>
                </a:r>
                <a:r>
                  <a:rPr lang="cs-CZ" b="1" dirty="0" err="1"/>
                  <a:t>code</a:t>
                </a:r>
                <a:r>
                  <a:rPr lang="cs-CZ" b="1" dirty="0"/>
                  <a:t> </a:t>
                </a:r>
                <a:r>
                  <a:rPr lang="cs-CZ" b="1" dirty="0" err="1"/>
                  <a:t>modulation</a:t>
                </a:r>
                <a:r>
                  <a:rPr lang="cs-CZ" dirty="0"/>
                  <a:t>)</a:t>
                </a:r>
              </a:p>
              <a:p>
                <a:pPr lvl="1"/>
                <a:r>
                  <a:rPr lang="cs-CZ" b="1" dirty="0"/>
                  <a:t>Diferenční pulsně kódová modulace</a:t>
                </a:r>
              </a:p>
              <a:p>
                <a:pPr lvl="1"/>
                <a:endParaRPr lang="cs-CZ" b="1" dirty="0"/>
              </a:p>
              <a:p>
                <a:pPr lvl="1"/>
                <a:endParaRPr lang="cs-CZ" b="1" dirty="0"/>
              </a:p>
              <a:p>
                <a:pPr lvl="1"/>
                <a:endParaRPr lang="cs-CZ" b="1" dirty="0"/>
              </a:p>
              <a:p>
                <a:pPr lvl="1"/>
                <a:endParaRPr lang="cs-CZ" b="1" dirty="0"/>
              </a:p>
              <a:p>
                <a:pPr lvl="1"/>
                <a:endParaRPr lang="cs-CZ" b="1" dirty="0"/>
              </a:p>
              <a:p>
                <a:pPr lvl="2"/>
                <a:r>
                  <a:rPr lang="cs-CZ" b="1" dirty="0"/>
                  <a:t>Predikce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cs-CZ" b="0" i="1" smtClean="0">
                        <a:latin typeface="Cambria Math"/>
                      </a:rPr>
                      <m:t>=</m:t>
                    </m:r>
                    <m:r>
                      <a:rPr lang="cs-CZ" b="0" i="1" smtClean="0">
                        <a:latin typeface="Cambria Math"/>
                      </a:rPr>
                      <m:t>𝑓</m:t>
                    </m:r>
                    <m:r>
                      <a:rPr lang="cs-CZ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cs-CZ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cs-CZ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en-US" i="1">
                            <a:latin typeface="Cambria Math"/>
                          </a:rPr>
                          <m:t>−2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cs-CZ" b="0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cs-CZ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pomoc</a:t>
                </a:r>
                <a:r>
                  <a:rPr lang="cs-CZ" dirty="0"/>
                  <a:t>í </a:t>
                </a:r>
                <a:r>
                  <a:rPr lang="cs-CZ" b="1" dirty="0"/>
                  <a:t>rekonstruovaných</a:t>
                </a:r>
                <a:r>
                  <a:rPr lang="cs-CZ" dirty="0"/>
                  <a:t> vzorků </a:t>
                </a:r>
              </a:p>
              <a:p>
                <a:pPr lvl="2"/>
                <a:r>
                  <a:rPr lang="cs-CZ" dirty="0"/>
                  <a:t>Nejjednodušší </a:t>
                </a:r>
                <a:r>
                  <a:rPr lang="cs-CZ" b="1" dirty="0"/>
                  <a:t>predikce pomocí předchozího vzorku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cs-CZ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cs-CZ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cs-CZ" dirty="0"/>
              </a:p>
              <a:p>
                <a:pPr lvl="2"/>
                <a:r>
                  <a:rPr lang="cs-CZ" b="1" dirty="0" err="1"/>
                  <a:t>Kvantizace</a:t>
                </a:r>
                <a:r>
                  <a:rPr lang="cs-CZ" b="1" dirty="0"/>
                  <a:t> Q </a:t>
                </a:r>
                <a:r>
                  <a:rPr lang="cs-CZ" dirty="0"/>
                  <a:t>pro</a:t>
                </a:r>
                <a:r>
                  <a:rPr lang="cs-CZ" b="1" dirty="0"/>
                  <a:t> ztrátovou kompresi</a:t>
                </a:r>
              </a:p>
              <a:p>
                <a:r>
                  <a:rPr lang="cs-CZ" b="1" dirty="0"/>
                  <a:t>Příklad DPCM </a:t>
                </a:r>
                <a:r>
                  <a:rPr lang="cs-CZ" dirty="0"/>
                  <a:t>pro</a:t>
                </a:r>
                <a:r>
                  <a:rPr lang="cs-CZ" b="1" dirty="0"/>
                  <a:t> přímou kompresi obrazu</a:t>
                </a:r>
                <a:endParaRPr lang="cs-CZ" dirty="0"/>
              </a:p>
              <a:p>
                <a:pPr lvl="1"/>
                <a:r>
                  <a:rPr lang="cs-CZ" b="1" dirty="0"/>
                  <a:t>DPCM</a:t>
                </a:r>
                <a:r>
                  <a:rPr lang="cs-CZ" dirty="0"/>
                  <a:t> se dnes používá jako </a:t>
                </a:r>
                <a:r>
                  <a:rPr lang="cs-CZ" b="1" dirty="0"/>
                  <a:t>součást jiných schémat</a:t>
                </a:r>
              </a:p>
              <a:p>
                <a:pPr lvl="2"/>
                <a:r>
                  <a:rPr lang="cs-CZ" dirty="0"/>
                  <a:t>Například v JPEG pro </a:t>
                </a:r>
                <a:r>
                  <a:rPr lang="cs-CZ" b="1" dirty="0"/>
                  <a:t>snížení korelace nízkofrekvenčních složek</a:t>
                </a:r>
              </a:p>
              <a:p>
                <a:pPr lvl="2"/>
                <a:endParaRPr lang="cs-CZ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3088" y="1844824"/>
            <a:ext cx="54578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340040" y="3833865"/>
            <a:ext cx="20882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2" algn="ctr"/>
            <a:r>
              <a:rPr lang="cs-CZ" sz="1200" b="1" dirty="0">
                <a:latin typeface="Calibri" panose="020F0502020204030204" pitchFamily="34" charset="0"/>
              </a:rPr>
              <a:t>Kodér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68188" y="3053194"/>
            <a:ext cx="208823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2" algn="ctr"/>
            <a:r>
              <a:rPr lang="cs-CZ" sz="1200" b="1" dirty="0">
                <a:latin typeface="Calibri" panose="020F0502020204030204" pitchFamily="34" charset="0"/>
              </a:rPr>
              <a:t>Dekodér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60AD35-24D7-5285-0186-DC98D989E534}"/>
              </a:ext>
            </a:extLst>
          </p:cNvPr>
          <p:cNvSpPr/>
          <p:nvPr/>
        </p:nvSpPr>
        <p:spPr>
          <a:xfrm>
            <a:off x="4572000" y="64533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Sayood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K.: Introduction to Data Compression, Morgan Kaufmann Publishers, 2006.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564B2-AD55-6DDE-360E-F36AAB31F3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31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33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Transformační kódování:</a:t>
            </a:r>
            <a:br>
              <a:rPr lang="cs-CZ" sz="2800" dirty="0"/>
            </a:br>
            <a:r>
              <a:rPr lang="cs-CZ" sz="2800" dirty="0"/>
              <a:t>Přehled</a:t>
            </a:r>
            <a:endParaRPr lang="en-US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6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altLang="en-US" b="1" dirty="0"/>
                  <a:t>Komprese obrazu s transformačním kódováním</a:t>
                </a:r>
              </a:p>
              <a:p>
                <a:pPr lvl="1"/>
                <a:r>
                  <a:rPr lang="cs-CZ" altLang="en-US" b="1" dirty="0"/>
                  <a:t>Základní blokové schéma</a:t>
                </a:r>
              </a:p>
              <a:p>
                <a:pPr lvl="2"/>
                <a:r>
                  <a:rPr lang="cs-CZ" altLang="en-US" b="1" dirty="0"/>
                  <a:t>Kodér</a:t>
                </a:r>
                <a:r>
                  <a:rPr lang="cs-CZ" altLang="en-US" dirty="0"/>
                  <a:t> obrazu</a:t>
                </a:r>
              </a:p>
              <a:p>
                <a:pPr lvl="2"/>
                <a:endParaRPr lang="cs-CZ" altLang="en-US" dirty="0"/>
              </a:p>
              <a:p>
                <a:pPr lvl="2"/>
                <a:endParaRPr lang="cs-CZ" altLang="en-US" dirty="0"/>
              </a:p>
              <a:p>
                <a:pPr lvl="2"/>
                <a:r>
                  <a:rPr lang="cs-CZ" altLang="en-US" b="1" dirty="0"/>
                  <a:t>Dekodér</a:t>
                </a:r>
                <a:r>
                  <a:rPr lang="cs-CZ" altLang="en-US" dirty="0"/>
                  <a:t> komprimovaného obrazu</a:t>
                </a:r>
              </a:p>
              <a:p>
                <a:pPr lvl="1"/>
                <a:endParaRPr lang="cs-CZ" altLang="en-US" dirty="0"/>
              </a:p>
              <a:p>
                <a:pPr lvl="1"/>
                <a:endParaRPr lang="cs-CZ" altLang="en-US" dirty="0"/>
              </a:p>
              <a:p>
                <a:pPr lvl="3"/>
                <a:r>
                  <a:rPr lang="cs-CZ" altLang="en-US" dirty="0"/>
                  <a:t>Komprese založená na </a:t>
                </a:r>
                <a:r>
                  <a:rPr lang="cs-CZ" altLang="en-US" b="1" dirty="0"/>
                  <a:t>2D transformaci malých bloků</a:t>
                </a:r>
              </a:p>
              <a:p>
                <a:pPr lvl="4"/>
                <a:r>
                  <a:rPr lang="cs-CZ" altLang="en-US" b="1" dirty="0"/>
                  <a:t>Obraz</a:t>
                </a:r>
                <a:r>
                  <a:rPr lang="cs-CZ" altLang="en-US" dirty="0"/>
                  <a:t> o velikosti </a:t>
                </a:r>
                <a14:m>
                  <m:oMath xmlns:m="http://schemas.openxmlformats.org/officeDocument/2006/math">
                    <m:r>
                      <a:rPr lang="cs-CZ" altLang="en-US" i="1" dirty="0" smtClean="0">
                        <a:latin typeface="Cambria Math"/>
                      </a:rPr>
                      <m:t>𝑀</m:t>
                    </m:r>
                    <m:r>
                      <a:rPr lang="cs-CZ" altLang="en-US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altLang="en-US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cs-CZ" altLang="en-US" dirty="0"/>
                  <a:t> rozdělen na bloky </a:t>
                </a:r>
                <a14:m>
                  <m:oMath xmlns:m="http://schemas.openxmlformats.org/officeDocument/2006/math">
                    <m:r>
                      <a:rPr lang="cs-CZ" altLang="en-US" i="1" dirty="0" smtClean="0">
                        <a:latin typeface="Cambria Math"/>
                      </a:rPr>
                      <m:t>𝑛</m:t>
                    </m:r>
                    <m:r>
                      <a:rPr lang="cs-CZ" altLang="en-US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altLang="en-US" i="1" dirty="0" smtClean="0">
                        <a:latin typeface="Cambria Math"/>
                      </a:rPr>
                      <m:t>𝑛</m:t>
                    </m:r>
                  </m:oMath>
                </a14:m>
                <a:endParaRPr lang="cs-CZ" altLang="en-US" dirty="0"/>
              </a:p>
              <a:p>
                <a:pPr lvl="3"/>
                <a:r>
                  <a:rPr lang="cs-CZ" altLang="en-US" b="1" dirty="0"/>
                  <a:t>Lineární transformace </a:t>
                </a:r>
                <a:r>
                  <a:rPr lang="cs-CZ" altLang="en-US" dirty="0"/>
                  <a:t>(např. Fourierova) mapuje </a:t>
                </a:r>
                <a:r>
                  <a:rPr lang="cs-CZ" altLang="en-US" b="1" dirty="0"/>
                  <a:t>bloky</a:t>
                </a:r>
                <a:r>
                  <a:rPr lang="cs-CZ" altLang="en-US" dirty="0"/>
                  <a:t> na spektrální </a:t>
                </a:r>
                <a:r>
                  <a:rPr lang="cs-CZ" altLang="en-US" b="1" dirty="0"/>
                  <a:t>koeficienty</a:t>
                </a:r>
              </a:p>
              <a:p>
                <a:pPr lvl="4"/>
                <a:r>
                  <a:rPr lang="cs-CZ" altLang="en-US" dirty="0"/>
                  <a:t>Úkolem transformace je </a:t>
                </a:r>
                <a:r>
                  <a:rPr lang="cs-CZ" altLang="en-US" b="1" dirty="0" err="1"/>
                  <a:t>dekorelovat</a:t>
                </a:r>
                <a:r>
                  <a:rPr lang="cs-CZ" altLang="en-US" dirty="0"/>
                  <a:t> a soustředit informaci do</a:t>
                </a:r>
                <a:br>
                  <a:rPr lang="cs-CZ" altLang="en-US" dirty="0"/>
                </a:br>
                <a:r>
                  <a:rPr lang="cs-CZ" altLang="en-US" b="1" dirty="0"/>
                  <a:t>malého množství koeficientů</a:t>
                </a:r>
              </a:p>
              <a:p>
                <a:pPr lvl="3"/>
                <a:r>
                  <a:rPr lang="cs-CZ" altLang="en-US" dirty="0"/>
                  <a:t>Koeficienty jsou dále </a:t>
                </a:r>
                <a:r>
                  <a:rPr lang="cs-CZ" altLang="en-US" b="1" dirty="0"/>
                  <a:t>kvantovány</a:t>
                </a:r>
                <a:r>
                  <a:rPr lang="cs-CZ" altLang="en-US" dirty="0"/>
                  <a:t> a </a:t>
                </a:r>
                <a:r>
                  <a:rPr lang="cs-CZ" altLang="en-US" b="1" dirty="0"/>
                  <a:t>kódovány</a:t>
                </a:r>
              </a:p>
              <a:p>
                <a:pPr lvl="3"/>
                <a:r>
                  <a:rPr lang="cs-CZ" altLang="en-US" dirty="0"/>
                  <a:t>Spektrální </a:t>
                </a:r>
                <a:r>
                  <a:rPr lang="cs-CZ" altLang="en-US" b="1" dirty="0"/>
                  <a:t>koeficienty jsou řídké</a:t>
                </a:r>
                <a:r>
                  <a:rPr lang="cs-CZ" altLang="en-US" dirty="0"/>
                  <a:t> a lze je </a:t>
                </a:r>
                <a:r>
                  <a:rPr lang="cs-CZ" altLang="en-US" b="1" dirty="0"/>
                  <a:t>hrubě kvantovat</a:t>
                </a:r>
                <a:r>
                  <a:rPr lang="cs-CZ" altLang="en-US" dirty="0"/>
                  <a:t> (či úplně vymazat)</a:t>
                </a:r>
              </a:p>
            </p:txBody>
          </p:sp>
        </mc:Choice>
        <mc:Fallback xmlns="">
          <p:sp>
            <p:nvSpPr>
              <p:cNvPr id="4096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64" name="Right Arrow 9"/>
          <p:cNvSpPr>
            <a:spLocks noChangeArrowheads="1"/>
          </p:cNvSpPr>
          <p:nvPr/>
        </p:nvSpPr>
        <p:spPr bwMode="auto">
          <a:xfrm>
            <a:off x="792163" y="2387798"/>
            <a:ext cx="515937" cy="255588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65" name="TextBox 22"/>
          <p:cNvSpPr txBox="1">
            <a:spLocks noChangeArrowheads="1"/>
          </p:cNvSpPr>
          <p:nvPr/>
        </p:nvSpPr>
        <p:spPr bwMode="auto">
          <a:xfrm>
            <a:off x="409575" y="2013148"/>
            <a:ext cx="8604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solidFill>
                  <a:schemeClr val="tx2"/>
                </a:solidFill>
                <a:latin typeface="Calibri" panose="020F0502020204030204" pitchFamily="34" charset="0"/>
              </a:rPr>
              <a:t>Vstupní obraz</a:t>
            </a:r>
            <a:endParaRPr lang="en-US" altLang="en-US" sz="11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66" name="Right Arrow 9"/>
          <p:cNvSpPr>
            <a:spLocks noChangeArrowheads="1"/>
          </p:cNvSpPr>
          <p:nvPr/>
        </p:nvSpPr>
        <p:spPr bwMode="auto">
          <a:xfrm>
            <a:off x="2503488" y="2387798"/>
            <a:ext cx="515937" cy="255588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67" name="Right Arrow 9"/>
          <p:cNvSpPr>
            <a:spLocks noChangeArrowheads="1"/>
          </p:cNvSpPr>
          <p:nvPr/>
        </p:nvSpPr>
        <p:spPr bwMode="auto">
          <a:xfrm>
            <a:off x="4216400" y="2387798"/>
            <a:ext cx="515938" cy="255588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68" name="Right Arrow 9"/>
          <p:cNvSpPr>
            <a:spLocks noChangeArrowheads="1"/>
          </p:cNvSpPr>
          <p:nvPr/>
        </p:nvSpPr>
        <p:spPr bwMode="auto">
          <a:xfrm>
            <a:off x="5927725" y="2387798"/>
            <a:ext cx="515938" cy="255588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69" name="Right Arrow 9"/>
          <p:cNvSpPr>
            <a:spLocks noChangeArrowheads="1"/>
          </p:cNvSpPr>
          <p:nvPr/>
        </p:nvSpPr>
        <p:spPr bwMode="auto">
          <a:xfrm>
            <a:off x="7639050" y="2387798"/>
            <a:ext cx="515938" cy="255588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70" name="Rounded Rectangle 4"/>
              <p:cNvSpPr>
                <a:spLocks noChangeArrowheads="1"/>
              </p:cNvSpPr>
              <p:nvPr/>
            </p:nvSpPr>
            <p:spPr bwMode="auto">
              <a:xfrm>
                <a:off x="1303338" y="2195711"/>
                <a:ext cx="1204912" cy="657225"/>
              </a:xfrm>
              <a:prstGeom prst="roundRect">
                <a:avLst>
                  <a:gd name="adj" fmla="val 16667"/>
                </a:avLst>
              </a:prstGeom>
              <a:solidFill>
                <a:srgbClr val="D5E1FF"/>
              </a:solidFill>
              <a:ln w="28575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tIns="36000" bIns="0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cs-CZ" altLang="en-US" sz="1100" dirty="0">
                    <a:solidFill>
                      <a:schemeClr val="tx2"/>
                    </a:solidFill>
                    <a:latin typeface="Calibri" panose="020F0502020204030204" pitchFamily="34" charset="0"/>
                  </a:rPr>
                  <a:t>Dělení na bloky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altLang="en-US" sz="1100" b="0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𝑛</m:t>
                      </m:r>
                      <m:r>
                        <a:rPr lang="cs-CZ" altLang="en-US" sz="1100" b="0" i="1" dirty="0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cs-CZ" altLang="en-US" sz="1100" b="0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altLang="en-US" sz="1100" b="0" dirty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970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3338" y="2195711"/>
                <a:ext cx="1204912" cy="657225"/>
              </a:xfrm>
              <a:prstGeom prst="roundRect">
                <a:avLst>
                  <a:gd name="adj" fmla="val 16667"/>
                </a:avLst>
              </a:prstGeom>
              <a:blipFill rotWithShape="1">
                <a:blip r:embed="rId3"/>
                <a:stretch>
                  <a:fillRect/>
                </a:stretch>
              </a:blipFill>
              <a:ln w="28575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71" name="Rounded Rectangle 4"/>
          <p:cNvSpPr>
            <a:spLocks noChangeArrowheads="1"/>
          </p:cNvSpPr>
          <p:nvPr/>
        </p:nvSpPr>
        <p:spPr bwMode="auto">
          <a:xfrm>
            <a:off x="3016250" y="2195711"/>
            <a:ext cx="1204913" cy="657225"/>
          </a:xfrm>
          <a:prstGeom prst="roundRect">
            <a:avLst>
              <a:gd name="adj" fmla="val 16667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tIns="36000" bIns="0"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solidFill>
                  <a:schemeClr val="tx2"/>
                </a:solidFill>
                <a:latin typeface="Calibri" panose="020F0502020204030204" pitchFamily="34" charset="0"/>
              </a:rPr>
              <a:t>Transformace bloků</a:t>
            </a:r>
            <a:endParaRPr lang="en-US" altLang="en-US" sz="11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72" name="Rounded Rectangle 4"/>
          <p:cNvSpPr>
            <a:spLocks noChangeArrowheads="1"/>
          </p:cNvSpPr>
          <p:nvPr/>
        </p:nvSpPr>
        <p:spPr bwMode="auto">
          <a:xfrm>
            <a:off x="4727575" y="2195711"/>
            <a:ext cx="1204913" cy="657225"/>
          </a:xfrm>
          <a:prstGeom prst="roundRect">
            <a:avLst>
              <a:gd name="adj" fmla="val 16667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tIns="36000" bIns="0"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solidFill>
                  <a:schemeClr val="tx2"/>
                </a:solidFill>
                <a:latin typeface="Calibri" panose="020F0502020204030204" pitchFamily="34" charset="0"/>
              </a:rPr>
              <a:t>Kvantizace</a:t>
            </a:r>
            <a:endParaRPr lang="en-US" altLang="en-US" sz="11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73" name="Rounded Rectangle 4"/>
          <p:cNvSpPr>
            <a:spLocks noChangeArrowheads="1"/>
          </p:cNvSpPr>
          <p:nvPr/>
        </p:nvSpPr>
        <p:spPr bwMode="auto">
          <a:xfrm>
            <a:off x="6438900" y="2195711"/>
            <a:ext cx="1204913" cy="657225"/>
          </a:xfrm>
          <a:prstGeom prst="roundRect">
            <a:avLst>
              <a:gd name="adj" fmla="val 16667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tIns="36000" bIns="0"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solidFill>
                  <a:schemeClr val="tx2"/>
                </a:solidFill>
                <a:latin typeface="Calibri" panose="020F0502020204030204" pitchFamily="34" charset="0"/>
              </a:rPr>
              <a:t>Kódování symbolů</a:t>
            </a:r>
            <a:endParaRPr lang="en-US" altLang="en-US" sz="11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74" name="TextBox 22"/>
          <p:cNvSpPr txBox="1">
            <a:spLocks noChangeArrowheads="1"/>
          </p:cNvSpPr>
          <p:nvPr/>
        </p:nvSpPr>
        <p:spPr bwMode="auto">
          <a:xfrm>
            <a:off x="7581900" y="2013148"/>
            <a:ext cx="144462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solidFill>
                  <a:schemeClr val="tx2"/>
                </a:solidFill>
                <a:latin typeface="Calibri" panose="020F0502020204030204" pitchFamily="34" charset="0"/>
              </a:rPr>
              <a:t>Komprimovaný obraz</a:t>
            </a:r>
            <a:endParaRPr lang="en-US" altLang="en-US" sz="11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75" name="Right Arrow 9"/>
          <p:cNvSpPr>
            <a:spLocks noChangeArrowheads="1"/>
          </p:cNvSpPr>
          <p:nvPr/>
        </p:nvSpPr>
        <p:spPr bwMode="auto">
          <a:xfrm>
            <a:off x="2505075" y="3587626"/>
            <a:ext cx="515938" cy="255588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76" name="TextBox 22"/>
          <p:cNvSpPr txBox="1">
            <a:spLocks noChangeArrowheads="1"/>
          </p:cNvSpPr>
          <p:nvPr/>
        </p:nvSpPr>
        <p:spPr bwMode="auto">
          <a:xfrm>
            <a:off x="1724025" y="3212976"/>
            <a:ext cx="12588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solidFill>
                  <a:schemeClr val="tx2"/>
                </a:solidFill>
                <a:latin typeface="Calibri" panose="020F0502020204030204" pitchFamily="34" charset="0"/>
              </a:rPr>
              <a:t>Komprimovaný obraz</a:t>
            </a:r>
            <a:endParaRPr lang="en-US" altLang="en-US" sz="11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77" name="Right Arrow 9"/>
          <p:cNvSpPr>
            <a:spLocks noChangeArrowheads="1"/>
          </p:cNvSpPr>
          <p:nvPr/>
        </p:nvSpPr>
        <p:spPr bwMode="auto">
          <a:xfrm>
            <a:off x="4216400" y="3587626"/>
            <a:ext cx="515938" cy="255588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78" name="Right Arrow 9"/>
          <p:cNvSpPr>
            <a:spLocks noChangeArrowheads="1"/>
          </p:cNvSpPr>
          <p:nvPr/>
        </p:nvSpPr>
        <p:spPr bwMode="auto">
          <a:xfrm>
            <a:off x="5929313" y="3587626"/>
            <a:ext cx="515937" cy="255588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79" name="Right Arrow 9"/>
          <p:cNvSpPr>
            <a:spLocks noChangeArrowheads="1"/>
          </p:cNvSpPr>
          <p:nvPr/>
        </p:nvSpPr>
        <p:spPr bwMode="auto">
          <a:xfrm>
            <a:off x="7640638" y="3587626"/>
            <a:ext cx="515937" cy="255588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80" name="Rounded Rectangle 4"/>
          <p:cNvSpPr>
            <a:spLocks noChangeArrowheads="1"/>
          </p:cNvSpPr>
          <p:nvPr/>
        </p:nvSpPr>
        <p:spPr bwMode="auto">
          <a:xfrm>
            <a:off x="3016250" y="3395539"/>
            <a:ext cx="1204913" cy="657225"/>
          </a:xfrm>
          <a:prstGeom prst="roundRect">
            <a:avLst>
              <a:gd name="adj" fmla="val 16667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tIns="36000" bIns="0"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solidFill>
                  <a:schemeClr val="tx2"/>
                </a:solidFill>
                <a:latin typeface="Calibri" panose="020F0502020204030204" pitchFamily="34" charset="0"/>
              </a:rPr>
              <a:t>Dekodér symbolů</a:t>
            </a:r>
            <a:endParaRPr lang="en-US" altLang="en-US" sz="11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0981" name="Rounded Rectangle 4"/>
          <p:cNvSpPr>
            <a:spLocks noChangeArrowheads="1"/>
          </p:cNvSpPr>
          <p:nvPr/>
        </p:nvSpPr>
        <p:spPr bwMode="auto">
          <a:xfrm>
            <a:off x="4727575" y="3395539"/>
            <a:ext cx="1204913" cy="657225"/>
          </a:xfrm>
          <a:prstGeom prst="roundRect">
            <a:avLst>
              <a:gd name="adj" fmla="val 16667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 tIns="36000" bIns="0"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solidFill>
                  <a:schemeClr val="tx2"/>
                </a:solidFill>
                <a:latin typeface="Calibri" panose="020F0502020204030204" pitchFamily="34" charset="0"/>
              </a:rPr>
              <a:t>Inverzní transformace</a:t>
            </a:r>
            <a:endParaRPr lang="en-US" altLang="en-US" sz="11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982" name="Rounded Rectangle 4"/>
              <p:cNvSpPr>
                <a:spLocks noChangeArrowheads="1"/>
              </p:cNvSpPr>
              <p:nvPr/>
            </p:nvSpPr>
            <p:spPr bwMode="auto">
              <a:xfrm>
                <a:off x="6440488" y="3395539"/>
                <a:ext cx="1204912" cy="657225"/>
              </a:xfrm>
              <a:prstGeom prst="roundRect">
                <a:avLst>
                  <a:gd name="adj" fmla="val 16667"/>
                </a:avLst>
              </a:prstGeom>
              <a:solidFill>
                <a:srgbClr val="D5E1FF"/>
              </a:solidFill>
              <a:ln w="28575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tIns="36000" bIns="0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None/>
                </a:pPr>
                <a:r>
                  <a:rPr lang="cs-CZ" altLang="en-US" sz="1100" dirty="0">
                    <a:solidFill>
                      <a:schemeClr val="tx2"/>
                    </a:solidFill>
                    <a:latin typeface="Calibri" panose="020F0502020204030204" pitchFamily="34" charset="0"/>
                  </a:rPr>
                  <a:t>Sloučení bloků</a:t>
                </a:r>
                <a:br>
                  <a:rPr lang="cs-CZ" altLang="en-US" sz="1100" dirty="0">
                    <a:solidFill>
                      <a:schemeClr val="tx2"/>
                    </a:solidFill>
                    <a:latin typeface="Calibri" panose="020F05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altLang="en-US" sz="1100" b="0" i="1" dirty="0">
                          <a:solidFill>
                            <a:schemeClr val="tx2"/>
                          </a:solidFill>
                          <a:latin typeface="Cambria Math"/>
                        </a:rPr>
                        <m:t>𝑛</m:t>
                      </m:r>
                      <m:r>
                        <a:rPr lang="cs-CZ" altLang="en-US" sz="1100" b="0" i="1" dirty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cs-CZ" altLang="en-US" sz="1100" b="0" i="1" dirty="0">
                          <a:solidFill>
                            <a:schemeClr val="tx2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cs-CZ" altLang="en-US" sz="1100" dirty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0982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0488" y="3395539"/>
                <a:ext cx="1204912" cy="657225"/>
              </a:xfrm>
              <a:prstGeom prst="roundRect">
                <a:avLst>
                  <a:gd name="adj" fmla="val 16667"/>
                </a:avLst>
              </a:prstGeom>
              <a:blipFill rotWithShape="1">
                <a:blip r:embed="rId4"/>
                <a:stretch>
                  <a:fillRect/>
                </a:stretch>
              </a:blipFill>
              <a:ln w="28575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3" name="TextBox 22"/>
          <p:cNvSpPr txBox="1">
            <a:spLocks noChangeArrowheads="1"/>
          </p:cNvSpPr>
          <p:nvPr/>
        </p:nvSpPr>
        <p:spPr bwMode="auto">
          <a:xfrm>
            <a:off x="7562850" y="3212976"/>
            <a:ext cx="14446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solidFill>
                  <a:schemeClr val="tx2"/>
                </a:solidFill>
                <a:latin typeface="Calibri" panose="020F0502020204030204" pitchFamily="34" charset="0"/>
              </a:rPr>
              <a:t>Rekonstruovaný obraz</a:t>
            </a:r>
            <a:endParaRPr lang="en-US" altLang="en-US" sz="110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31C73-A40C-CF2C-B2FA-C06C758D31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32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56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cs-CZ" sz="2800" dirty="0"/>
              <a:t>Transformační kódování:</a:t>
            </a:r>
            <a:br>
              <a:rPr lang="cs-CZ" sz="2800" dirty="0"/>
            </a:br>
            <a:r>
              <a:rPr lang="cs-CZ" sz="2800" dirty="0"/>
              <a:t>Transformace pro kompresi obrazu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altLang="en-US" b="1" dirty="0"/>
                  <a:t>Komprese obrazu s transformačním kódováním</a:t>
                </a:r>
              </a:p>
              <a:p>
                <a:pPr lvl="1"/>
                <a:r>
                  <a:rPr lang="cs-CZ" dirty="0"/>
                  <a:t>Vstupní signál je </a:t>
                </a:r>
                <a:r>
                  <a:rPr lang="cs-CZ" b="1" dirty="0"/>
                  <a:t>transformován</a:t>
                </a:r>
                <a:r>
                  <a:rPr lang="cs-CZ" dirty="0"/>
                  <a:t> a poté </a:t>
                </a:r>
                <a:r>
                  <a:rPr lang="cs-CZ" b="1" dirty="0"/>
                  <a:t>kódován</a:t>
                </a:r>
              </a:p>
              <a:p>
                <a:pPr lvl="1"/>
                <a:r>
                  <a:rPr lang="cs-CZ" dirty="0"/>
                  <a:t>V </a:t>
                </a:r>
                <a:r>
                  <a:rPr lang="cs-CZ" b="1" dirty="0"/>
                  <a:t>kompresi obrazu </a:t>
                </a:r>
                <a:r>
                  <a:rPr lang="cs-CZ" dirty="0"/>
                  <a:t>je </a:t>
                </a:r>
                <a:r>
                  <a:rPr lang="cs-CZ" b="1" dirty="0"/>
                  <a:t>nejvýznamnější 2D DCT – </a:t>
                </a:r>
                <a:r>
                  <a:rPr lang="cs-CZ" dirty="0"/>
                  <a:t>použitá v </a:t>
                </a:r>
                <a:r>
                  <a:rPr lang="cs-CZ" b="1" dirty="0"/>
                  <a:t>JPEG</a:t>
                </a:r>
                <a:endParaRPr lang="cs-CZ" dirty="0"/>
              </a:p>
              <a:p>
                <a:pPr lvl="2"/>
                <a:r>
                  <a:rPr lang="cs-CZ" dirty="0"/>
                  <a:t>Transformací získáme </a:t>
                </a:r>
                <a:r>
                  <a:rPr lang="cs-CZ" b="1" dirty="0"/>
                  <a:t>kompaktnější reprezentaci </a:t>
                </a:r>
                <a:r>
                  <a:rPr lang="cs-CZ" dirty="0"/>
                  <a:t>(</a:t>
                </a:r>
                <a:r>
                  <a:rPr lang="cs-CZ" dirty="0" err="1"/>
                  <a:t>dekorelace</a:t>
                </a:r>
                <a:r>
                  <a:rPr lang="cs-CZ" dirty="0"/>
                  <a:t>)</a:t>
                </a:r>
              </a:p>
              <a:p>
                <a:r>
                  <a:rPr lang="cs-CZ" b="1" dirty="0"/>
                  <a:t>Transformace</a:t>
                </a:r>
                <a:r>
                  <a:rPr lang="cs-CZ" dirty="0"/>
                  <a:t> (dvoudimenzionální případ)</a:t>
                </a:r>
                <a:endParaRPr lang="cs-CZ" b="1" dirty="0"/>
              </a:p>
              <a:p>
                <a:pPr lvl="1"/>
                <a:r>
                  <a:rPr lang="cs-CZ" dirty="0"/>
                  <a:t>Používané transformace jsou </a:t>
                </a:r>
                <a:r>
                  <a:rPr lang="cs-CZ" b="1" dirty="0"/>
                  <a:t>lineární</a:t>
                </a:r>
                <a:r>
                  <a:rPr lang="cs-CZ" dirty="0"/>
                  <a:t> a převádí blok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b>
                        <m:r>
                          <a:rPr lang="cs-CZ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cs-CZ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cs-CZ" i="1">
                            <a:latin typeface="Cambria Math"/>
                            <a:ea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cs-CZ" dirty="0"/>
                  <a:t>blok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cs-CZ" i="1">
                            <a:latin typeface="Cambria Math"/>
                            <a:ea typeface="Cambria Math"/>
                          </a:rPr>
                          <m:t>𝑘</m:t>
                        </m:r>
                        <m:r>
                          <a:rPr lang="cs-CZ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cs-CZ" i="1">
                            <a:latin typeface="Cambria Math"/>
                            <a:ea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cs-CZ" dirty="0"/>
                  <a:t> </a:t>
                </a:r>
                <a:r>
                  <a:rPr lang="en-US" dirty="0"/>
                  <a:t>- </a:t>
                </a:r>
                <a:r>
                  <a:rPr lang="en-US" b="1" dirty="0"/>
                  <a:t>p</a:t>
                </a:r>
                <a:r>
                  <a:rPr lang="cs-CZ" b="1" dirty="0" err="1"/>
                  <a:t>římá</a:t>
                </a:r>
                <a:r>
                  <a:rPr lang="cs-CZ" dirty="0"/>
                  <a:t> (</a:t>
                </a:r>
                <a:r>
                  <a:rPr lang="cs-CZ" b="1" dirty="0"/>
                  <a:t>forward</a:t>
                </a:r>
                <a:r>
                  <a:rPr lang="cs-CZ" dirty="0"/>
                  <a:t>) </a:t>
                </a:r>
                <a:r>
                  <a:rPr lang="cs-CZ" b="1" dirty="0"/>
                  <a:t>transformace</a:t>
                </a:r>
                <a:endParaRPr lang="en-US" b="1" dirty="0"/>
              </a:p>
              <a:p>
                <a:pPr marL="712787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/>
                              <a:ea typeface="Cambria Math"/>
                            </a:rPr>
                            <m:t>Θ</m:t>
                          </m:r>
                        </m:e>
                        <m:sub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0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a:rPr lang="cs-CZ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cs-CZ" b="0" i="1" smtClean="0"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cs-CZ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cs-CZ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cs-CZ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cs-CZ" b="0" i="1" smtClean="0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cs-CZ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cs-CZ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r>
                                    <a:rPr lang="cs-CZ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cs-CZ" b="0" i="1" smtClean="0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cs-CZ" dirty="0"/>
              </a:p>
              <a:p>
                <a:pPr lvl="1"/>
                <a:r>
                  <a:rPr lang="cs-CZ" dirty="0"/>
                  <a:t>Používané </a:t>
                </a:r>
                <a:r>
                  <a:rPr lang="cs-CZ" b="1" dirty="0"/>
                  <a:t>transformace</a:t>
                </a:r>
                <a:r>
                  <a:rPr lang="cs-CZ" dirty="0"/>
                  <a:t> jsou často </a:t>
                </a:r>
                <a:r>
                  <a:rPr lang="cs-CZ" b="1" dirty="0" err="1"/>
                  <a:t>separabilní</a:t>
                </a:r>
                <a:endParaRPr lang="cs-CZ" b="1" dirty="0"/>
              </a:p>
              <a:p>
                <a:pPr marL="712787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Θ</m:t>
                          </m:r>
                        </m:e>
                        <m:sub>
                          <m:r>
                            <a:rPr lang="cs-CZ" i="1">
                              <a:latin typeface="Cambria Math"/>
                              <a:ea typeface="Cambria Math"/>
                            </a:rPr>
                            <m:t>𝑘</m:t>
                          </m:r>
                          <m:r>
                            <a:rPr lang="cs-CZ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cs-CZ" i="1">
                              <a:latin typeface="Cambria Math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en-US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naryPr>
                            <m:sub>
                              <m:r>
                                <a:rPr lang="cs-CZ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cs-CZ" b="0" i="1" smtClean="0">
                                          <a:latin typeface="Cambria Math"/>
                                          <a:ea typeface="Cambria Math"/>
                                        </a:rPr>
                                        <m:t>𝑘</m:t>
                                      </m:r>
                                      <m:r>
                                        <a:rPr lang="cs-CZ" i="1">
                                          <a:latin typeface="Cambria Math"/>
                                          <a:ea typeface="Cambria Math"/>
                                        </a:rPr>
                                        <m:t>,</m:t>
                                      </m:r>
                                      <m:r>
                                        <a:rPr lang="cs-CZ" b="0" i="1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cs-CZ" i="1">
                                      <a:latin typeface="Cambria Math"/>
                                      <a:ea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cs-CZ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cs-CZ" i="1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cs-CZ" i="1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  <m:r>
                                    <a:rPr lang="cs-CZ" i="1">
                                      <a:latin typeface="Cambria Math"/>
                                      <a:ea typeface="Cambria Math"/>
                                    </a:rPr>
                                    <m:t>, </m:t>
                                  </m:r>
                                  <m:r>
                                    <a:rPr lang="cs-CZ" i="1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cs-CZ" dirty="0"/>
              </a:p>
              <a:p>
                <a:pPr lvl="2"/>
                <a:r>
                  <a:rPr lang="cs-CZ" dirty="0"/>
                  <a:t>Důležitou charakteristikou je </a:t>
                </a:r>
                <a:r>
                  <a:rPr lang="cs-CZ" b="1" dirty="0"/>
                  <a:t>rozptyl</a:t>
                </a:r>
                <a:r>
                  <a:rPr lang="cs-CZ" dirty="0"/>
                  <a:t> jednotlivých </a:t>
                </a:r>
                <a:r>
                  <a:rPr lang="cs-CZ" b="1" dirty="0"/>
                  <a:t>koeficientů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cs-CZ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r>
                          <a:rPr lang="cs-CZ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  <m:sup>
                        <m:r>
                          <a:rPr lang="cs-CZ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cs-CZ" dirty="0"/>
              </a:p>
              <a:p>
                <a:pPr lvl="2"/>
                <a:r>
                  <a:rPr lang="cs-CZ" b="1" dirty="0"/>
                  <a:t>Velikost bloku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𝑁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cs-CZ" dirty="0"/>
                  <a:t> je dána zejména </a:t>
                </a:r>
                <a:r>
                  <a:rPr lang="cs-CZ" b="1" dirty="0"/>
                  <a:t>praktickými požadavky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1" t="-940" r="-6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6D12-59B2-88B2-5F2B-9D8118652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33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41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Transformační kódování:</a:t>
            </a:r>
            <a:br>
              <a:rPr lang="cs-CZ" sz="2800" dirty="0"/>
            </a:br>
            <a:r>
              <a:rPr lang="cs-CZ" sz="2800" dirty="0"/>
              <a:t>Diskrétní kosinová transformace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altLang="en-US" b="1" dirty="0"/>
                  <a:t>Komprese obrazu s transformačním kódováním</a:t>
                </a:r>
              </a:p>
              <a:p>
                <a:pPr lvl="1"/>
                <a:r>
                  <a:rPr lang="cs-CZ" dirty="0"/>
                  <a:t>Volba </a:t>
                </a:r>
                <a:r>
                  <a:rPr lang="cs-CZ" b="1" dirty="0"/>
                  <a:t>vhodné transformace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b="1" dirty="0" err="1"/>
                  <a:t>Karhunen-Loéveho</a:t>
                </a:r>
                <a:r>
                  <a:rPr lang="cs-CZ" b="1" dirty="0"/>
                  <a:t> transformace</a:t>
                </a:r>
                <a:r>
                  <a:rPr lang="cs-CZ" dirty="0"/>
                  <a:t> </a:t>
                </a:r>
                <a:r>
                  <a:rPr lang="cs-CZ" b="1" dirty="0"/>
                  <a:t>KLT </a:t>
                </a:r>
                <a:r>
                  <a:rPr lang="cs-CZ" dirty="0"/>
                  <a:t>(</a:t>
                </a:r>
                <a:r>
                  <a:rPr lang="cs-CZ" b="1" dirty="0" err="1"/>
                  <a:t>Karhunen-Loéve</a:t>
                </a:r>
                <a:r>
                  <a:rPr lang="cs-CZ" b="1" dirty="0"/>
                  <a:t> Tra.</a:t>
                </a:r>
                <a:r>
                  <a:rPr lang="cs-CZ" dirty="0"/>
                  <a:t>)</a:t>
                </a:r>
                <a:endParaRPr lang="cs-CZ" b="1" dirty="0"/>
              </a:p>
              <a:p>
                <a:pPr lvl="2"/>
                <a:r>
                  <a:rPr lang="cs-CZ" dirty="0"/>
                  <a:t>Transformace </a:t>
                </a:r>
                <a:r>
                  <a:rPr lang="cs-CZ" b="1" dirty="0"/>
                  <a:t>maximalizuje transformační zisk</a:t>
                </a:r>
              </a:p>
              <a:p>
                <a:pPr lvl="3"/>
                <a:r>
                  <a:rPr lang="cs-CZ" b="1" dirty="0"/>
                  <a:t>Nejlepší </a:t>
                </a:r>
                <a:r>
                  <a:rPr lang="cs-CZ" b="1" dirty="0" err="1"/>
                  <a:t>dekorelační</a:t>
                </a:r>
                <a:r>
                  <a:rPr lang="cs-CZ" b="1" dirty="0"/>
                  <a:t> vlastnosti</a:t>
                </a:r>
                <a:endParaRPr lang="cs-CZ" dirty="0"/>
              </a:p>
              <a:p>
                <a:pPr lvl="3"/>
                <a:r>
                  <a:rPr lang="cs-CZ" dirty="0"/>
                  <a:t>Transformační </a:t>
                </a:r>
                <a:r>
                  <a:rPr lang="cs-CZ" b="1" dirty="0"/>
                  <a:t>matice je signálově závislá </a:t>
                </a:r>
                <a:r>
                  <a:rPr lang="cs-CZ" dirty="0"/>
                  <a:t>a je ji nutno </a:t>
                </a:r>
                <a:r>
                  <a:rPr lang="cs-CZ" b="1" dirty="0"/>
                  <a:t>přenést</a:t>
                </a:r>
                <a:r>
                  <a:rPr lang="cs-CZ" dirty="0"/>
                  <a:t> do </a:t>
                </a:r>
                <a:r>
                  <a:rPr lang="cs-CZ" b="1" dirty="0"/>
                  <a:t>dekodéru</a:t>
                </a:r>
              </a:p>
              <a:p>
                <a:pPr lvl="1"/>
                <a:r>
                  <a:rPr lang="cs-CZ" b="1" dirty="0"/>
                  <a:t>Diskrétní kosinová transformace</a:t>
                </a:r>
                <a:r>
                  <a:rPr lang="cs-CZ" dirty="0"/>
                  <a:t> </a:t>
                </a:r>
                <a:r>
                  <a:rPr lang="cs-CZ" b="1" dirty="0"/>
                  <a:t>DCT</a:t>
                </a:r>
                <a:r>
                  <a:rPr lang="cs-CZ" dirty="0"/>
                  <a:t> (</a:t>
                </a:r>
                <a:r>
                  <a:rPr lang="cs-CZ" b="1" dirty="0" err="1"/>
                  <a:t>Discrete</a:t>
                </a:r>
                <a:r>
                  <a:rPr lang="cs-CZ" b="1" dirty="0"/>
                  <a:t> Cosine Tran.</a:t>
                </a:r>
                <a:r>
                  <a:rPr lang="cs-CZ" dirty="0"/>
                  <a:t>)</a:t>
                </a:r>
                <a:endParaRPr lang="cs-CZ" b="1" dirty="0"/>
              </a:p>
              <a:p>
                <a:pPr lvl="2"/>
                <a:r>
                  <a:rPr lang="cs-CZ" dirty="0"/>
                  <a:t>Velmi </a:t>
                </a:r>
                <a:r>
                  <a:rPr lang="cs-CZ" b="1" dirty="0"/>
                  <a:t>dobré </a:t>
                </a:r>
                <a:r>
                  <a:rPr lang="cs-CZ" b="1" dirty="0" err="1"/>
                  <a:t>dekorelační</a:t>
                </a:r>
                <a:r>
                  <a:rPr lang="cs-CZ" b="1" dirty="0"/>
                  <a:t> vlastnosti</a:t>
                </a:r>
              </a:p>
              <a:p>
                <a:pPr lvl="2"/>
                <a:r>
                  <a:rPr lang="cs-CZ" b="1" dirty="0"/>
                  <a:t>Reálné hodnoty koeficientů </a:t>
                </a:r>
                <a:r>
                  <a:rPr lang="cs-CZ" dirty="0"/>
                  <a:t>na rozdíl od </a:t>
                </a:r>
                <a:r>
                  <a:rPr lang="cs-CZ" b="1" dirty="0"/>
                  <a:t>komplexního 2D DFT spektra</a:t>
                </a:r>
              </a:p>
              <a:p>
                <a:pPr lvl="2"/>
                <a:r>
                  <a:rPr lang="cs-CZ" dirty="0"/>
                  <a:t>Bázová </a:t>
                </a:r>
                <a:r>
                  <a:rPr lang="cs-CZ" b="1" dirty="0"/>
                  <a:t>matice</a:t>
                </a:r>
                <a:r>
                  <a:rPr lang="cs-CZ" dirty="0"/>
                  <a:t> je tvořena </a:t>
                </a:r>
                <a:r>
                  <a:rPr lang="cs-CZ" b="1" dirty="0" err="1"/>
                  <a:t>kosinusovkami</a:t>
                </a:r>
                <a:endParaRPr lang="en-US" b="1" dirty="0"/>
              </a:p>
              <a:p>
                <a:pPr marL="712787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/>
                              <a:ea typeface="Cambria Math"/>
                            </a:rPr>
                            <m:t>[</m:t>
                          </m:r>
                          <m:r>
                            <a:rPr lang="cs-CZ" b="1" i="0" smtClean="0">
                              <a:latin typeface="Cambria Math"/>
                              <a:ea typeface="Cambria Math"/>
                            </a:rPr>
                            <m:t>𝐂</m:t>
                          </m:r>
                          <m:r>
                            <a:rPr lang="en-US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  <m:sub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box>
                                      <m:box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cs-CZ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cs-CZ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𝑁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cs-CZ" i="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f>
                                  <m:fPr>
                                    <m:ctrlPr>
                                      <a:rPr lang="cs-CZ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cs-CZ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cs-CZ" i="1">
                                            <a:latin typeface="Cambria Math"/>
                                            <a:ea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cs-CZ" i="1">
                                            <a:latin typeface="Cambria Math"/>
                                            <a:ea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cs-CZ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cs-CZ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cs-CZ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  <m:r>
                                      <a:rPr lang="cs-CZ" i="1">
                                        <a:latin typeface="Cambria Math"/>
                                        <a:ea typeface="Cambria Math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cs-CZ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cs-CZ" b="0" i="1" smtClean="0">
                                    <a:latin typeface="Cambria Math"/>
                                    <a:ea typeface="Cambria Math"/>
                                  </a:rPr>
                                  <m:t>=0, </m:t>
                                </m:r>
                                <m:r>
                                  <a:rPr lang="cs-CZ" b="0" i="1" smtClean="0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cs-CZ" b="0" i="1" smtClean="0">
                                    <a:latin typeface="Cambria Math"/>
                                    <a:ea typeface="Cambria Math"/>
                                  </a:rPr>
                                  <m:t>=0,1,…,</m:t>
                                </m:r>
                                <m:r>
                                  <a:rPr lang="cs-CZ" b="0" i="1" smtClean="0">
                                    <a:latin typeface="Cambria Math"/>
                                    <a:ea typeface="Cambria Math"/>
                                  </a:rPr>
                                  <m:t>𝑁</m:t>
                                </m:r>
                                <m:r>
                                  <a:rPr lang="cs-CZ" b="0" i="1" smtClean="0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box>
                                      <m:box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cs-CZ" b="0" i="1" smtClean="0">
                                                <a:latin typeface="Cambria Math"/>
                                                <a:ea typeface="Cambria Math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cs-CZ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𝑁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cs-CZ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f>
                                  <m:fPr>
                                    <m:ctrlPr>
                                      <a:rPr lang="cs-CZ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cs-CZ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cs-CZ" i="1">
                                            <a:latin typeface="Cambria Math"/>
                                            <a:ea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cs-CZ" i="1">
                                            <a:latin typeface="Cambria Math"/>
                                            <a:ea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cs-CZ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cs-CZ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cs-CZ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  <m:r>
                                      <a:rPr lang="cs-CZ" i="1">
                                        <a:latin typeface="Cambria Math"/>
                                        <a:ea typeface="Cambria Math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cs-CZ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cs-CZ" i="1">
                                    <a:latin typeface="Cambria Math"/>
                                    <a:ea typeface="Cambria Math"/>
                                  </a:rPr>
                                  <m:t>=1,…,</m:t>
                                </m:r>
                                <m:r>
                                  <a:rPr lang="cs-CZ" i="1">
                                    <a:latin typeface="Cambria Math"/>
                                    <a:ea typeface="Cambria Math"/>
                                  </a:rPr>
                                  <m:t>𝑁</m:t>
                                </m:r>
                                <m:r>
                                  <a:rPr lang="cs-CZ" i="1">
                                    <a:latin typeface="Cambria Math"/>
                                    <a:ea typeface="Cambria Math"/>
                                  </a:rPr>
                                  <m:t>−1, </m:t>
                                </m:r>
                                <m:r>
                                  <a:rPr lang="cs-CZ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cs-CZ" i="1">
                                    <a:latin typeface="Cambria Math"/>
                                    <a:ea typeface="Cambria Math"/>
                                  </a:rPr>
                                  <m:t>=0,1,…,</m:t>
                                </m:r>
                                <m:r>
                                  <a:rPr lang="cs-CZ" i="1">
                                    <a:latin typeface="Cambria Math"/>
                                    <a:ea typeface="Cambria Math"/>
                                  </a:rPr>
                                  <m:t>𝑁</m:t>
                                </m:r>
                                <m:r>
                                  <a:rPr lang="cs-CZ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cs-CZ" dirty="0"/>
              </a:p>
              <a:p>
                <a:pPr lvl="3"/>
                <a:r>
                  <a:rPr lang="cs-CZ" dirty="0"/>
                  <a:t>DCT je </a:t>
                </a:r>
                <a:r>
                  <a:rPr lang="cs-CZ" b="1" dirty="0"/>
                  <a:t>podobná DFT</a:t>
                </a:r>
                <a:r>
                  <a:rPr lang="cs-CZ" dirty="0"/>
                  <a:t>, má však </a:t>
                </a:r>
                <a:r>
                  <a:rPr lang="cs-CZ" b="1" dirty="0"/>
                  <a:t>lepší kompresní zisk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2355D-7946-7E7B-A888-4D73E45CD4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34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76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Transformační kódování:</a:t>
            </a:r>
            <a:br>
              <a:rPr lang="cs-CZ" sz="2800" dirty="0"/>
            </a:br>
            <a:r>
              <a:rPr lang="cs-CZ" sz="2800" dirty="0"/>
              <a:t>Diskrétní kosinová transformace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cs-CZ" b="1" dirty="0"/>
              <a:t>Diskrétní kosinová transformace DCT </a:t>
            </a:r>
            <a:r>
              <a:rPr lang="cs-CZ" dirty="0"/>
              <a:t>(</a:t>
            </a:r>
            <a:r>
              <a:rPr lang="cs-CZ" b="1" dirty="0" err="1"/>
              <a:t>Discrete</a:t>
            </a:r>
            <a:r>
              <a:rPr lang="cs-CZ" b="1" dirty="0"/>
              <a:t> Cosine Tran.</a:t>
            </a:r>
            <a:r>
              <a:rPr lang="cs-CZ" dirty="0"/>
              <a:t>)</a:t>
            </a:r>
          </a:p>
          <a:p>
            <a:pPr lvl="2"/>
            <a:r>
              <a:rPr lang="cs-CZ" dirty="0"/>
              <a:t>První </a:t>
            </a:r>
            <a:r>
              <a:rPr lang="cs-CZ" b="1" dirty="0"/>
              <a:t>sloupec </a:t>
            </a:r>
            <a:r>
              <a:rPr lang="en-US" b="1" dirty="0"/>
              <a:t>b</a:t>
            </a:r>
            <a:r>
              <a:rPr lang="cs-CZ" b="1" dirty="0" err="1"/>
              <a:t>ázové</a:t>
            </a:r>
            <a:r>
              <a:rPr lang="cs-CZ" b="1" dirty="0"/>
              <a:t> </a:t>
            </a:r>
            <a:r>
              <a:rPr lang="cs-CZ" dirty="0"/>
              <a:t>matice a </a:t>
            </a:r>
            <a:r>
              <a:rPr lang="cs-CZ" b="1" dirty="0"/>
              <a:t>bázové matice pro 8 </a:t>
            </a:r>
            <a:r>
              <a:rPr lang="cs-CZ" b="1" dirty="0">
                <a:latin typeface="Times New Roman"/>
                <a:cs typeface="Times New Roman"/>
              </a:rPr>
              <a:t>×</a:t>
            </a:r>
            <a:r>
              <a:rPr lang="cs-CZ" b="1" dirty="0"/>
              <a:t> 8 DCT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0848"/>
            <a:ext cx="432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2" t="15700" r="24801" b="15700"/>
          <a:stretch/>
        </p:blipFill>
        <p:spPr bwMode="auto">
          <a:xfrm>
            <a:off x="236760" y="2060848"/>
            <a:ext cx="4320000" cy="31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52644" y="1722547"/>
            <a:ext cx="20882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2" algn="ctr"/>
            <a:r>
              <a:rPr lang="cs-CZ" sz="1000" dirty="0">
                <a:latin typeface="Calibri" panose="020F0502020204030204" pitchFamily="34" charset="0"/>
              </a:rPr>
              <a:t>První sloupec transformační matice s vyznačením čísla řádku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7504" y="5309813"/>
                <a:ext cx="4572000" cy="85549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100">
                              <a:latin typeface="Cambria Math"/>
                              <a:ea typeface="Cambria Math"/>
                            </a:rPr>
                            <m:t>[</m:t>
                          </m:r>
                          <m:r>
                            <a:rPr lang="cs-CZ" sz="1100" b="1">
                              <a:latin typeface="Cambria Math"/>
                              <a:ea typeface="Cambria Math"/>
                            </a:rPr>
                            <m:t>𝐂</m:t>
                          </m:r>
                          <m:r>
                            <a:rPr lang="en-US" sz="1100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  <m:sub>
                          <m:r>
                            <a:rPr lang="cs-CZ" sz="110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1100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cs-CZ" sz="1100" i="1">
                              <a:latin typeface="Cambria Math"/>
                              <a:ea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10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10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box>
                                      <m:box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cs-CZ" sz="11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cs-CZ" sz="11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𝑁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cs-CZ" sz="110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f>
                                  <m:fPr>
                                    <m:ctrlPr>
                                      <a:rPr lang="cs-CZ" sz="11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cs-CZ" sz="11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sz="1100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cs-CZ" sz="1100" i="1">
                                            <a:latin typeface="Cambria Math"/>
                                            <a:ea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cs-CZ" sz="1100" i="1">
                                            <a:latin typeface="Cambria Math"/>
                                            <a:ea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cs-CZ" sz="110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cs-CZ" sz="1100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cs-CZ" sz="11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  <m:r>
                                      <a:rPr lang="cs-CZ" sz="1100" i="1">
                                        <a:latin typeface="Cambria Math"/>
                                        <a:ea typeface="Cambria Math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=0, 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=0,1,…,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𝑁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sz="11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radPr>
                                  <m:deg/>
                                  <m:e>
                                    <m:box>
                                      <m:boxPr>
                                        <m:ctrlPr>
                                          <a:rPr lang="en-US" sz="11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sz="1100" i="1">
                                                <a:latin typeface="Cambria Math" panose="02040503050406030204" pitchFamily="18" charset="0"/>
                                                <a:ea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cs-CZ" sz="11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2</m:t>
                                            </m:r>
                                          </m:num>
                                          <m:den>
                                            <m:r>
                                              <a:rPr lang="cs-CZ" sz="1100" i="1">
                                                <a:latin typeface="Cambria Math"/>
                                                <a:ea typeface="Cambria Math"/>
                                              </a:rPr>
                                              <m:t>𝑁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rad>
                                <m:r>
                                  <m:rPr>
                                    <m:sty m:val="p"/>
                                  </m:rPr>
                                  <a:rPr lang="cs-CZ" sz="1100">
                                    <a:latin typeface="Cambria Math"/>
                                    <a:ea typeface="Cambria Math"/>
                                  </a:rPr>
                                  <m:t>cos</m:t>
                                </m:r>
                                <m:f>
                                  <m:fPr>
                                    <m:ctrlPr>
                                      <a:rPr lang="cs-CZ" sz="110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cs-CZ" sz="1100" i="1">
                                            <a:latin typeface="Cambria Math" panose="02040503050406030204" pitchFamily="18" charset="0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cs-CZ" sz="1100" i="1">
                                            <a:latin typeface="Cambria Math"/>
                                            <a:ea typeface="Cambria Math"/>
                                          </a:rPr>
                                          <m:t>2</m:t>
                                        </m:r>
                                        <m:r>
                                          <a:rPr lang="cs-CZ" sz="1100" i="1">
                                            <a:latin typeface="Cambria Math"/>
                                            <a:ea typeface="Cambria Math"/>
                                          </a:rPr>
                                          <m:t>𝑗</m:t>
                                        </m:r>
                                        <m:r>
                                          <a:rPr lang="cs-CZ" sz="1100" i="1">
                                            <a:latin typeface="Cambria Math"/>
                                            <a:ea typeface="Cambria Math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  <m:r>
                                      <a:rPr lang="cs-CZ" sz="110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cs-CZ" sz="1100" i="1">
                                        <a:latin typeface="Cambria Math"/>
                                        <a:ea typeface="Cambria Math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cs-CZ" sz="110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  <m:r>
                                      <a:rPr lang="cs-CZ" sz="1100" i="1">
                                        <a:latin typeface="Cambria Math"/>
                                        <a:ea typeface="Cambria Math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=1,…,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𝑁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−1, 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𝑗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=0,1,…,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𝑁</m:t>
                                </m:r>
                                <m:r>
                                  <a:rPr lang="cs-CZ" sz="1100" i="1">
                                    <a:latin typeface="Cambria Math"/>
                                    <a:ea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5309813"/>
                <a:ext cx="4572000" cy="85549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5687884" y="1876436"/>
            <a:ext cx="208823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2" algn="ctr"/>
            <a:r>
              <a:rPr lang="cs-CZ" sz="1000" dirty="0">
                <a:latin typeface="Calibri" panose="020F0502020204030204" pitchFamily="34" charset="0"/>
              </a:rPr>
              <a:t>Bázové matice pro DCT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096AE-EC1F-B062-2DEB-3426898941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35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02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Transformační kódování:</a:t>
            </a:r>
            <a:br>
              <a:rPr lang="cs-CZ" sz="2800" dirty="0"/>
            </a:br>
            <a:r>
              <a:rPr lang="cs-CZ" sz="2800" dirty="0" err="1"/>
              <a:t>Kvantizace</a:t>
            </a:r>
            <a:endParaRPr lang="en-US" altLang="en-US" sz="2800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altLang="en-US" b="1" dirty="0"/>
              <a:t>Komprese obrazu s transformačním kódováním</a:t>
            </a:r>
          </a:p>
          <a:p>
            <a:pPr lvl="1"/>
            <a:r>
              <a:rPr lang="cs-CZ" altLang="en-US" dirty="0"/>
              <a:t>Možnosti</a:t>
            </a:r>
            <a:r>
              <a:rPr lang="cs-CZ" altLang="en-US" b="1" dirty="0"/>
              <a:t> výběru koeficientů pro přenos</a:t>
            </a:r>
          </a:p>
          <a:p>
            <a:pPr lvl="2"/>
            <a:r>
              <a:rPr lang="cs-CZ" altLang="en-US" dirty="0"/>
              <a:t>(</a:t>
            </a:r>
            <a:r>
              <a:rPr lang="cs-CZ" altLang="en-US" b="1" dirty="0"/>
              <a:t>1</a:t>
            </a:r>
            <a:r>
              <a:rPr lang="cs-CZ" altLang="en-US" dirty="0"/>
              <a:t>) </a:t>
            </a:r>
            <a:r>
              <a:rPr lang="cs-CZ" altLang="en-US" b="1" dirty="0"/>
              <a:t>Zonální maska</a:t>
            </a:r>
          </a:p>
          <a:p>
            <a:pPr lvl="3"/>
            <a:r>
              <a:rPr lang="cs-CZ" altLang="en-US" b="1" dirty="0"/>
              <a:t>Výběr koeficientů </a:t>
            </a:r>
            <a:r>
              <a:rPr lang="cs-CZ" altLang="en-US" dirty="0"/>
              <a:t>s </a:t>
            </a:r>
            <a:r>
              <a:rPr lang="cs-CZ" altLang="en-US" b="1" dirty="0"/>
              <a:t>největším rozptylem </a:t>
            </a:r>
            <a:r>
              <a:rPr lang="cs-CZ" altLang="en-US" dirty="0"/>
              <a:t>(</a:t>
            </a:r>
            <a:r>
              <a:rPr lang="cs-CZ" altLang="en-US" b="1" dirty="0"/>
              <a:t>nesou nejvíce informace</a:t>
            </a:r>
            <a:r>
              <a:rPr lang="cs-CZ" altLang="en-US" dirty="0"/>
              <a:t>)</a:t>
            </a:r>
          </a:p>
          <a:p>
            <a:pPr lvl="3"/>
            <a:r>
              <a:rPr lang="cs-CZ" altLang="en-US" b="1" dirty="0"/>
              <a:t>Stejná maska </a:t>
            </a:r>
            <a:r>
              <a:rPr lang="cs-CZ" altLang="en-US" dirty="0"/>
              <a:t>pro</a:t>
            </a:r>
            <a:r>
              <a:rPr lang="cs-CZ" altLang="en-US" b="1" dirty="0"/>
              <a:t> všechny bloky</a:t>
            </a:r>
          </a:p>
          <a:p>
            <a:pPr lvl="2"/>
            <a:r>
              <a:rPr lang="cs-CZ" altLang="en-US" dirty="0"/>
              <a:t>(</a:t>
            </a:r>
            <a:r>
              <a:rPr lang="cs-CZ" altLang="en-US" b="1" dirty="0"/>
              <a:t>2</a:t>
            </a:r>
            <a:r>
              <a:rPr lang="cs-CZ" altLang="en-US" dirty="0"/>
              <a:t>) </a:t>
            </a:r>
            <a:r>
              <a:rPr lang="cs-CZ" altLang="en-US" b="1" dirty="0" err="1"/>
              <a:t>Prahování</a:t>
            </a:r>
            <a:endParaRPr lang="cs-CZ" altLang="en-US" b="1" dirty="0"/>
          </a:p>
          <a:p>
            <a:pPr lvl="3"/>
            <a:r>
              <a:rPr lang="cs-CZ" altLang="en-US" b="1" dirty="0"/>
              <a:t>Výběr koeficientů </a:t>
            </a:r>
            <a:r>
              <a:rPr lang="cs-CZ" altLang="en-US" dirty="0"/>
              <a:t>s</a:t>
            </a:r>
            <a:r>
              <a:rPr lang="cs-CZ" altLang="en-US" b="1" dirty="0"/>
              <a:t> největší amplitudou</a:t>
            </a:r>
          </a:p>
          <a:p>
            <a:pPr lvl="3"/>
            <a:r>
              <a:rPr lang="cs-CZ" altLang="en-US" dirty="0"/>
              <a:t>V</a:t>
            </a:r>
            <a:r>
              <a:rPr lang="cs-CZ" altLang="en-US" b="1" dirty="0"/>
              <a:t> každém bloku jiné koeficienty</a:t>
            </a:r>
          </a:p>
          <a:p>
            <a:pPr lvl="2"/>
            <a:r>
              <a:rPr lang="cs-CZ" altLang="en-US" dirty="0"/>
              <a:t>(</a:t>
            </a:r>
            <a:r>
              <a:rPr lang="cs-CZ" altLang="en-US" b="1" dirty="0"/>
              <a:t>3</a:t>
            </a:r>
            <a:r>
              <a:rPr lang="cs-CZ" altLang="en-US" dirty="0"/>
              <a:t>) </a:t>
            </a:r>
            <a:r>
              <a:rPr lang="cs-CZ" altLang="en-US" b="1" dirty="0"/>
              <a:t>Kombinace </a:t>
            </a:r>
            <a:r>
              <a:rPr lang="cs-CZ" altLang="en-US" b="1" dirty="0" err="1"/>
              <a:t>kvantizace</a:t>
            </a:r>
            <a:r>
              <a:rPr lang="cs-CZ" altLang="en-US" b="1" dirty="0"/>
              <a:t> </a:t>
            </a:r>
            <a:r>
              <a:rPr lang="cs-CZ" altLang="en-US" dirty="0"/>
              <a:t>a</a:t>
            </a:r>
            <a:r>
              <a:rPr lang="cs-CZ" altLang="en-US" b="1" dirty="0"/>
              <a:t> </a:t>
            </a:r>
            <a:r>
              <a:rPr lang="cs-CZ" altLang="en-US" b="1" dirty="0" err="1"/>
              <a:t>prahování</a:t>
            </a:r>
            <a:endParaRPr lang="cs-CZ" altLang="en-US" b="1" dirty="0"/>
          </a:p>
          <a:p>
            <a:pPr lvl="3"/>
            <a:r>
              <a:rPr lang="cs-CZ" altLang="en-US" b="1" dirty="0"/>
              <a:t>Kvantizační matice Z</a:t>
            </a:r>
          </a:p>
        </p:txBody>
      </p:sp>
      <p:graphicFrame>
        <p:nvGraphicFramePr>
          <p:cNvPr id="4710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151476"/>
              </p:ext>
            </p:extLst>
          </p:nvPr>
        </p:nvGraphicFramePr>
        <p:xfrm>
          <a:off x="3902869" y="5301208"/>
          <a:ext cx="22987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98700" imgH="673100" progId="Equation.DSMT4">
                  <p:embed/>
                </p:oleObj>
              </mc:Choice>
              <mc:Fallback>
                <p:oleObj name="Equation" r:id="rId2" imgW="2298700" imgH="673100" progId="Equation.DSMT4">
                  <p:embed/>
                  <p:pic>
                    <p:nvPicPr>
                      <p:cNvPr id="4710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869" y="5301208"/>
                        <a:ext cx="22987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109" name="Picture 15" descr="im30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6"/>
          <a:stretch>
            <a:fillRect/>
          </a:stretch>
        </p:blipFill>
        <p:spPr bwMode="auto">
          <a:xfrm>
            <a:off x="1687513" y="4755083"/>
            <a:ext cx="1752600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Box 8"/>
          <p:cNvSpPr txBox="1">
            <a:spLocks noChangeArrowheads="1"/>
          </p:cNvSpPr>
          <p:nvPr/>
        </p:nvSpPr>
        <p:spPr bwMode="auto">
          <a:xfrm>
            <a:off x="1443558" y="4536008"/>
            <a:ext cx="21923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 dirty="0"/>
              <a:t>Typická kvantizační matice</a:t>
            </a:r>
          </a:p>
        </p:txBody>
      </p:sp>
      <p:pic>
        <p:nvPicPr>
          <p:cNvPr id="47111" name="Picture 19" descr="im31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83" r="50529"/>
          <a:stretch>
            <a:fillRect/>
          </a:stretch>
        </p:blipFill>
        <p:spPr bwMode="auto">
          <a:xfrm>
            <a:off x="6664325" y="4793183"/>
            <a:ext cx="1741488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0" descr="im31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9" b="49854"/>
          <a:stretch>
            <a:fillRect/>
          </a:stretch>
        </p:blipFill>
        <p:spPr bwMode="auto">
          <a:xfrm>
            <a:off x="6664325" y="2748483"/>
            <a:ext cx="17414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3" name="TextBox 8"/>
          <p:cNvSpPr txBox="1">
            <a:spLocks noChangeArrowheads="1"/>
          </p:cNvSpPr>
          <p:nvPr/>
        </p:nvSpPr>
        <p:spPr bwMode="auto">
          <a:xfrm>
            <a:off x="6397625" y="2492896"/>
            <a:ext cx="21923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/>
              <a:t>Typická zonální maska</a:t>
            </a:r>
          </a:p>
        </p:txBody>
      </p:sp>
      <p:sp>
        <p:nvSpPr>
          <p:cNvPr id="47114" name="TextBox 8"/>
          <p:cNvSpPr txBox="1">
            <a:spLocks noChangeArrowheads="1"/>
          </p:cNvSpPr>
          <p:nvPr/>
        </p:nvSpPr>
        <p:spPr bwMode="auto">
          <a:xfrm>
            <a:off x="6397625" y="4574108"/>
            <a:ext cx="219233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/>
              <a:t>Typická prahovací maska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8BC54B-1DA8-ACD7-7255-7899CC4DC7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36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87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Transformační kódování:</a:t>
            </a:r>
            <a:br>
              <a:rPr lang="cs-CZ" sz="2800" dirty="0"/>
            </a:br>
            <a:r>
              <a:rPr lang="cs-CZ" sz="2800" dirty="0" err="1"/>
              <a:t>Kvantizace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altLang="en-US" b="1" dirty="0"/>
                  <a:t>Komprese obrazu s transformačním kódováním</a:t>
                </a:r>
              </a:p>
              <a:p>
                <a:pPr lvl="1"/>
                <a:r>
                  <a:rPr lang="cs-CZ" b="1" dirty="0"/>
                  <a:t>Kvantované transformační koeficienty</a:t>
                </a:r>
              </a:p>
              <a:p>
                <a:pPr lvl="2"/>
                <a:r>
                  <a:rPr lang="cs-CZ" b="1" dirty="0"/>
                  <a:t>Řídká matice</a:t>
                </a:r>
                <a:r>
                  <a:rPr lang="cs-CZ" dirty="0"/>
                  <a:t> transformačních </a:t>
                </a:r>
                <a:r>
                  <a:rPr lang="cs-CZ" b="1" dirty="0"/>
                  <a:t>kvantovaných koeficientů</a:t>
                </a:r>
              </a:p>
              <a:p>
                <a:pPr lvl="2"/>
                <a:r>
                  <a:rPr lang="cs-CZ" dirty="0"/>
                  <a:t>Několik </a:t>
                </a:r>
                <a:r>
                  <a:rPr lang="cs-CZ" b="1" dirty="0"/>
                  <a:t>nenulových koeficientů </a:t>
                </a:r>
                <a:r>
                  <a:rPr lang="cs-CZ" dirty="0"/>
                  <a:t>a </a:t>
                </a:r>
                <a:r>
                  <a:rPr lang="cs-CZ" b="1" dirty="0"/>
                  <a:t>velké množství nul</a:t>
                </a:r>
              </a:p>
              <a:p>
                <a:pPr lvl="2"/>
                <a:r>
                  <a:rPr lang="cs-CZ" b="1" dirty="0"/>
                  <a:t>Přeuspořádání</a:t>
                </a:r>
                <a:r>
                  <a:rPr lang="cs-CZ" dirty="0"/>
                  <a:t> a efektivní </a:t>
                </a:r>
                <a:r>
                  <a:rPr lang="cs-CZ" b="1" dirty="0"/>
                  <a:t>reprezentace nulových koeficientů</a:t>
                </a:r>
              </a:p>
              <a:p>
                <a:pPr lvl="2"/>
                <a:r>
                  <a:rPr lang="cs-CZ" b="1" dirty="0"/>
                  <a:t>Významné DCT koeficienty v okolí DC složky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(0,0)</m:t>
                    </m:r>
                  </m:oMath>
                </a14:m>
                <a:r>
                  <a:rPr lang="cs-CZ" b="1" dirty="0"/>
                  <a:t> – čtení </a:t>
                </a:r>
                <a:r>
                  <a:rPr lang="cs-CZ" b="1" dirty="0" err="1"/>
                  <a:t>zig-zag</a:t>
                </a:r>
                <a:endParaRPr lang="cs-CZ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91680" y="3284984"/>
            <a:ext cx="3100365" cy="29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76056" y="3526291"/>
            <a:ext cx="2518258" cy="2489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02673" y="6181969"/>
                <a:ext cx="295435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Calibri" panose="020F0502020204030204" pitchFamily="34" charset="0"/>
                  </a:rPr>
                  <a:t>Typická distribuce </a:t>
                </a:r>
                <a14:m>
                  <m:oMath xmlns:m="http://schemas.openxmlformats.org/officeDocument/2006/math">
                    <m:r>
                      <a:rPr lang="cs-CZ" sz="1400" b="0" i="1" smtClean="0">
                        <a:latin typeface="Cambria Math"/>
                      </a:rPr>
                      <m:t>8</m:t>
                    </m:r>
                    <m:r>
                      <a:rPr lang="cs-CZ" sz="1400" b="0" i="1" smtClean="0">
                        <a:latin typeface="Cambria Math"/>
                        <a:ea typeface="Cambria Math"/>
                      </a:rPr>
                      <m:t>×8</m:t>
                    </m:r>
                  </m:oMath>
                </a14:m>
                <a:r>
                  <a:rPr lang="cs-CZ" sz="1400" dirty="0">
                    <a:latin typeface="Calibri" panose="020F0502020204030204" pitchFamily="34" charset="0"/>
                  </a:rPr>
                  <a:t> DCT koeficientů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673" y="6181969"/>
                <a:ext cx="2954350" cy="215444"/>
              </a:xfrm>
              <a:prstGeom prst="rect">
                <a:avLst/>
              </a:prstGeom>
              <a:blipFill rotWithShape="1">
                <a:blip r:embed="rId5"/>
                <a:stretch>
                  <a:fillRect l="-2686" t="-22857" r="-2893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58010" y="6181969"/>
                <a:ext cx="295435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Calibri" panose="020F0502020204030204" pitchFamily="34" charset="0"/>
                  </a:rPr>
                  <a:t>Zig-zag vyčítání </a:t>
                </a:r>
                <a14:m>
                  <m:oMath xmlns:m="http://schemas.openxmlformats.org/officeDocument/2006/math">
                    <m:r>
                      <a:rPr lang="cs-CZ" sz="1400" b="0" i="1" smtClean="0">
                        <a:latin typeface="Cambria Math"/>
                      </a:rPr>
                      <m:t>8</m:t>
                    </m:r>
                    <m:r>
                      <a:rPr lang="cs-CZ" sz="1400" b="0" i="1" smtClean="0">
                        <a:latin typeface="Cambria Math"/>
                        <a:ea typeface="Cambria Math"/>
                      </a:rPr>
                      <m:t>×8</m:t>
                    </m:r>
                  </m:oMath>
                </a14:m>
                <a:r>
                  <a:rPr lang="cs-CZ" sz="1400" dirty="0">
                    <a:latin typeface="Calibri" panose="020F0502020204030204" pitchFamily="34" charset="0"/>
                  </a:rPr>
                  <a:t> DCT koeficientů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010" y="6181969"/>
                <a:ext cx="2954350" cy="215444"/>
              </a:xfrm>
              <a:prstGeom prst="rect">
                <a:avLst/>
              </a:prstGeom>
              <a:blipFill rotWithShape="1">
                <a:blip r:embed="rId6"/>
                <a:stretch>
                  <a:fillRect t="-22857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E9AA2-4890-0736-E72A-B329AABE34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37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4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Transformační kódování:</a:t>
            </a:r>
            <a:br>
              <a:rPr lang="cs-CZ" sz="2800" dirty="0"/>
            </a:br>
            <a:r>
              <a:rPr lang="cs-CZ" sz="2800" dirty="0" err="1"/>
              <a:t>Kvantizace</a:t>
            </a:r>
            <a:endParaRPr lang="en-US" altLang="en-US" sz="2800" dirty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altLang="en-US" b="1" dirty="0"/>
              <a:t>Komprese obrazu s transformačním kódováním</a:t>
            </a:r>
          </a:p>
          <a:p>
            <a:pPr lvl="1"/>
            <a:r>
              <a:rPr lang="cs-CZ" altLang="en-US" b="1" dirty="0"/>
              <a:t>Využití ve standardu JPEG</a:t>
            </a:r>
          </a:p>
        </p:txBody>
      </p:sp>
      <p:pic>
        <p:nvPicPr>
          <p:cNvPr id="48132" name="Picture 11" descr="im32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051050"/>
            <a:ext cx="3032125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133" name="TextBox 8"/>
              <p:cNvSpPr txBox="1">
                <a:spLocks noChangeArrowheads="1"/>
              </p:cNvSpPr>
              <p:nvPr/>
            </p:nvSpPr>
            <p:spPr bwMode="auto">
              <a:xfrm>
                <a:off x="1038225" y="1773238"/>
                <a:ext cx="2192338" cy="261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cs-CZ" altLang="en-US" sz="1100" dirty="0">
                    <a:latin typeface="Calibri" panose="020F0502020204030204" pitchFamily="34" charset="0"/>
                  </a:rPr>
                  <a:t>Blok </a:t>
                </a:r>
                <a14:m>
                  <m:oMath xmlns:m="http://schemas.openxmlformats.org/officeDocument/2006/math">
                    <m:r>
                      <a:rPr lang="cs-CZ" altLang="en-US" sz="1100" b="1" i="1" dirty="0" smtClean="0">
                        <a:latin typeface="Cambria Math"/>
                      </a:rPr>
                      <m:t>𝟖</m:t>
                    </m:r>
                    <m:r>
                      <a:rPr lang="cs-CZ" altLang="en-US" sz="1100" b="1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altLang="en-US" sz="1100" b="1" i="1" dirty="0" smtClean="0">
                        <a:latin typeface="Cambria Math"/>
                      </a:rPr>
                      <m:t>𝟖</m:t>
                    </m:r>
                  </m:oMath>
                </a14:m>
                <a:r>
                  <a:rPr lang="cs-CZ" altLang="en-US" sz="1100" dirty="0">
                    <a:latin typeface="Calibri" panose="020F0502020204030204" pitchFamily="34" charset="0"/>
                  </a:rPr>
                  <a:t> obrazových bodů</a:t>
                </a:r>
              </a:p>
            </p:txBody>
          </p:sp>
        </mc:Choice>
        <mc:Fallback xmlns="">
          <p:sp>
            <p:nvSpPr>
              <p:cNvPr id="48133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8225" y="1773238"/>
                <a:ext cx="2192338" cy="261937"/>
              </a:xfrm>
              <a:prstGeom prst="rect">
                <a:avLst/>
              </a:prstGeom>
              <a:blipFill rotWithShape="1">
                <a:blip r:embed="rId4"/>
                <a:stretch>
                  <a:fillRect b="-162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34" name="Right Arrow 9"/>
          <p:cNvSpPr>
            <a:spLocks noChangeArrowheads="1"/>
          </p:cNvSpPr>
          <p:nvPr/>
        </p:nvSpPr>
        <p:spPr bwMode="auto">
          <a:xfrm>
            <a:off x="4202113" y="2224088"/>
            <a:ext cx="515937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8135" name="Object 3"/>
          <p:cNvGraphicFramePr>
            <a:graphicFrameLocks noChangeAspect="1"/>
          </p:cNvGraphicFramePr>
          <p:nvPr/>
        </p:nvGraphicFramePr>
        <p:xfrm>
          <a:off x="4286250" y="1997075"/>
          <a:ext cx="3556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55292" imgH="266469" progId="Equation.DSMT4">
                  <p:embed/>
                </p:oleObj>
              </mc:Choice>
              <mc:Fallback>
                <p:oleObj name="Equation" r:id="rId5" imgW="355292" imgH="266469" progId="Equation.DSMT4">
                  <p:embed/>
                  <p:pic>
                    <p:nvPicPr>
                      <p:cNvPr id="481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1997075"/>
                        <a:ext cx="3556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36" name="Picture 18" descr="im33.t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2081213"/>
            <a:ext cx="313372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7" name="TextBox 8"/>
          <p:cNvSpPr txBox="1">
            <a:spLocks noChangeArrowheads="1"/>
          </p:cNvSpPr>
          <p:nvPr/>
        </p:nvSpPr>
        <p:spPr bwMode="auto">
          <a:xfrm>
            <a:off x="5716588" y="1773238"/>
            <a:ext cx="219233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latin typeface="Calibri" panose="020F0502020204030204" pitchFamily="34" charset="0"/>
              </a:rPr>
              <a:t>Potlačená ss složka</a:t>
            </a:r>
          </a:p>
        </p:txBody>
      </p:sp>
      <p:sp>
        <p:nvSpPr>
          <p:cNvPr id="48138" name="Right Arrow 9"/>
          <p:cNvSpPr>
            <a:spLocks noChangeArrowheads="1"/>
          </p:cNvSpPr>
          <p:nvPr/>
        </p:nvSpPr>
        <p:spPr bwMode="auto">
          <a:xfrm>
            <a:off x="8416925" y="2224088"/>
            <a:ext cx="515938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48139" name="Picture 26" descr="im34.t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013200"/>
            <a:ext cx="3216275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0" name="Picture 28" descr="im35.t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027488"/>
            <a:ext cx="3175000" cy="151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141" name="TextBox 8"/>
              <p:cNvSpPr txBox="1">
                <a:spLocks noChangeArrowheads="1"/>
              </p:cNvSpPr>
              <p:nvPr/>
            </p:nvSpPr>
            <p:spPr bwMode="auto">
              <a:xfrm>
                <a:off x="1038225" y="3752850"/>
                <a:ext cx="2192338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cs-CZ" altLang="en-US" sz="1100" dirty="0">
                    <a:latin typeface="Calibri" panose="020F0502020204030204" pitchFamily="34" charset="0"/>
                  </a:rPr>
                  <a:t>Blok </a:t>
                </a:r>
                <a14:m>
                  <m:oMath xmlns:m="http://schemas.openxmlformats.org/officeDocument/2006/math">
                    <m:r>
                      <a:rPr lang="cs-CZ" altLang="en-US" sz="1100" b="1" i="1" dirty="0" smtClean="0">
                        <a:latin typeface="Cambria Math"/>
                      </a:rPr>
                      <m:t>𝟖</m:t>
                    </m:r>
                    <m:r>
                      <a:rPr lang="cs-CZ" altLang="en-US" sz="1100" b="1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altLang="en-US" sz="1100" b="1" i="1" dirty="0" smtClean="0">
                        <a:latin typeface="Cambria Math"/>
                      </a:rPr>
                      <m:t>𝟖</m:t>
                    </m:r>
                  </m:oMath>
                </a14:m>
                <a:r>
                  <a:rPr lang="cs-CZ" altLang="en-US" sz="1100" dirty="0">
                    <a:latin typeface="Calibri" panose="020F0502020204030204" pitchFamily="34" charset="0"/>
                  </a:rPr>
                  <a:t> DCT koeficientů</a:t>
                </a:r>
              </a:p>
            </p:txBody>
          </p:sp>
        </mc:Choice>
        <mc:Fallback xmlns="">
          <p:sp>
            <p:nvSpPr>
              <p:cNvPr id="48141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8225" y="3752850"/>
                <a:ext cx="2192338" cy="261938"/>
              </a:xfrm>
              <a:prstGeom prst="rect">
                <a:avLst/>
              </a:prstGeom>
              <a:blipFill rotWithShape="1">
                <a:blip r:embed="rId10"/>
                <a:stretch>
                  <a:fillRect b="-162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142" name="TextBox 8"/>
              <p:cNvSpPr txBox="1">
                <a:spLocks noChangeArrowheads="1"/>
              </p:cNvSpPr>
              <p:nvPr/>
            </p:nvSpPr>
            <p:spPr bwMode="auto">
              <a:xfrm>
                <a:off x="5219700" y="3752850"/>
                <a:ext cx="3186113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cs-CZ" altLang="en-US" sz="1100" dirty="0">
                    <a:latin typeface="Calibri" panose="020F0502020204030204" pitchFamily="34" charset="0"/>
                  </a:rPr>
                  <a:t>Blok </a:t>
                </a:r>
                <a14:m>
                  <m:oMath xmlns:m="http://schemas.openxmlformats.org/officeDocument/2006/math">
                    <m:r>
                      <a:rPr lang="cs-CZ" altLang="en-US" sz="1100" b="1" i="1" dirty="0" smtClean="0">
                        <a:latin typeface="Cambria Math"/>
                      </a:rPr>
                      <m:t>𝟖</m:t>
                    </m:r>
                    <m:r>
                      <a:rPr lang="cs-CZ" altLang="en-US" sz="1100" b="1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altLang="en-US" sz="1100" b="1" i="1" dirty="0" smtClean="0">
                        <a:latin typeface="Cambria Math"/>
                      </a:rPr>
                      <m:t>𝟖</m:t>
                    </m:r>
                  </m:oMath>
                </a14:m>
                <a:r>
                  <a:rPr lang="cs-CZ" altLang="en-US" sz="1100" dirty="0">
                    <a:latin typeface="Calibri" panose="020F0502020204030204" pitchFamily="34" charset="0"/>
                  </a:rPr>
                  <a:t> kvantovaných DCT koeficientů</a:t>
                </a:r>
              </a:p>
            </p:txBody>
          </p:sp>
        </mc:Choice>
        <mc:Fallback xmlns="">
          <p:sp>
            <p:nvSpPr>
              <p:cNvPr id="48142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19700" y="3752850"/>
                <a:ext cx="3186113" cy="261938"/>
              </a:xfrm>
              <a:prstGeom prst="rect">
                <a:avLst/>
              </a:prstGeom>
              <a:blipFill rotWithShape="1">
                <a:blip r:embed="rId11"/>
                <a:stretch>
                  <a:fillRect b="-162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43" name="Right Arrow 9"/>
          <p:cNvSpPr>
            <a:spLocks noChangeArrowheads="1"/>
          </p:cNvSpPr>
          <p:nvPr/>
        </p:nvSpPr>
        <p:spPr bwMode="auto">
          <a:xfrm>
            <a:off x="4202113" y="4268788"/>
            <a:ext cx="515937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8144" name="Object 3"/>
          <p:cNvGraphicFramePr>
            <a:graphicFrameLocks noChangeAspect="1"/>
          </p:cNvGraphicFramePr>
          <p:nvPr/>
        </p:nvGraphicFramePr>
        <p:xfrm>
          <a:off x="4279900" y="4013200"/>
          <a:ext cx="203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3024" imgH="266469" progId="Equation.DSMT4">
                  <p:embed/>
                </p:oleObj>
              </mc:Choice>
              <mc:Fallback>
                <p:oleObj name="Equation" r:id="rId12" imgW="203024" imgH="266469" progId="Equation.DSMT4">
                  <p:embed/>
                  <p:pic>
                    <p:nvPicPr>
                      <p:cNvPr id="4814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4013200"/>
                        <a:ext cx="20320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8145" name="Picture 35" descr="im30.t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2"/>
          <a:stretch>
            <a:fillRect/>
          </a:stretch>
        </p:blipFill>
        <p:spPr bwMode="auto">
          <a:xfrm>
            <a:off x="3684588" y="4560888"/>
            <a:ext cx="1471612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6" name="Right Arrow 9"/>
          <p:cNvSpPr>
            <a:spLocks noChangeArrowheads="1"/>
          </p:cNvSpPr>
          <p:nvPr/>
        </p:nvSpPr>
        <p:spPr bwMode="auto">
          <a:xfrm rot="5400000">
            <a:off x="6523038" y="5749925"/>
            <a:ext cx="515938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</a:endParaRPr>
          </a:p>
        </p:txBody>
      </p:sp>
      <p:sp>
        <p:nvSpPr>
          <p:cNvPr id="48147" name="TextBox 8"/>
          <p:cNvSpPr txBox="1">
            <a:spLocks noChangeArrowheads="1"/>
          </p:cNvSpPr>
          <p:nvPr/>
        </p:nvSpPr>
        <p:spPr bwMode="auto">
          <a:xfrm>
            <a:off x="6726238" y="5656263"/>
            <a:ext cx="839787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latin typeface="Calibri" panose="020F0502020204030204" pitchFamily="34" charset="0"/>
              </a:rPr>
              <a:t>Zig-Zag</a:t>
            </a:r>
          </a:p>
        </p:txBody>
      </p:sp>
      <p:sp>
        <p:nvSpPr>
          <p:cNvPr id="48148" name="TextBox 8"/>
          <p:cNvSpPr txBox="1">
            <a:spLocks noChangeArrowheads="1"/>
          </p:cNvSpPr>
          <p:nvPr/>
        </p:nvSpPr>
        <p:spPr bwMode="auto">
          <a:xfrm>
            <a:off x="8248650" y="1998663"/>
            <a:ext cx="8397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100">
                <a:latin typeface="Calibri" panose="020F0502020204030204" pitchFamily="34" charset="0"/>
              </a:rPr>
              <a:t>2D DCT</a:t>
            </a:r>
          </a:p>
        </p:txBody>
      </p:sp>
      <p:pic>
        <p:nvPicPr>
          <p:cNvPr id="48149" name="Picture 42" descr="im36.ti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6167438"/>
            <a:ext cx="422592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AF6162-2AD3-D171-C3CB-4209C03EA3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38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0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Úvod: Základní motivace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en-US" b="1" dirty="0"/>
              <a:t>Vývoj kódovací účinnosti </a:t>
            </a:r>
            <a:r>
              <a:rPr lang="en-GB" altLang="en-US" dirty="0"/>
              <a:t>v </a:t>
            </a:r>
            <a:r>
              <a:rPr lang="cs-CZ" altLang="en-US" b="1" dirty="0"/>
              <a:t>generací</a:t>
            </a:r>
            <a:r>
              <a:rPr lang="en-GB" altLang="en-US" b="1" dirty="0" err="1"/>
              <a:t>ch</a:t>
            </a:r>
            <a:r>
              <a:rPr lang="cs-CZ" altLang="en-US" b="1" dirty="0"/>
              <a:t> standardů</a:t>
            </a:r>
          </a:p>
          <a:p>
            <a:pPr lvl="1" eaLnBrk="1" hangingPunct="1"/>
            <a:r>
              <a:rPr lang="cs-CZ" altLang="en-US" b="1" dirty="0"/>
              <a:t>Definice požadavků na účinnost kódování</a:t>
            </a:r>
          </a:p>
          <a:p>
            <a:pPr lvl="2" eaLnBrk="1" hangingPunct="1"/>
            <a:r>
              <a:rPr lang="cs-CZ" altLang="en-US" b="1" dirty="0"/>
              <a:t>Pomocí RD </a:t>
            </a:r>
            <a:r>
              <a:rPr lang="cs-CZ" altLang="en-US" dirty="0"/>
              <a:t>(</a:t>
            </a:r>
            <a:r>
              <a:rPr lang="cs-CZ" altLang="en-US" dirty="0" err="1"/>
              <a:t>rate</a:t>
            </a:r>
            <a:r>
              <a:rPr lang="cs-CZ" altLang="en-US" dirty="0"/>
              <a:t>/</a:t>
            </a:r>
            <a:r>
              <a:rPr lang="cs-CZ" altLang="en-US" dirty="0" err="1"/>
              <a:t>distortion</a:t>
            </a:r>
            <a:r>
              <a:rPr lang="cs-CZ" altLang="en-US" dirty="0"/>
              <a:t>)</a:t>
            </a:r>
            <a:r>
              <a:rPr lang="cs-CZ" altLang="en-US" b="1" dirty="0"/>
              <a:t> křivek - bitový tok vs. zkreslení</a:t>
            </a:r>
            <a:endParaRPr lang="en-US" altLang="en-US" b="1" dirty="0"/>
          </a:p>
          <a:p>
            <a:pPr lvl="2" eaLnBrk="1" hangingPunct="1"/>
            <a:r>
              <a:rPr lang="cs-CZ" altLang="en-US" b="1" dirty="0"/>
              <a:t>Je třeba </a:t>
            </a:r>
            <a:r>
              <a:rPr lang="cs-CZ" altLang="en-US" dirty="0"/>
              <a:t>stále</a:t>
            </a:r>
            <a:r>
              <a:rPr lang="cs-CZ" altLang="en-US" b="1" dirty="0"/>
              <a:t> zvyšovat účinnost?</a:t>
            </a:r>
          </a:p>
          <a:p>
            <a:pPr marL="4660900" lvl="3" eaLnBrk="1" hangingPunct="1"/>
            <a:r>
              <a:rPr lang="cs-CZ" altLang="en-US" sz="1400" b="1" dirty="0" err="1"/>
              <a:t>Jevonsův</a:t>
            </a:r>
            <a:r>
              <a:rPr lang="cs-CZ" altLang="en-US" sz="1400" b="1" dirty="0"/>
              <a:t> paradox/efekt </a:t>
            </a:r>
            <a:r>
              <a:rPr lang="cs-CZ" altLang="en-US" sz="1400" dirty="0"/>
              <a:t>(William </a:t>
            </a:r>
            <a:r>
              <a:rPr lang="cs-CZ" altLang="en-US" sz="1400" dirty="0" err="1"/>
              <a:t>Stanley</a:t>
            </a:r>
            <a:r>
              <a:rPr lang="cs-CZ" altLang="en-US" sz="1400" dirty="0"/>
              <a:t> </a:t>
            </a:r>
            <a:r>
              <a:rPr lang="cs-CZ" altLang="en-US" sz="1400" dirty="0" err="1"/>
              <a:t>Jevons</a:t>
            </a:r>
            <a:r>
              <a:rPr lang="cs-CZ" altLang="en-US" sz="1400" dirty="0"/>
              <a:t> (1835-1882)) – </a:t>
            </a:r>
            <a:r>
              <a:rPr lang="cs-CZ" altLang="en-US" sz="1400" b="1" dirty="0"/>
              <a:t>zvyšování účinnosti </a:t>
            </a:r>
            <a:r>
              <a:rPr lang="cs-CZ" altLang="en-US" sz="1400" dirty="0"/>
              <a:t>využívání zdroje vede ke </a:t>
            </a:r>
            <a:r>
              <a:rPr lang="cs-CZ" altLang="en-US" sz="1400" b="1" dirty="0"/>
              <a:t>zvyšování rychlosti spotřeby</a:t>
            </a:r>
            <a:r>
              <a:rPr lang="cs-CZ" altLang="en-US" sz="1400" dirty="0"/>
              <a:t> daného zdroje ...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cs-CZ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Bross</a:t>
            </a:r>
            <a:r>
              <a:rPr lang="cs-CZ" sz="800" dirty="0">
                <a:solidFill>
                  <a:srgbClr val="618FFD"/>
                </a:solidFill>
                <a:latin typeface="Calibri" panose="020F0502020204030204" pitchFamily="34" charset="0"/>
              </a:rPr>
              <a:t>, B.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 </a:t>
            </a:r>
            <a:r>
              <a:rPr lang="cs-CZ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Verstatile</a:t>
            </a:r>
            <a:r>
              <a:rPr lang="cs-CZ" sz="800" dirty="0">
                <a:solidFill>
                  <a:srgbClr val="618FFD"/>
                </a:solidFill>
                <a:latin typeface="Calibri" panose="020F0502020204030204" pitchFamily="34" charset="0"/>
              </a:rPr>
              <a:t> Video </a:t>
            </a:r>
            <a:r>
              <a:rPr lang="cs-CZ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Coding</a:t>
            </a:r>
            <a:r>
              <a:rPr lang="cs-CZ" sz="800" dirty="0">
                <a:solidFill>
                  <a:srgbClr val="618FFD"/>
                </a:solidFill>
                <a:latin typeface="Calibri" panose="020F0502020204030204" pitchFamily="34" charset="0"/>
              </a:rPr>
              <a:t> (VVC) on </a:t>
            </a:r>
            <a:r>
              <a:rPr lang="cs-CZ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the</a:t>
            </a:r>
            <a:r>
              <a:rPr lang="cs-CZ" sz="800" dirty="0">
                <a:solidFill>
                  <a:srgbClr val="618FFD"/>
                </a:solidFill>
                <a:latin typeface="Calibri" panose="020F0502020204030204" pitchFamily="34" charset="0"/>
              </a:rPr>
              <a:t> </a:t>
            </a:r>
            <a:r>
              <a:rPr lang="cs-CZ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final</a:t>
            </a:r>
            <a:r>
              <a:rPr lang="cs-CZ" sz="800" dirty="0">
                <a:solidFill>
                  <a:srgbClr val="618FFD"/>
                </a:solidFill>
                <a:latin typeface="Calibri" panose="020F0502020204030204" pitchFamily="34" charset="0"/>
              </a:rPr>
              <a:t> </a:t>
            </a:r>
            <a:r>
              <a:rPr lang="cs-CZ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stretch</a:t>
            </a:r>
            <a:r>
              <a:rPr lang="cs-CZ" sz="800" dirty="0">
                <a:solidFill>
                  <a:srgbClr val="618FFD"/>
                </a:solidFill>
                <a:latin typeface="Calibri" panose="020F0502020204030204" pitchFamily="34" charset="0"/>
              </a:rPr>
              <a:t>, 2019.</a:t>
            </a:r>
            <a:endParaRPr lang="en-US" sz="80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pic>
        <p:nvPicPr>
          <p:cNvPr id="1026" name="Picture 2" descr="https://cdn.britannica.com/55/10655-050-CA2168F6/William-Stanley-Jevons-engrav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6146" y="3284984"/>
            <a:ext cx="1666800" cy="21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A59ADAD-0C87-EB2E-E8E6-2A66D08A9B87}"/>
              </a:ext>
            </a:extLst>
          </p:cNvPr>
          <p:cNvGrpSpPr/>
          <p:nvPr/>
        </p:nvGrpSpPr>
        <p:grpSpPr>
          <a:xfrm>
            <a:off x="276533" y="2780928"/>
            <a:ext cx="7103779" cy="3781296"/>
            <a:chOff x="374315" y="2295540"/>
            <a:chExt cx="8230133" cy="438084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03A3281-3ED4-7B35-6AEC-F254B3FD1E2A}"/>
                </a:ext>
              </a:extLst>
            </p:cNvPr>
            <p:cNvCxnSpPr/>
            <p:nvPr/>
          </p:nvCxnSpPr>
          <p:spPr bwMode="auto">
            <a:xfrm flipV="1">
              <a:off x="2634153" y="4256623"/>
              <a:ext cx="0" cy="1956627"/>
            </a:xfrm>
            <a:prstGeom prst="line">
              <a:avLst/>
            </a:prstGeom>
            <a:noFill/>
            <a:ln w="158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74076B8-421E-7F47-294E-BF0FFD9D78BB}"/>
                </a:ext>
              </a:extLst>
            </p:cNvPr>
            <p:cNvCxnSpPr/>
            <p:nvPr/>
          </p:nvCxnSpPr>
          <p:spPr bwMode="auto">
            <a:xfrm flipV="1">
              <a:off x="2433942" y="4256623"/>
              <a:ext cx="0" cy="1956627"/>
            </a:xfrm>
            <a:prstGeom prst="line">
              <a:avLst/>
            </a:prstGeom>
            <a:noFill/>
            <a:ln w="158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BD135B2-8DA2-8B7C-9A3F-152591D55F67}"/>
                </a:ext>
              </a:extLst>
            </p:cNvPr>
            <p:cNvCxnSpPr/>
            <p:nvPr/>
          </p:nvCxnSpPr>
          <p:spPr bwMode="auto">
            <a:xfrm>
              <a:off x="2161828" y="5917722"/>
              <a:ext cx="619268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B39E3F2-8D32-C2DE-2B61-750BC7CDEB50}"/>
                </a:ext>
              </a:extLst>
            </p:cNvPr>
            <p:cNvCxnSpPr/>
            <p:nvPr/>
          </p:nvCxnSpPr>
          <p:spPr bwMode="auto">
            <a:xfrm flipV="1">
              <a:off x="2172916" y="2527194"/>
              <a:ext cx="0" cy="3390528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D4FD4C-1AB7-0A27-2440-36889622096B}"/>
                </a:ext>
              </a:extLst>
            </p:cNvPr>
            <p:cNvCxnSpPr/>
            <p:nvPr/>
          </p:nvCxnSpPr>
          <p:spPr bwMode="auto">
            <a:xfrm>
              <a:off x="3633515" y="5841745"/>
              <a:ext cx="0" cy="72000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C35EE0C-F82D-5A47-9D9B-40A980CF94BE}"/>
                </a:ext>
              </a:extLst>
            </p:cNvPr>
            <p:cNvCxnSpPr/>
            <p:nvPr/>
          </p:nvCxnSpPr>
          <p:spPr bwMode="auto">
            <a:xfrm>
              <a:off x="6535268" y="5841745"/>
              <a:ext cx="0" cy="72000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D9047C1-2243-B1E6-FDFD-65DA1E087A16}"/>
                </a:ext>
              </a:extLst>
            </p:cNvPr>
            <p:cNvCxnSpPr/>
            <p:nvPr/>
          </p:nvCxnSpPr>
          <p:spPr bwMode="auto">
            <a:xfrm>
              <a:off x="5084392" y="5841745"/>
              <a:ext cx="0" cy="72000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0C48B2-DD80-D2D7-87B2-B7BE6C868E17}"/>
                </a:ext>
              </a:extLst>
            </p:cNvPr>
            <p:cNvSpPr txBox="1"/>
            <p:nvPr/>
          </p:nvSpPr>
          <p:spPr>
            <a:xfrm>
              <a:off x="1961701" y="5964328"/>
              <a:ext cx="436810" cy="2012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100" b="1" dirty="0"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37ED82D-F1BD-CACB-7919-D40ACC4E61AA}"/>
                </a:ext>
              </a:extLst>
            </p:cNvPr>
            <p:cNvSpPr txBox="1"/>
            <p:nvPr/>
          </p:nvSpPr>
          <p:spPr>
            <a:xfrm>
              <a:off x="6319808" y="5964328"/>
              <a:ext cx="436810" cy="2012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1100" b="1" dirty="0">
                  <a:latin typeface="Calibri" panose="020F0502020204030204" pitchFamily="34" charset="0"/>
                </a:rPr>
                <a:t>300</a:t>
              </a:r>
              <a:endParaRPr lang="en-US" sz="1100" b="1" dirty="0">
                <a:latin typeface="Calibri" panose="020F050202020403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BAE624-D3E8-50B8-2BB9-9339B06E8BD4}"/>
                </a:ext>
              </a:extLst>
            </p:cNvPr>
            <p:cNvSpPr txBox="1"/>
            <p:nvPr/>
          </p:nvSpPr>
          <p:spPr>
            <a:xfrm>
              <a:off x="4864795" y="5964328"/>
              <a:ext cx="436810" cy="2012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1100" b="1" dirty="0">
                  <a:latin typeface="Calibri" panose="020F0502020204030204" pitchFamily="34" charset="0"/>
                </a:rPr>
                <a:t>200</a:t>
              </a:r>
              <a:endParaRPr lang="en-US" sz="1100" b="1" dirty="0">
                <a:latin typeface="Calibri" panose="020F050202020403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82D0051-C8EA-EC17-3A1F-900DDEBA1493}"/>
                </a:ext>
              </a:extLst>
            </p:cNvPr>
            <p:cNvSpPr txBox="1"/>
            <p:nvPr/>
          </p:nvSpPr>
          <p:spPr>
            <a:xfrm>
              <a:off x="7089858" y="6011958"/>
              <a:ext cx="1514590" cy="2012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cs-CZ" sz="1200" b="1" dirty="0">
                  <a:latin typeface="Calibri" panose="020F0502020204030204" pitchFamily="34" charset="0"/>
                </a:rPr>
                <a:t>Bitový tok </a:t>
              </a:r>
              <a:r>
                <a:rPr lang="en-US" sz="1200" b="1" dirty="0">
                  <a:latin typeface="Calibri" panose="020F0502020204030204" pitchFamily="34" charset="0"/>
                </a:rPr>
                <a:t>[kbit/s]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1BB105A-D929-43FA-5AF6-5542AB6F5AA3}"/>
                </a:ext>
              </a:extLst>
            </p:cNvPr>
            <p:cNvSpPr txBox="1"/>
            <p:nvPr/>
          </p:nvSpPr>
          <p:spPr>
            <a:xfrm>
              <a:off x="1635302" y="2295540"/>
              <a:ext cx="576064" cy="4320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200" b="1" dirty="0">
                  <a:latin typeface="Calibri" panose="020F0502020204030204" pitchFamily="34" charset="0"/>
                </a:rPr>
                <a:t>PSNR</a:t>
              </a:r>
              <a:br>
                <a:rPr lang="en-US" sz="1200" b="1" dirty="0">
                  <a:latin typeface="Calibri" panose="020F0502020204030204" pitchFamily="34" charset="0"/>
                </a:rPr>
              </a:br>
              <a:r>
                <a:rPr lang="en-US" sz="1200" b="1" dirty="0">
                  <a:latin typeface="Calibri" panose="020F0502020204030204" pitchFamily="34" charset="0"/>
                </a:rPr>
                <a:t>[dB]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DDE1E56-FD9A-8349-FF1E-B38A28215876}"/>
                </a:ext>
              </a:extLst>
            </p:cNvPr>
            <p:cNvCxnSpPr/>
            <p:nvPr/>
          </p:nvCxnSpPr>
          <p:spPr bwMode="auto">
            <a:xfrm>
              <a:off x="2175344" y="3335751"/>
              <a:ext cx="7200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E29959C-6D3E-CCA0-39A2-B3349BC8F948}"/>
                </a:ext>
              </a:extLst>
            </p:cNvPr>
            <p:cNvCxnSpPr/>
            <p:nvPr/>
          </p:nvCxnSpPr>
          <p:spPr bwMode="auto">
            <a:xfrm>
              <a:off x="2175344" y="4441161"/>
              <a:ext cx="7200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8E103A5-70BF-5354-EFB6-2DA306EE9AE0}"/>
                </a:ext>
              </a:extLst>
            </p:cNvPr>
            <p:cNvCxnSpPr/>
            <p:nvPr/>
          </p:nvCxnSpPr>
          <p:spPr bwMode="auto">
            <a:xfrm>
              <a:off x="2175344" y="5546569"/>
              <a:ext cx="7200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C6F1113-46F7-A1AB-5A6F-C3F8B3949BF6}"/>
                </a:ext>
              </a:extLst>
            </p:cNvPr>
            <p:cNvCxnSpPr/>
            <p:nvPr/>
          </p:nvCxnSpPr>
          <p:spPr bwMode="auto">
            <a:xfrm>
              <a:off x="2175344" y="5178101"/>
              <a:ext cx="7200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50648D1-0B0F-479E-35A4-6ED49D2D8BE5}"/>
                </a:ext>
              </a:extLst>
            </p:cNvPr>
            <p:cNvCxnSpPr/>
            <p:nvPr/>
          </p:nvCxnSpPr>
          <p:spPr bwMode="auto">
            <a:xfrm>
              <a:off x="2175344" y="4809631"/>
              <a:ext cx="7200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9CCCEF0-07F4-552D-2DD3-C25DD8A5EC1B}"/>
                </a:ext>
              </a:extLst>
            </p:cNvPr>
            <p:cNvCxnSpPr/>
            <p:nvPr/>
          </p:nvCxnSpPr>
          <p:spPr bwMode="auto">
            <a:xfrm>
              <a:off x="2175344" y="4072691"/>
              <a:ext cx="7200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27A15577-8996-FBB1-F23D-CA39820F4281}"/>
                </a:ext>
              </a:extLst>
            </p:cNvPr>
            <p:cNvCxnSpPr/>
            <p:nvPr/>
          </p:nvCxnSpPr>
          <p:spPr bwMode="auto">
            <a:xfrm>
              <a:off x="2175344" y="3704221"/>
              <a:ext cx="7200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1C55F41-204F-0D29-0543-DC831B239AE8}"/>
                </a:ext>
              </a:extLst>
            </p:cNvPr>
            <p:cNvSpPr txBox="1"/>
            <p:nvPr/>
          </p:nvSpPr>
          <p:spPr>
            <a:xfrm>
              <a:off x="3415110" y="5964328"/>
              <a:ext cx="436810" cy="20129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100" b="1" dirty="0">
                  <a:latin typeface="Calibri" panose="020F0502020204030204" pitchFamily="34" charset="0"/>
                </a:rPr>
                <a:t>100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28D2A92-BF29-DB5D-42BF-76896AE250A7}"/>
                </a:ext>
              </a:extLst>
            </p:cNvPr>
            <p:cNvSpPr txBox="1"/>
            <p:nvPr/>
          </p:nvSpPr>
          <p:spPr>
            <a:xfrm>
              <a:off x="1818484" y="5436592"/>
              <a:ext cx="436809" cy="201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100" b="1" dirty="0">
                  <a:latin typeface="Calibri" panose="020F0502020204030204" pitchFamily="34" charset="0"/>
                </a:rPr>
                <a:t>28</a:t>
              </a:r>
              <a:endParaRPr lang="en-US" sz="1400" b="1" dirty="0">
                <a:latin typeface="Calibri" panose="020F050202020403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340CF5A-EB3A-C520-C751-1D9449E1645D}"/>
                </a:ext>
              </a:extLst>
            </p:cNvPr>
            <p:cNvSpPr txBox="1"/>
            <p:nvPr/>
          </p:nvSpPr>
          <p:spPr>
            <a:xfrm>
              <a:off x="1818484" y="5068207"/>
              <a:ext cx="436809" cy="201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100" b="1" dirty="0">
                  <a:latin typeface="Calibri" panose="020F0502020204030204" pitchFamily="34" charset="0"/>
                </a:rPr>
                <a:t>30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BB643C8-EB7C-B2C2-34CE-1CF2F1CAB142}"/>
                </a:ext>
              </a:extLst>
            </p:cNvPr>
            <p:cNvSpPr txBox="1"/>
            <p:nvPr/>
          </p:nvSpPr>
          <p:spPr>
            <a:xfrm>
              <a:off x="1818484" y="4699820"/>
              <a:ext cx="436809" cy="201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100" b="1" dirty="0">
                  <a:latin typeface="Calibri" panose="020F0502020204030204" pitchFamily="34" charset="0"/>
                </a:rPr>
                <a:t>32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B9F1CB2-E297-9C87-74CE-5494C1B7A431}"/>
                </a:ext>
              </a:extLst>
            </p:cNvPr>
            <p:cNvSpPr txBox="1"/>
            <p:nvPr/>
          </p:nvSpPr>
          <p:spPr>
            <a:xfrm>
              <a:off x="1818484" y="4331435"/>
              <a:ext cx="436809" cy="201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100" b="1" dirty="0">
                  <a:latin typeface="Calibri" panose="020F0502020204030204" pitchFamily="34" charset="0"/>
                </a:rPr>
                <a:t>34</a:t>
              </a:r>
              <a:endParaRPr lang="en-US" sz="1400" b="1" dirty="0">
                <a:latin typeface="Calibri" panose="020F050202020403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686FA07-8784-A93F-E08E-A3888DD89378}"/>
                </a:ext>
              </a:extLst>
            </p:cNvPr>
            <p:cNvSpPr txBox="1"/>
            <p:nvPr/>
          </p:nvSpPr>
          <p:spPr>
            <a:xfrm>
              <a:off x="1818484" y="3963049"/>
              <a:ext cx="436809" cy="201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100" b="1" dirty="0">
                  <a:latin typeface="Calibri" panose="020F0502020204030204" pitchFamily="34" charset="0"/>
                </a:rPr>
                <a:t>36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CB5DBA6-E794-1F53-BBEB-2B2562920FBE}"/>
                </a:ext>
              </a:extLst>
            </p:cNvPr>
            <p:cNvSpPr txBox="1"/>
            <p:nvPr/>
          </p:nvSpPr>
          <p:spPr>
            <a:xfrm>
              <a:off x="1818484" y="3594663"/>
              <a:ext cx="436809" cy="201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100" b="1" dirty="0">
                  <a:latin typeface="Calibri" panose="020F0502020204030204" pitchFamily="34" charset="0"/>
                </a:rPr>
                <a:t>38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B2DA362-2A26-3A63-75C6-F1D50F527709}"/>
                </a:ext>
              </a:extLst>
            </p:cNvPr>
            <p:cNvSpPr txBox="1"/>
            <p:nvPr/>
          </p:nvSpPr>
          <p:spPr>
            <a:xfrm>
              <a:off x="1818484" y="3226277"/>
              <a:ext cx="436809" cy="201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100" b="1" dirty="0">
                  <a:latin typeface="Calibri" panose="020F0502020204030204" pitchFamily="34" charset="0"/>
                </a:rPr>
                <a:t>40</a:t>
              </a:r>
            </a:p>
          </p:txBody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F930ADBE-FC1C-14BB-ABF9-AD42A0336AD6}"/>
                </a:ext>
              </a:extLst>
            </p:cNvPr>
            <p:cNvSpPr/>
            <p:nvPr/>
          </p:nvSpPr>
          <p:spPr bwMode="auto">
            <a:xfrm>
              <a:off x="3547988" y="3600890"/>
              <a:ext cx="4629150" cy="1835150"/>
            </a:xfrm>
            <a:custGeom>
              <a:avLst/>
              <a:gdLst>
                <a:gd name="connsiteX0" fmla="*/ 0 w 5886450"/>
                <a:gd name="connsiteY0" fmla="*/ 2127250 h 2127250"/>
                <a:gd name="connsiteX1" fmla="*/ 1600200 w 5886450"/>
                <a:gd name="connsiteY1" fmla="*/ 1263650 h 2127250"/>
                <a:gd name="connsiteX2" fmla="*/ 3587750 w 5886450"/>
                <a:gd name="connsiteY2" fmla="*/ 565150 h 2127250"/>
                <a:gd name="connsiteX3" fmla="*/ 5886450 w 5886450"/>
                <a:gd name="connsiteY3" fmla="*/ 0 h 2127250"/>
                <a:gd name="connsiteX0" fmla="*/ 0 w 4629150"/>
                <a:gd name="connsiteY0" fmla="*/ 1835150 h 1835150"/>
                <a:gd name="connsiteX1" fmla="*/ 1600200 w 4629150"/>
                <a:gd name="connsiteY1" fmla="*/ 971550 h 1835150"/>
                <a:gd name="connsiteX2" fmla="*/ 3587750 w 4629150"/>
                <a:gd name="connsiteY2" fmla="*/ 273050 h 1835150"/>
                <a:gd name="connsiteX3" fmla="*/ 4629150 w 4629150"/>
                <a:gd name="connsiteY3" fmla="*/ 0 h 183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29150" h="1835150">
                  <a:moveTo>
                    <a:pt x="0" y="1835150"/>
                  </a:moveTo>
                  <a:cubicBezTo>
                    <a:pt x="501121" y="1533525"/>
                    <a:pt x="1002242" y="1231900"/>
                    <a:pt x="1600200" y="971550"/>
                  </a:cubicBezTo>
                  <a:cubicBezTo>
                    <a:pt x="2198158" y="711200"/>
                    <a:pt x="3082925" y="434975"/>
                    <a:pt x="3587750" y="273050"/>
                  </a:cubicBezTo>
                  <a:cubicBezTo>
                    <a:pt x="4092575" y="111125"/>
                    <a:pt x="4121150" y="120650"/>
                    <a:pt x="4629150" y="0"/>
                  </a:cubicBezTo>
                </a:path>
              </a:pathLst>
            </a:custGeom>
            <a:noFill/>
            <a:ln w="25400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Freeform 2047">
              <a:extLst>
                <a:ext uri="{FF2B5EF4-FFF2-40B4-BE49-F238E27FC236}">
                  <a16:creationId xmlns:a16="http://schemas.microsoft.com/office/drawing/2014/main" id="{9E216A67-86C1-7183-4F56-2F191B9DECE5}"/>
                </a:ext>
              </a:extLst>
            </p:cNvPr>
            <p:cNvSpPr/>
            <p:nvPr/>
          </p:nvSpPr>
          <p:spPr bwMode="auto">
            <a:xfrm>
              <a:off x="2531988" y="3607240"/>
              <a:ext cx="3536950" cy="2146300"/>
            </a:xfrm>
            <a:custGeom>
              <a:avLst/>
              <a:gdLst>
                <a:gd name="connsiteX0" fmla="*/ 0 w 3536950"/>
                <a:gd name="connsiteY0" fmla="*/ 2146300 h 2146300"/>
                <a:gd name="connsiteX1" fmla="*/ 260350 w 3536950"/>
                <a:gd name="connsiteY1" fmla="*/ 1739900 h 2146300"/>
                <a:gd name="connsiteX2" fmla="*/ 749300 w 3536950"/>
                <a:gd name="connsiteY2" fmla="*/ 1301750 h 2146300"/>
                <a:gd name="connsiteX3" fmla="*/ 1727200 w 3536950"/>
                <a:gd name="connsiteY3" fmla="*/ 711200 h 2146300"/>
                <a:gd name="connsiteX4" fmla="*/ 2571750 w 3536950"/>
                <a:gd name="connsiteY4" fmla="*/ 349250 h 2146300"/>
                <a:gd name="connsiteX5" fmla="*/ 3536950 w 3536950"/>
                <a:gd name="connsiteY5" fmla="*/ 0 h 214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36950" h="2146300">
                  <a:moveTo>
                    <a:pt x="0" y="2146300"/>
                  </a:moveTo>
                  <a:cubicBezTo>
                    <a:pt x="67733" y="2013479"/>
                    <a:pt x="135467" y="1880658"/>
                    <a:pt x="260350" y="1739900"/>
                  </a:cubicBezTo>
                  <a:cubicBezTo>
                    <a:pt x="385233" y="1599142"/>
                    <a:pt x="504825" y="1473200"/>
                    <a:pt x="749300" y="1301750"/>
                  </a:cubicBezTo>
                  <a:cubicBezTo>
                    <a:pt x="993775" y="1130300"/>
                    <a:pt x="1423458" y="869950"/>
                    <a:pt x="1727200" y="711200"/>
                  </a:cubicBezTo>
                  <a:cubicBezTo>
                    <a:pt x="2030942" y="552450"/>
                    <a:pt x="2270125" y="467783"/>
                    <a:pt x="2571750" y="349250"/>
                  </a:cubicBezTo>
                  <a:cubicBezTo>
                    <a:pt x="2873375" y="230717"/>
                    <a:pt x="3146425" y="165100"/>
                    <a:pt x="3536950" y="0"/>
                  </a:cubicBezTo>
                </a:path>
              </a:pathLst>
            </a:custGeom>
            <a:noFill/>
            <a:ln w="25400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Freeform 2048">
              <a:extLst>
                <a:ext uri="{FF2B5EF4-FFF2-40B4-BE49-F238E27FC236}">
                  <a16:creationId xmlns:a16="http://schemas.microsoft.com/office/drawing/2014/main" id="{655EA14B-E729-35D3-88DF-CA60B838E8EA}"/>
                </a:ext>
              </a:extLst>
            </p:cNvPr>
            <p:cNvSpPr/>
            <p:nvPr/>
          </p:nvSpPr>
          <p:spPr bwMode="auto">
            <a:xfrm>
              <a:off x="2506588" y="3531040"/>
              <a:ext cx="2971800" cy="2089150"/>
            </a:xfrm>
            <a:custGeom>
              <a:avLst/>
              <a:gdLst>
                <a:gd name="connsiteX0" fmla="*/ 0 w 2971800"/>
                <a:gd name="connsiteY0" fmla="*/ 2089150 h 2089150"/>
                <a:gd name="connsiteX1" fmla="*/ 184150 w 2971800"/>
                <a:gd name="connsiteY1" fmla="*/ 1682750 h 2089150"/>
                <a:gd name="connsiteX2" fmla="*/ 539750 w 2971800"/>
                <a:gd name="connsiteY2" fmla="*/ 1263650 h 2089150"/>
                <a:gd name="connsiteX3" fmla="*/ 1022350 w 2971800"/>
                <a:gd name="connsiteY3" fmla="*/ 863600 h 2089150"/>
                <a:gd name="connsiteX4" fmla="*/ 1746250 w 2971800"/>
                <a:gd name="connsiteY4" fmla="*/ 495300 h 2089150"/>
                <a:gd name="connsiteX5" fmla="*/ 2330450 w 2971800"/>
                <a:gd name="connsiteY5" fmla="*/ 228600 h 2089150"/>
                <a:gd name="connsiteX6" fmla="*/ 2971800 w 2971800"/>
                <a:gd name="connsiteY6" fmla="*/ 0 h 208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71800" h="2089150">
                  <a:moveTo>
                    <a:pt x="0" y="2089150"/>
                  </a:moveTo>
                  <a:cubicBezTo>
                    <a:pt x="47096" y="1954741"/>
                    <a:pt x="94192" y="1820333"/>
                    <a:pt x="184150" y="1682750"/>
                  </a:cubicBezTo>
                  <a:cubicBezTo>
                    <a:pt x="274108" y="1545167"/>
                    <a:pt x="400050" y="1400175"/>
                    <a:pt x="539750" y="1263650"/>
                  </a:cubicBezTo>
                  <a:cubicBezTo>
                    <a:pt x="679450" y="1127125"/>
                    <a:pt x="821267" y="991658"/>
                    <a:pt x="1022350" y="863600"/>
                  </a:cubicBezTo>
                  <a:cubicBezTo>
                    <a:pt x="1223433" y="735542"/>
                    <a:pt x="1528233" y="601133"/>
                    <a:pt x="1746250" y="495300"/>
                  </a:cubicBezTo>
                  <a:cubicBezTo>
                    <a:pt x="1964267" y="389467"/>
                    <a:pt x="2126192" y="311150"/>
                    <a:pt x="2330450" y="228600"/>
                  </a:cubicBezTo>
                  <a:cubicBezTo>
                    <a:pt x="2534708" y="146050"/>
                    <a:pt x="2971800" y="0"/>
                    <a:pt x="2971800" y="0"/>
                  </a:cubicBezTo>
                </a:path>
              </a:pathLst>
            </a:custGeom>
            <a:noFill/>
            <a:ln w="25400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Freeform 2050">
              <a:extLst>
                <a:ext uri="{FF2B5EF4-FFF2-40B4-BE49-F238E27FC236}">
                  <a16:creationId xmlns:a16="http://schemas.microsoft.com/office/drawing/2014/main" id="{F444B6EF-B9F5-F6DC-2F57-9B8EC0CC7AF2}"/>
                </a:ext>
              </a:extLst>
            </p:cNvPr>
            <p:cNvSpPr/>
            <p:nvPr/>
          </p:nvSpPr>
          <p:spPr bwMode="auto">
            <a:xfrm>
              <a:off x="2417688" y="3543740"/>
              <a:ext cx="1428750" cy="1905000"/>
            </a:xfrm>
            <a:custGeom>
              <a:avLst/>
              <a:gdLst>
                <a:gd name="connsiteX0" fmla="*/ 0 w 1428750"/>
                <a:gd name="connsiteY0" fmla="*/ 1905000 h 1905000"/>
                <a:gd name="connsiteX1" fmla="*/ 184150 w 1428750"/>
                <a:gd name="connsiteY1" fmla="*/ 1416050 h 1905000"/>
                <a:gd name="connsiteX2" fmla="*/ 400050 w 1428750"/>
                <a:gd name="connsiteY2" fmla="*/ 939800 h 1905000"/>
                <a:gd name="connsiteX3" fmla="*/ 819150 w 1428750"/>
                <a:gd name="connsiteY3" fmla="*/ 469900 h 1905000"/>
                <a:gd name="connsiteX4" fmla="*/ 1238250 w 1428750"/>
                <a:gd name="connsiteY4" fmla="*/ 120650 h 1905000"/>
                <a:gd name="connsiteX5" fmla="*/ 1428750 w 1428750"/>
                <a:gd name="connsiteY5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8750" h="1905000">
                  <a:moveTo>
                    <a:pt x="0" y="1905000"/>
                  </a:moveTo>
                  <a:cubicBezTo>
                    <a:pt x="58737" y="1740958"/>
                    <a:pt x="117475" y="1576917"/>
                    <a:pt x="184150" y="1416050"/>
                  </a:cubicBezTo>
                  <a:cubicBezTo>
                    <a:pt x="250825" y="1255183"/>
                    <a:pt x="294217" y="1097492"/>
                    <a:pt x="400050" y="939800"/>
                  </a:cubicBezTo>
                  <a:cubicBezTo>
                    <a:pt x="505883" y="782108"/>
                    <a:pt x="679450" y="606425"/>
                    <a:pt x="819150" y="469900"/>
                  </a:cubicBezTo>
                  <a:cubicBezTo>
                    <a:pt x="958850" y="333375"/>
                    <a:pt x="1136650" y="198967"/>
                    <a:pt x="1238250" y="120650"/>
                  </a:cubicBezTo>
                  <a:cubicBezTo>
                    <a:pt x="1339850" y="42333"/>
                    <a:pt x="1329267" y="52917"/>
                    <a:pt x="1428750" y="0"/>
                  </a:cubicBezTo>
                </a:path>
              </a:pathLst>
            </a:custGeom>
            <a:noFill/>
            <a:ln w="25400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4000">
                <a:solidFill>
                  <a:schemeClr val="tx2"/>
                </a:solidFill>
                <a:latin typeface="Arial" charset="0"/>
              </a:endParaRPr>
            </a:p>
          </p:txBody>
        </p:sp>
        <p:sp>
          <p:nvSpPr>
            <p:cNvPr id="81" name="Freeform 2052">
              <a:extLst>
                <a:ext uri="{FF2B5EF4-FFF2-40B4-BE49-F238E27FC236}">
                  <a16:creationId xmlns:a16="http://schemas.microsoft.com/office/drawing/2014/main" id="{3E00BB6A-465D-B3CB-6C68-426242B5CCBE}"/>
                </a:ext>
              </a:extLst>
            </p:cNvPr>
            <p:cNvSpPr/>
            <p:nvPr/>
          </p:nvSpPr>
          <p:spPr bwMode="auto">
            <a:xfrm>
              <a:off x="2354188" y="3410390"/>
              <a:ext cx="806450" cy="2063750"/>
            </a:xfrm>
            <a:custGeom>
              <a:avLst/>
              <a:gdLst>
                <a:gd name="connsiteX0" fmla="*/ 806450 w 806450"/>
                <a:gd name="connsiteY0" fmla="*/ 0 h 2063750"/>
                <a:gd name="connsiteX1" fmla="*/ 533400 w 806450"/>
                <a:gd name="connsiteY1" fmla="*/ 393700 h 2063750"/>
                <a:gd name="connsiteX2" fmla="*/ 285750 w 806450"/>
                <a:gd name="connsiteY2" fmla="*/ 825500 h 2063750"/>
                <a:gd name="connsiteX3" fmla="*/ 158750 w 806450"/>
                <a:gd name="connsiteY3" fmla="*/ 1257300 h 2063750"/>
                <a:gd name="connsiteX4" fmla="*/ 76200 w 806450"/>
                <a:gd name="connsiteY4" fmla="*/ 1657350 h 2063750"/>
                <a:gd name="connsiteX5" fmla="*/ 0 w 806450"/>
                <a:gd name="connsiteY5" fmla="*/ 2063750 h 206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6450" h="2063750">
                  <a:moveTo>
                    <a:pt x="806450" y="0"/>
                  </a:moveTo>
                  <a:cubicBezTo>
                    <a:pt x="713316" y="128058"/>
                    <a:pt x="620183" y="256117"/>
                    <a:pt x="533400" y="393700"/>
                  </a:cubicBezTo>
                  <a:cubicBezTo>
                    <a:pt x="446617" y="531283"/>
                    <a:pt x="348192" y="681567"/>
                    <a:pt x="285750" y="825500"/>
                  </a:cubicBezTo>
                  <a:cubicBezTo>
                    <a:pt x="223308" y="969433"/>
                    <a:pt x="193675" y="1118658"/>
                    <a:pt x="158750" y="1257300"/>
                  </a:cubicBezTo>
                  <a:cubicBezTo>
                    <a:pt x="123825" y="1395942"/>
                    <a:pt x="102658" y="1522942"/>
                    <a:pt x="76200" y="1657350"/>
                  </a:cubicBezTo>
                  <a:cubicBezTo>
                    <a:pt x="49742" y="1791758"/>
                    <a:pt x="40217" y="1843617"/>
                    <a:pt x="0" y="2063750"/>
                  </a:cubicBezTo>
                </a:path>
              </a:pathLst>
            </a:custGeom>
            <a:noFill/>
            <a:ln w="25400" cap="flat" cmpd="sng" algn="ctr">
              <a:solidFill>
                <a:srgbClr val="618FF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Freeform 2053">
              <a:extLst>
                <a:ext uri="{FF2B5EF4-FFF2-40B4-BE49-F238E27FC236}">
                  <a16:creationId xmlns:a16="http://schemas.microsoft.com/office/drawing/2014/main" id="{8DB3C1E3-854E-A12A-99B6-3EB11ED7CF7D}"/>
                </a:ext>
              </a:extLst>
            </p:cNvPr>
            <p:cNvSpPr/>
            <p:nvPr/>
          </p:nvSpPr>
          <p:spPr bwMode="auto">
            <a:xfrm>
              <a:off x="2297038" y="3346890"/>
              <a:ext cx="508000" cy="2120900"/>
            </a:xfrm>
            <a:custGeom>
              <a:avLst/>
              <a:gdLst>
                <a:gd name="connsiteX0" fmla="*/ 488950 w 488950"/>
                <a:gd name="connsiteY0" fmla="*/ 0 h 2108200"/>
                <a:gd name="connsiteX1" fmla="*/ 285750 w 488950"/>
                <a:gd name="connsiteY1" fmla="*/ 336550 h 2108200"/>
                <a:gd name="connsiteX2" fmla="*/ 127000 w 488950"/>
                <a:gd name="connsiteY2" fmla="*/ 844550 h 2108200"/>
                <a:gd name="connsiteX3" fmla="*/ 31750 w 488950"/>
                <a:gd name="connsiteY3" fmla="*/ 1397000 h 2108200"/>
                <a:gd name="connsiteX4" fmla="*/ 0 w 488950"/>
                <a:gd name="connsiteY4" fmla="*/ 2108200 h 2108200"/>
                <a:gd name="connsiteX0" fmla="*/ 508000 w 508000"/>
                <a:gd name="connsiteY0" fmla="*/ 0 h 2120900"/>
                <a:gd name="connsiteX1" fmla="*/ 304800 w 508000"/>
                <a:gd name="connsiteY1" fmla="*/ 336550 h 2120900"/>
                <a:gd name="connsiteX2" fmla="*/ 146050 w 508000"/>
                <a:gd name="connsiteY2" fmla="*/ 844550 h 2120900"/>
                <a:gd name="connsiteX3" fmla="*/ 50800 w 508000"/>
                <a:gd name="connsiteY3" fmla="*/ 1397000 h 2120900"/>
                <a:gd name="connsiteX4" fmla="*/ 0 w 508000"/>
                <a:gd name="connsiteY4" fmla="*/ 2120900 h 2120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0" h="2120900">
                  <a:moveTo>
                    <a:pt x="508000" y="0"/>
                  </a:moveTo>
                  <a:cubicBezTo>
                    <a:pt x="436562" y="97896"/>
                    <a:pt x="365125" y="195792"/>
                    <a:pt x="304800" y="336550"/>
                  </a:cubicBezTo>
                  <a:cubicBezTo>
                    <a:pt x="244475" y="477308"/>
                    <a:pt x="188383" y="667808"/>
                    <a:pt x="146050" y="844550"/>
                  </a:cubicBezTo>
                  <a:cubicBezTo>
                    <a:pt x="103717" y="1021292"/>
                    <a:pt x="75142" y="1184275"/>
                    <a:pt x="50800" y="1397000"/>
                  </a:cubicBezTo>
                  <a:cubicBezTo>
                    <a:pt x="26458" y="1609725"/>
                    <a:pt x="6350" y="1884892"/>
                    <a:pt x="0" y="2120900"/>
                  </a:cubicBezTo>
                </a:path>
              </a:pathLst>
            </a:cu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27D6410-E967-78EB-62B9-E65510B1E503}"/>
                </a:ext>
              </a:extLst>
            </p:cNvPr>
            <p:cNvSpPr txBox="1"/>
            <p:nvPr/>
          </p:nvSpPr>
          <p:spPr>
            <a:xfrm>
              <a:off x="7770383" y="3087066"/>
              <a:ext cx="546033" cy="45985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/>
              <a:r>
                <a:rPr lang="en-US" sz="1100" dirty="0">
                  <a:latin typeface="Calibri" panose="020F0502020204030204" pitchFamily="34" charset="0"/>
                </a:rPr>
                <a:t>JPEG</a:t>
              </a:r>
            </a:p>
            <a:p>
              <a:pPr algn="ctr"/>
              <a:r>
                <a:rPr lang="en-US" sz="1100" dirty="0">
                  <a:latin typeface="Calibri" panose="020F0502020204030204" pitchFamily="34" charset="0"/>
                </a:rPr>
                <a:t>(1990)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78D2CA8-5B9A-E00B-A4F1-3F43F3DE06B6}"/>
                </a:ext>
              </a:extLst>
            </p:cNvPr>
            <p:cNvSpPr txBox="1"/>
            <p:nvPr/>
          </p:nvSpPr>
          <p:spPr>
            <a:xfrm>
              <a:off x="5724128" y="3046368"/>
              <a:ext cx="546033" cy="45985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/>
              <a:r>
                <a:rPr lang="en-US" sz="1100" dirty="0">
                  <a:latin typeface="Calibri" panose="020F0502020204030204" pitchFamily="34" charset="0"/>
                </a:rPr>
                <a:t>H.261</a:t>
              </a:r>
            </a:p>
            <a:p>
              <a:pPr algn="ctr"/>
              <a:r>
                <a:rPr lang="en-US" sz="1100" dirty="0">
                  <a:latin typeface="Calibri" panose="020F0502020204030204" pitchFamily="34" charset="0"/>
                </a:rPr>
                <a:t>(1991)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FA0C98C-1143-CA08-0A65-7D0F66B02A06}"/>
                </a:ext>
              </a:extLst>
            </p:cNvPr>
            <p:cNvSpPr txBox="1"/>
            <p:nvPr/>
          </p:nvSpPr>
          <p:spPr>
            <a:xfrm>
              <a:off x="4788024" y="3046368"/>
              <a:ext cx="810090" cy="45985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/>
              <a:r>
                <a:rPr lang="en-US" sz="1100" dirty="0">
                  <a:latin typeface="Calibri" panose="020F0502020204030204" pitchFamily="34" charset="0"/>
                </a:rPr>
                <a:t>H.262/</a:t>
              </a:r>
              <a:br>
                <a:rPr lang="en-US" sz="1100" dirty="0">
                  <a:latin typeface="Calibri" panose="020F0502020204030204" pitchFamily="34" charset="0"/>
                </a:rPr>
              </a:br>
              <a:r>
                <a:rPr lang="en-US" sz="1100" dirty="0">
                  <a:latin typeface="Calibri" panose="020F0502020204030204" pitchFamily="34" charset="0"/>
                </a:rPr>
                <a:t>MPEG-2</a:t>
              </a:r>
            </a:p>
            <a:p>
              <a:pPr algn="ctr"/>
              <a:r>
                <a:rPr lang="en-US" sz="1100" dirty="0">
                  <a:latin typeface="Calibri" panose="020F0502020204030204" pitchFamily="34" charset="0"/>
                </a:rPr>
                <a:t>(1995)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75CD442-981E-2D39-CE70-56AE8660D456}"/>
                </a:ext>
              </a:extLst>
            </p:cNvPr>
            <p:cNvSpPr txBox="1"/>
            <p:nvPr/>
          </p:nvSpPr>
          <p:spPr>
            <a:xfrm>
              <a:off x="3635896" y="3047061"/>
              <a:ext cx="1266706" cy="45985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/>
              <a:r>
                <a:rPr lang="en-US" sz="1100" dirty="0">
                  <a:latin typeface="Calibri" panose="020F0502020204030204" pitchFamily="34" charset="0"/>
                </a:rPr>
                <a:t>H.264/</a:t>
              </a:r>
              <a:br>
                <a:rPr lang="en-US" sz="1100" dirty="0">
                  <a:latin typeface="Calibri" panose="020F0502020204030204" pitchFamily="34" charset="0"/>
                </a:rPr>
              </a:br>
              <a:r>
                <a:rPr lang="en-US" sz="1100" dirty="0">
                  <a:latin typeface="Calibri" panose="020F0502020204030204" pitchFamily="34" charset="0"/>
                </a:rPr>
                <a:t>MPEG-4 AVC</a:t>
              </a:r>
            </a:p>
            <a:p>
              <a:pPr algn="ctr"/>
              <a:r>
                <a:rPr lang="en-US" sz="1100" dirty="0">
                  <a:latin typeface="Calibri" panose="020F0502020204030204" pitchFamily="34" charset="0"/>
                </a:rPr>
                <a:t>(2003)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A5AF25A-B3BD-3E77-B28C-B486595A5EB1}"/>
                </a:ext>
              </a:extLst>
            </p:cNvPr>
            <p:cNvSpPr txBox="1"/>
            <p:nvPr/>
          </p:nvSpPr>
          <p:spPr>
            <a:xfrm>
              <a:off x="2801238" y="2927042"/>
              <a:ext cx="1266706" cy="45985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/>
              <a:r>
                <a:rPr lang="en-US" sz="1100" dirty="0">
                  <a:latin typeface="Calibri" panose="020F0502020204030204" pitchFamily="34" charset="0"/>
                </a:rPr>
                <a:t>H.265/</a:t>
              </a:r>
              <a:br>
                <a:rPr lang="en-US" sz="1100" dirty="0">
                  <a:latin typeface="Calibri" panose="020F0502020204030204" pitchFamily="34" charset="0"/>
                </a:rPr>
              </a:br>
              <a:r>
                <a:rPr lang="en-US" sz="1100" dirty="0">
                  <a:latin typeface="Calibri" panose="020F0502020204030204" pitchFamily="34" charset="0"/>
                </a:rPr>
                <a:t>MPEG-HEVC</a:t>
              </a:r>
            </a:p>
            <a:p>
              <a:pPr algn="ctr"/>
              <a:r>
                <a:rPr lang="en-US" sz="1100" dirty="0">
                  <a:latin typeface="Calibri" panose="020F0502020204030204" pitchFamily="34" charset="0"/>
                </a:rPr>
                <a:t>(20</a:t>
              </a:r>
              <a:r>
                <a:rPr lang="cs-CZ" sz="1100" dirty="0">
                  <a:latin typeface="Calibri" panose="020F0502020204030204" pitchFamily="34" charset="0"/>
                </a:rPr>
                <a:t>1</a:t>
              </a:r>
              <a:r>
                <a:rPr lang="en-US" sz="1100" dirty="0">
                  <a:latin typeface="Calibri" panose="020F0502020204030204" pitchFamily="34" charset="0"/>
                </a:rPr>
                <a:t>3)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B8CDE8D-2A98-EA9B-5D3A-DAB6AB7D5EC1}"/>
                </a:ext>
              </a:extLst>
            </p:cNvPr>
            <p:cNvSpPr txBox="1"/>
            <p:nvPr/>
          </p:nvSpPr>
          <p:spPr>
            <a:xfrm>
              <a:off x="2023973" y="2887036"/>
              <a:ext cx="1266706" cy="45985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/>
              <a:r>
                <a:rPr lang="en-US" sz="11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H.266/</a:t>
              </a:r>
              <a:br>
                <a:rPr lang="en-US" sz="1100" b="1" dirty="0">
                  <a:solidFill>
                    <a:srgbClr val="FF0000"/>
                  </a:solidFill>
                  <a:latin typeface="Calibri" panose="020F0502020204030204" pitchFamily="34" charset="0"/>
                </a:rPr>
              </a:br>
              <a:r>
                <a:rPr lang="en-US" sz="11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MPEG-VVC</a:t>
              </a:r>
            </a:p>
            <a:p>
              <a:pPr algn="ctr"/>
              <a:r>
                <a:rPr lang="en-US" sz="11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(2020)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714CB8F-C72B-CD5B-155A-E174779E848F}"/>
                </a:ext>
              </a:extLst>
            </p:cNvPr>
            <p:cNvCxnSpPr/>
            <p:nvPr/>
          </p:nvCxnSpPr>
          <p:spPr bwMode="auto">
            <a:xfrm>
              <a:off x="1547664" y="4255188"/>
              <a:ext cx="4483174" cy="0"/>
            </a:xfrm>
            <a:prstGeom prst="line">
              <a:avLst/>
            </a:prstGeom>
            <a:noFill/>
            <a:ln w="158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8F29581-D425-6D7F-B076-53CD5C8B9A36}"/>
                </a:ext>
              </a:extLst>
            </p:cNvPr>
            <p:cNvSpPr txBox="1"/>
            <p:nvPr/>
          </p:nvSpPr>
          <p:spPr>
            <a:xfrm>
              <a:off x="374315" y="4066073"/>
              <a:ext cx="1662042" cy="45985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/>
              <a:r>
                <a:rPr lang="en-US" sz="1100" b="1" dirty="0" err="1">
                  <a:latin typeface="Calibri" panose="020F0502020204030204" pitchFamily="34" charset="0"/>
                </a:rPr>
                <a:t>Konstant</a:t>
              </a:r>
              <a:r>
                <a:rPr lang="cs-CZ" sz="1100" b="1" dirty="0">
                  <a:latin typeface="Calibri" panose="020F0502020204030204" pitchFamily="34" charset="0"/>
                </a:rPr>
                <a:t>ní zkreslení </a:t>
              </a:r>
              <a:r>
                <a:rPr lang="cs-CZ" sz="1100" dirty="0">
                  <a:latin typeface="Calibri" panose="020F0502020204030204" pitchFamily="34" charset="0"/>
                </a:rPr>
                <a:t>(kvalita)</a:t>
              </a:r>
              <a:br>
                <a:rPr lang="cs-CZ" sz="1100" dirty="0">
                  <a:latin typeface="Calibri" panose="020F0502020204030204" pitchFamily="34" charset="0"/>
                </a:rPr>
              </a:br>
              <a:r>
                <a:rPr lang="cs-CZ" sz="1100" dirty="0">
                  <a:latin typeface="Calibri" panose="020F0502020204030204" pitchFamily="34" charset="0"/>
                </a:rPr>
                <a:t>např. PSNR = 35 dB</a:t>
              </a:r>
              <a:endParaRPr lang="en-US" sz="1100" dirty="0">
                <a:latin typeface="Calibri" panose="020F0502020204030204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CDD35F4-F0CA-EFD2-6ACB-E3D5C3518B39}"/>
                </a:ext>
              </a:extLst>
            </p:cNvPr>
            <p:cNvSpPr/>
            <p:nvPr/>
          </p:nvSpPr>
          <p:spPr bwMode="auto">
            <a:xfrm>
              <a:off x="5956819" y="4220623"/>
              <a:ext cx="72000" cy="72000"/>
            </a:xfrm>
            <a:prstGeom prst="ellipse">
              <a:avLst/>
            </a:prstGeom>
            <a:solidFill>
              <a:srgbClr val="618FF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A6A630D-EB34-A2F7-6509-7F8901CE5411}"/>
                </a:ext>
              </a:extLst>
            </p:cNvPr>
            <p:cNvSpPr/>
            <p:nvPr/>
          </p:nvSpPr>
          <p:spPr bwMode="auto">
            <a:xfrm>
              <a:off x="4355976" y="4220623"/>
              <a:ext cx="72000" cy="72000"/>
            </a:xfrm>
            <a:prstGeom prst="ellipse">
              <a:avLst/>
            </a:prstGeom>
            <a:solidFill>
              <a:srgbClr val="618FF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9C73687-B94F-648E-C975-4BC2527CB95B}"/>
                </a:ext>
              </a:extLst>
            </p:cNvPr>
            <p:cNvSpPr/>
            <p:nvPr/>
          </p:nvSpPr>
          <p:spPr bwMode="auto">
            <a:xfrm>
              <a:off x="3750870" y="4220623"/>
              <a:ext cx="72000" cy="72000"/>
            </a:xfrm>
            <a:prstGeom prst="ellipse">
              <a:avLst/>
            </a:prstGeom>
            <a:solidFill>
              <a:srgbClr val="618FF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3D9BC1A-1CFD-FD01-7A5F-8959DF4A9F87}"/>
                </a:ext>
              </a:extLst>
            </p:cNvPr>
            <p:cNvSpPr/>
            <p:nvPr/>
          </p:nvSpPr>
          <p:spPr bwMode="auto">
            <a:xfrm>
              <a:off x="2976978" y="4220623"/>
              <a:ext cx="69882" cy="72000"/>
            </a:xfrm>
            <a:prstGeom prst="ellipse">
              <a:avLst/>
            </a:prstGeom>
            <a:solidFill>
              <a:srgbClr val="618FF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98FE0BB-2C0A-3028-654F-67DBB585C79B}"/>
                </a:ext>
              </a:extLst>
            </p:cNvPr>
            <p:cNvSpPr/>
            <p:nvPr/>
          </p:nvSpPr>
          <p:spPr bwMode="auto">
            <a:xfrm>
              <a:off x="2599212" y="4220623"/>
              <a:ext cx="69882" cy="72000"/>
            </a:xfrm>
            <a:prstGeom prst="ellipse">
              <a:avLst/>
            </a:prstGeom>
            <a:solidFill>
              <a:srgbClr val="618FF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93CA425-479E-798D-3F01-BC7A38D354F6}"/>
                </a:ext>
              </a:extLst>
            </p:cNvPr>
            <p:cNvSpPr/>
            <p:nvPr/>
          </p:nvSpPr>
          <p:spPr bwMode="auto">
            <a:xfrm>
              <a:off x="2399001" y="4220623"/>
              <a:ext cx="69882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322B72C-35BB-01D1-CA62-5E2983C0A776}"/>
                </a:ext>
              </a:extLst>
            </p:cNvPr>
            <p:cNvSpPr txBox="1"/>
            <p:nvPr/>
          </p:nvSpPr>
          <p:spPr>
            <a:xfrm>
              <a:off x="1541077" y="6216530"/>
              <a:ext cx="2084051" cy="45985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/>
              <a:r>
                <a:rPr lang="cs-CZ" sz="1100" b="1" dirty="0">
                  <a:latin typeface="Calibri" panose="020F0502020204030204" pitchFamily="34" charset="0"/>
                </a:rPr>
                <a:t>Redukce bitového toku</a:t>
              </a:r>
              <a:br>
                <a:rPr lang="cs-CZ" sz="1100" dirty="0">
                  <a:latin typeface="Calibri" panose="020F0502020204030204" pitchFamily="34" charset="0"/>
                </a:rPr>
              </a:br>
              <a:r>
                <a:rPr lang="cs-CZ" sz="1100" dirty="0">
                  <a:latin typeface="Calibri" panose="020F0502020204030204" pitchFamily="34" charset="0"/>
                </a:rPr>
                <a:t>např. na 50%</a:t>
              </a:r>
              <a:endParaRPr lang="en-US" sz="1100" dirty="0">
                <a:latin typeface="Calibri" panose="020F0502020204030204" pitchFamily="34" charset="0"/>
              </a:endParaRP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395F143-ED77-7F52-2460-A800B9D0CF6B}"/>
                </a:ext>
              </a:extLst>
            </p:cNvPr>
            <p:cNvCxnSpPr/>
            <p:nvPr/>
          </p:nvCxnSpPr>
          <p:spPr bwMode="auto">
            <a:xfrm>
              <a:off x="2433942" y="6180700"/>
              <a:ext cx="202102" cy="0"/>
            </a:xfrm>
            <a:prstGeom prst="line">
              <a:avLst/>
            </a:prstGeom>
            <a:noFill/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9B8BB-1A26-E8CF-C10E-9A8A1B471D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3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03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Transformační kódování:</a:t>
            </a:r>
            <a:br>
              <a:rPr lang="cs-CZ" sz="2800" dirty="0"/>
            </a:br>
            <a:r>
              <a:rPr lang="cs-CZ" sz="2800" dirty="0"/>
              <a:t>Kodér JPEG</a:t>
            </a:r>
            <a:endParaRPr lang="en-US" altLang="en-US" sz="2800" dirty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altLang="en-US" b="1" dirty="0"/>
              <a:t>Základní struktura kodéru JPEG</a:t>
            </a:r>
            <a:endParaRPr lang="en-US" altLang="en-US" b="1" dirty="0"/>
          </a:p>
        </p:txBody>
      </p:sp>
      <p:grpSp>
        <p:nvGrpSpPr>
          <p:cNvPr id="43" name="Group 32"/>
          <p:cNvGrpSpPr>
            <a:grpSpLocks/>
          </p:cNvGrpSpPr>
          <p:nvPr/>
        </p:nvGrpSpPr>
        <p:grpSpPr bwMode="auto">
          <a:xfrm>
            <a:off x="2922215" y="1652029"/>
            <a:ext cx="5135562" cy="4922838"/>
            <a:chOff x="2109442" y="1520788"/>
            <a:chExt cx="5136096" cy="4922875"/>
          </a:xfrm>
        </p:grpSpPr>
        <p:pic>
          <p:nvPicPr>
            <p:cNvPr id="4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3" t="14346" r="26883" b="14735"/>
            <a:stretch>
              <a:fillRect/>
            </a:stretch>
          </p:blipFill>
          <p:spPr bwMode="auto">
            <a:xfrm>
              <a:off x="2125663" y="1528763"/>
              <a:ext cx="4892675" cy="491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8"/>
            <p:cNvSpPr txBox="1">
              <a:spLocks noChangeArrowheads="1"/>
            </p:cNvSpPr>
            <p:nvPr/>
          </p:nvSpPr>
          <p:spPr bwMode="auto">
            <a:xfrm>
              <a:off x="2326419" y="1787930"/>
              <a:ext cx="648072" cy="324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Obrazová data</a:t>
              </a:r>
            </a:p>
          </p:txBody>
        </p:sp>
        <p:sp>
          <p:nvSpPr>
            <p:cNvPr id="46" name="TextBox 8"/>
            <p:cNvSpPr txBox="1">
              <a:spLocks noChangeArrowheads="1"/>
            </p:cNvSpPr>
            <p:nvPr/>
          </p:nvSpPr>
          <p:spPr bwMode="auto">
            <a:xfrm>
              <a:off x="3527884" y="1772940"/>
              <a:ext cx="1080120" cy="324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1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Transformace barev</a:t>
              </a:r>
            </a:p>
          </p:txBody>
        </p:sp>
        <p:sp>
          <p:nvSpPr>
            <p:cNvPr id="47" name="TextBox 8"/>
            <p:cNvSpPr txBox="1">
              <a:spLocks noChangeArrowheads="1"/>
            </p:cNvSpPr>
            <p:nvPr/>
          </p:nvSpPr>
          <p:spPr bwMode="auto">
            <a:xfrm>
              <a:off x="3055837" y="1588801"/>
              <a:ext cx="432048" cy="18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RGB</a:t>
              </a:r>
              <a:endParaRPr lang="cs-CZ" altLang="en-US" sz="10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8" name="TextBox 8"/>
            <p:cNvSpPr txBox="1">
              <a:spLocks noChangeArrowheads="1"/>
            </p:cNvSpPr>
            <p:nvPr/>
          </p:nvSpPr>
          <p:spPr bwMode="auto">
            <a:xfrm>
              <a:off x="4768976" y="1585653"/>
              <a:ext cx="55910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Y - </a:t>
              </a: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jas</a:t>
              </a:r>
            </a:p>
          </p:txBody>
        </p:sp>
        <p:sp>
          <p:nvSpPr>
            <p:cNvPr id="49" name="TextBox 9"/>
            <p:cNvSpPr txBox="1">
              <a:spLocks noChangeArrowheads="1"/>
            </p:cNvSpPr>
            <p:nvPr/>
          </p:nvSpPr>
          <p:spPr bwMode="auto">
            <a:xfrm>
              <a:off x="3599892" y="1520788"/>
              <a:ext cx="972108" cy="1800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RGB </a:t>
              </a: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-</a:t>
              </a: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 YCbCr</a:t>
              </a:r>
              <a:endParaRPr lang="cs-CZ" altLang="en-US" sz="10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0" name="TextBox 10"/>
            <p:cNvSpPr txBox="1">
              <a:spLocks noChangeArrowheads="1"/>
            </p:cNvSpPr>
            <p:nvPr/>
          </p:nvSpPr>
          <p:spPr bwMode="auto">
            <a:xfrm>
              <a:off x="4828790" y="2108757"/>
              <a:ext cx="55910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Cb (B-Y)</a:t>
              </a:r>
              <a:endParaRPr lang="cs-CZ" altLang="en-US" sz="10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" name="TextBox 11"/>
            <p:cNvSpPr txBox="1">
              <a:spLocks noChangeArrowheads="1"/>
            </p:cNvSpPr>
            <p:nvPr/>
          </p:nvSpPr>
          <p:spPr bwMode="auto">
            <a:xfrm>
              <a:off x="4869845" y="2336975"/>
              <a:ext cx="55910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Cr (R-Y)</a:t>
              </a:r>
              <a:endParaRPr lang="cs-CZ" altLang="en-US" sz="10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2" name="TextBox 8"/>
            <p:cNvSpPr txBox="1">
              <a:spLocks noChangeArrowheads="1"/>
            </p:cNvSpPr>
            <p:nvPr/>
          </p:nvSpPr>
          <p:spPr bwMode="auto">
            <a:xfrm>
              <a:off x="5433829" y="1772500"/>
              <a:ext cx="771563" cy="3238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9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Decimace barev</a:t>
              </a:r>
            </a:p>
          </p:txBody>
        </p:sp>
        <p:sp>
          <p:nvSpPr>
            <p:cNvPr id="53" name="TextBox 8"/>
            <p:cNvSpPr txBox="1">
              <a:spLocks noChangeArrowheads="1"/>
            </p:cNvSpPr>
            <p:nvPr/>
          </p:nvSpPr>
          <p:spPr bwMode="auto">
            <a:xfrm>
              <a:off x="5910312" y="2759047"/>
              <a:ext cx="978002" cy="28892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cs-CZ" sz="950" b="1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Podvzorkování</a:t>
              </a:r>
              <a:endParaRPr lang="en-US" sz="95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5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4:2:0 - JPEG</a:t>
              </a:r>
              <a:endParaRPr lang="cs-CZ" sz="95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4" name="TextBox 8"/>
            <p:cNvSpPr txBox="1">
              <a:spLocks noChangeArrowheads="1"/>
            </p:cNvSpPr>
            <p:nvPr/>
          </p:nvSpPr>
          <p:spPr bwMode="auto">
            <a:xfrm>
              <a:off x="5433776" y="3301651"/>
              <a:ext cx="771762" cy="324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Posun ss</a:t>
              </a:r>
              <a:endParaRPr lang="en-US" altLang="en-US" sz="10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-128</a:t>
              </a:r>
              <a:endParaRPr lang="cs-CZ" altLang="en-US" sz="10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TextBox 8"/>
            <p:cNvSpPr txBox="1">
              <a:spLocks noChangeArrowheads="1"/>
            </p:cNvSpPr>
            <p:nvPr/>
          </p:nvSpPr>
          <p:spPr bwMode="auto">
            <a:xfrm>
              <a:off x="4922142" y="2989809"/>
              <a:ext cx="415092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-128</a:t>
              </a:r>
              <a:endParaRPr lang="cs-CZ" altLang="en-US" sz="10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3912023" y="3301651"/>
                  <a:ext cx="684076" cy="3240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cs-CZ" altLang="en-US" sz="1000" b="1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Bloky</a:t>
                  </a:r>
                  <a:endParaRPr lang="en-US" altLang="en-US" sz="1000" b="1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000" b="1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𝟖</m:t>
                        </m:r>
                        <m:r>
                          <a:rPr lang="en-US" altLang="en-US" sz="1000" b="1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en-US" sz="1000" b="1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𝟖</m:t>
                        </m:r>
                      </m:oMath>
                    </m:oMathPara>
                  </a14:m>
                  <a:endParaRPr lang="cs-CZ" altLang="en-US" sz="1000" b="1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6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12023" y="3301651"/>
                  <a:ext cx="684076" cy="32403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9434"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2309088" y="3310219"/>
                  <a:ext cx="904284" cy="3069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4000">
                      <a:solidFill>
                        <a:schemeClr val="tx2"/>
                      </a:solidFill>
                      <a:latin typeface="Arial" charset="0"/>
                    </a:defRPr>
                  </a:lvl9pPr>
                </a:lstStyle>
                <a:p>
                  <a:pPr algn="ctr"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cs-CZ" altLang="en-US" sz="1000" b="1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2D </a:t>
                  </a:r>
                  <a:r>
                    <a:rPr lang="en-US" altLang="en-US" sz="1000" b="1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DCT </a:t>
                  </a:r>
                  <a:r>
                    <a:rPr lang="cs-CZ" altLang="en-US" sz="1000" b="1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  <a:t>bloků</a:t>
                  </a:r>
                  <a:br>
                    <a:rPr lang="cs-CZ" altLang="en-US" sz="1000" b="1" dirty="0">
                      <a:solidFill>
                        <a:srgbClr val="000000"/>
                      </a:solidFill>
                      <a:latin typeface="Calibri" panose="020F0502020204030204" pitchFamily="34" charset="0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000" b="1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𝟖</m:t>
                        </m:r>
                        <m:r>
                          <a:rPr lang="en-US" altLang="en-US" sz="1000" b="1" i="1" dirty="0" smtClean="0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altLang="en-US" sz="1000" b="1" i="1" dirty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𝟖</m:t>
                        </m:r>
                      </m:oMath>
                    </m:oMathPara>
                  </a14:m>
                  <a:endParaRPr lang="cs-CZ" altLang="en-US" sz="1000" b="1" dirty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7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09088" y="3310219"/>
                  <a:ext cx="904284" cy="30690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12000" b="-4000"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8"/>
            <p:cNvSpPr txBox="1">
              <a:spLocks noChangeArrowheads="1"/>
            </p:cNvSpPr>
            <p:nvPr/>
          </p:nvSpPr>
          <p:spPr bwMode="auto">
            <a:xfrm>
              <a:off x="3239852" y="2351261"/>
              <a:ext cx="1152128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Bloky </a:t>
              </a: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8x8 </a:t>
              </a: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pixelů</a:t>
              </a:r>
            </a:p>
          </p:txBody>
        </p:sp>
        <p:sp>
          <p:nvSpPr>
            <p:cNvPr id="59" name="TextBox 8"/>
            <p:cNvSpPr txBox="1">
              <a:spLocks noChangeArrowheads="1"/>
            </p:cNvSpPr>
            <p:nvPr/>
          </p:nvSpPr>
          <p:spPr bwMode="auto">
            <a:xfrm>
              <a:off x="2244512" y="4093739"/>
              <a:ext cx="1067348" cy="450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Kvantizace každého bloku</a:t>
              </a:r>
              <a:endParaRPr lang="en-US" altLang="en-US" sz="10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(</a:t>
              </a: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kvant</a:t>
              </a: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. mat</a:t>
              </a: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ice</a:t>
              </a:r>
              <a:r>
                <a:rPr lang="en-US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)</a:t>
              </a:r>
              <a:endParaRPr lang="cs-CZ" altLang="en-US" sz="10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TextBox 8"/>
            <p:cNvSpPr txBox="1">
              <a:spLocks noChangeArrowheads="1"/>
            </p:cNvSpPr>
            <p:nvPr/>
          </p:nvSpPr>
          <p:spPr bwMode="auto">
            <a:xfrm>
              <a:off x="3909064" y="4093739"/>
              <a:ext cx="1067348" cy="450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Zig-zag čtení kvantovaných koeficientů</a:t>
              </a:r>
            </a:p>
          </p:txBody>
        </p:sp>
        <p:sp>
          <p:nvSpPr>
            <p:cNvPr id="61" name="TextBox 8"/>
            <p:cNvSpPr txBox="1">
              <a:spLocks noChangeArrowheads="1"/>
            </p:cNvSpPr>
            <p:nvPr/>
          </p:nvSpPr>
          <p:spPr bwMode="auto">
            <a:xfrm>
              <a:off x="5445126" y="4911713"/>
              <a:ext cx="1284422" cy="4254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5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Variable-Length Coding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5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(Huffman</a:t>
              </a:r>
              <a:r>
                <a:rPr lang="cs-CZ" sz="95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.</a:t>
              </a:r>
              <a:r>
                <a:rPr lang="en-US" sz="95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cs-CZ" sz="95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kód.</a:t>
              </a:r>
              <a:r>
                <a:rPr lang="en-US" sz="95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)</a:t>
              </a:r>
              <a:endParaRPr lang="cs-CZ" sz="950" b="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2" name="TextBox 8"/>
            <p:cNvSpPr txBox="1">
              <a:spLocks noChangeArrowheads="1"/>
            </p:cNvSpPr>
            <p:nvPr/>
          </p:nvSpPr>
          <p:spPr bwMode="auto">
            <a:xfrm>
              <a:off x="5688039" y="5838820"/>
              <a:ext cx="792244" cy="15875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cs-CZ" sz="85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Kódovaná data</a:t>
              </a:r>
            </a:p>
          </p:txBody>
        </p:sp>
        <p:sp>
          <p:nvSpPr>
            <p:cNvPr id="63" name="TextBox 8"/>
            <p:cNvSpPr txBox="1">
              <a:spLocks noChangeArrowheads="1"/>
            </p:cNvSpPr>
            <p:nvPr/>
          </p:nvSpPr>
          <p:spPr bwMode="auto">
            <a:xfrm>
              <a:off x="6530415" y="5999570"/>
              <a:ext cx="715123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Kvantizační matice</a:t>
              </a:r>
            </a:p>
          </p:txBody>
        </p:sp>
        <p:sp>
          <p:nvSpPr>
            <p:cNvPr id="65" name="TextBox 8"/>
            <p:cNvSpPr txBox="1">
              <a:spLocks noChangeArrowheads="1"/>
            </p:cNvSpPr>
            <p:nvPr/>
          </p:nvSpPr>
          <p:spPr bwMode="auto">
            <a:xfrm>
              <a:off x="3803144" y="5796029"/>
              <a:ext cx="1308916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Vyčítání zig-zag</a:t>
              </a:r>
            </a:p>
          </p:txBody>
        </p:sp>
        <p:sp>
          <p:nvSpPr>
            <p:cNvPr id="66" name="TextBox 8"/>
            <p:cNvSpPr txBox="1">
              <a:spLocks noChangeArrowheads="1"/>
            </p:cNvSpPr>
            <p:nvPr/>
          </p:nvSpPr>
          <p:spPr bwMode="auto">
            <a:xfrm>
              <a:off x="2109442" y="5457418"/>
              <a:ext cx="97210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1000" b="1">
                  <a:solidFill>
                    <a:srgbClr val="000000"/>
                  </a:solidFill>
                  <a:latin typeface="Calibri" panose="020F0502020204030204" pitchFamily="34" charset="0"/>
                </a:rPr>
                <a:t>Kvantizační matice</a:t>
              </a:r>
            </a:p>
          </p:txBody>
        </p:sp>
        <p:sp>
          <p:nvSpPr>
            <p:cNvPr id="67" name="TextBox 8"/>
            <p:cNvSpPr txBox="1">
              <a:spLocks noChangeArrowheads="1"/>
            </p:cNvSpPr>
            <p:nvPr/>
          </p:nvSpPr>
          <p:spPr bwMode="auto">
            <a:xfrm>
              <a:off x="2363562" y="4636180"/>
              <a:ext cx="648072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900" b="1">
                  <a:solidFill>
                    <a:srgbClr val="000000"/>
                  </a:solidFill>
                  <a:latin typeface="Calibri" panose="020F0502020204030204" pitchFamily="34" charset="0"/>
                </a:rPr>
                <a:t>Blok </a:t>
              </a:r>
              <a:r>
                <a:rPr lang="en-US" altLang="en-US" sz="900" b="1">
                  <a:solidFill>
                    <a:srgbClr val="000000"/>
                  </a:solidFill>
                  <a:latin typeface="Calibri" panose="020F0502020204030204" pitchFamily="34" charset="0"/>
                </a:rPr>
                <a:t>DCT</a:t>
              </a:r>
              <a:endParaRPr lang="cs-CZ" altLang="en-US" sz="9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8" name="TextBox 8"/>
            <p:cNvSpPr txBox="1">
              <a:spLocks noChangeArrowheads="1"/>
            </p:cNvSpPr>
            <p:nvPr/>
          </p:nvSpPr>
          <p:spPr bwMode="auto">
            <a:xfrm>
              <a:off x="2988758" y="4863372"/>
              <a:ext cx="728217" cy="396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cs-CZ" altLang="en-US" sz="900" b="1">
                  <a:solidFill>
                    <a:srgbClr val="000000"/>
                  </a:solidFill>
                  <a:latin typeface="Calibri" panose="020F0502020204030204" pitchFamily="34" charset="0"/>
                </a:rPr>
                <a:t>Index kvality </a:t>
              </a:r>
              <a:r>
                <a:rPr lang="en-US" altLang="en-US" sz="900" b="1">
                  <a:solidFill>
                    <a:srgbClr val="000000"/>
                  </a:solidFill>
                  <a:latin typeface="Calibri" panose="020F0502020204030204" pitchFamily="34" charset="0"/>
                </a:rPr>
                <a:t>(Q)</a:t>
              </a:r>
              <a:endParaRPr lang="cs-CZ" altLang="en-US" sz="900" b="1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TextBox 8"/>
            <p:cNvSpPr txBox="1">
              <a:spLocks noChangeArrowheads="1"/>
            </p:cNvSpPr>
            <p:nvPr/>
          </p:nvSpPr>
          <p:spPr bwMode="auto">
            <a:xfrm>
              <a:off x="5004048" y="5999570"/>
              <a:ext cx="643310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VLC </a:t>
              </a:r>
              <a:r>
                <a:rPr lang="cs-CZ" altLang="en-US" sz="1000" b="1" dirty="0">
                  <a:solidFill>
                    <a:srgbClr val="000000"/>
                  </a:solidFill>
                  <a:latin typeface="Calibri" panose="020F0502020204030204" pitchFamily="34" charset="0"/>
                </a:rPr>
                <a:t>tabulky</a:t>
              </a:r>
            </a:p>
          </p:txBody>
        </p:sp>
      </p:grpSp>
      <p:sp>
        <p:nvSpPr>
          <p:cNvPr id="69" name="TextBox 8"/>
          <p:cNvSpPr txBox="1">
            <a:spLocks noChangeArrowheads="1"/>
          </p:cNvSpPr>
          <p:nvPr/>
        </p:nvSpPr>
        <p:spPr bwMode="auto">
          <a:xfrm>
            <a:off x="6392490" y="4407929"/>
            <a:ext cx="971550" cy="1238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>
                <a:solidFill>
                  <a:srgbClr val="000000"/>
                </a:solidFill>
                <a:latin typeface="Calibri" panose="020F0502020204030204" pitchFamily="34" charset="0"/>
              </a:rPr>
              <a:t>Run-Length Coding</a:t>
            </a:r>
            <a:endParaRPr lang="cs-CZ" altLang="en-US" sz="8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0" name="Object 2"/>
          <p:cNvGraphicFramePr>
            <a:graphicFrameLocks noChangeAspect="1"/>
          </p:cNvGraphicFramePr>
          <p:nvPr/>
        </p:nvGraphicFramePr>
        <p:xfrm>
          <a:off x="785440" y="3276042"/>
          <a:ext cx="1954212" cy="136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911400" imgH="2730240" progId="Equation.DSMT4">
                  <p:embed/>
                </p:oleObj>
              </mc:Choice>
              <mc:Fallback>
                <p:oleObj name="Equation" r:id="rId6" imgW="3911400" imgH="2730240" progId="Equation.DSMT4">
                  <p:embed/>
                  <p:pic>
                    <p:nvPicPr>
                      <p:cNvPr id="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440" y="3276042"/>
                        <a:ext cx="1954212" cy="1363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5E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" name="Object 3"/>
          <p:cNvGraphicFramePr>
            <a:graphicFrameLocks noChangeAspect="1"/>
          </p:cNvGraphicFramePr>
          <p:nvPr/>
        </p:nvGraphicFramePr>
        <p:xfrm>
          <a:off x="874340" y="5184217"/>
          <a:ext cx="1776412" cy="136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3555720" imgH="2730240" progId="Equation.DSMT4">
                  <p:embed/>
                </p:oleObj>
              </mc:Choice>
              <mc:Fallback>
                <p:oleObj name="Equation" r:id="rId8" imgW="3555720" imgH="2730240" progId="Equation.DSMT4">
                  <p:embed/>
                  <p:pic>
                    <p:nvPicPr>
                      <p:cNvPr id="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340" y="5184217"/>
                        <a:ext cx="1776412" cy="1363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5E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TextBox 8"/>
          <p:cNvSpPr txBox="1">
            <a:spLocks noChangeArrowheads="1"/>
          </p:cNvSpPr>
          <p:nvPr/>
        </p:nvSpPr>
        <p:spPr bwMode="auto">
          <a:xfrm>
            <a:off x="677490" y="2839479"/>
            <a:ext cx="21923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cs-CZ" altLang="en-US" sz="1100" b="1">
                <a:solidFill>
                  <a:srgbClr val="000000"/>
                </a:solidFill>
                <a:latin typeface="Calibri" panose="020F0502020204030204" pitchFamily="34" charset="0"/>
              </a:rPr>
              <a:t>Kvantizační matice pro jasový kanál</a:t>
            </a:r>
          </a:p>
        </p:txBody>
      </p:sp>
      <p:sp>
        <p:nvSpPr>
          <p:cNvPr id="73" name="TextBox 8"/>
          <p:cNvSpPr txBox="1">
            <a:spLocks noChangeArrowheads="1"/>
          </p:cNvSpPr>
          <p:nvPr/>
        </p:nvSpPr>
        <p:spPr bwMode="auto">
          <a:xfrm>
            <a:off x="677490" y="4747654"/>
            <a:ext cx="21923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cs-CZ" altLang="en-US" sz="1100" b="1">
                <a:solidFill>
                  <a:srgbClr val="000000"/>
                </a:solidFill>
                <a:latin typeface="Calibri" panose="020F0502020204030204" pitchFamily="34" charset="0"/>
              </a:rPr>
              <a:t>Kvantizační matice pro rozdílové barevné složky</a:t>
            </a:r>
          </a:p>
        </p:txBody>
      </p:sp>
      <p:sp>
        <p:nvSpPr>
          <p:cNvPr id="74" name="Right Brace 37"/>
          <p:cNvSpPr>
            <a:spLocks/>
          </p:cNvSpPr>
          <p:nvPr/>
        </p:nvSpPr>
        <p:spPr bwMode="auto">
          <a:xfrm>
            <a:off x="2765052" y="3344304"/>
            <a:ext cx="252413" cy="3132138"/>
          </a:xfrm>
          <a:prstGeom prst="rightBrace">
            <a:avLst>
              <a:gd name="adj1" fmla="val 8330"/>
              <a:gd name="adj2" fmla="val 63509"/>
            </a:avLst>
          </a:prstGeom>
          <a:noFill/>
          <a:ln w="19050" algn="ctr">
            <a:solidFill>
              <a:srgbClr val="618FF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4000">
                <a:solidFill>
                  <a:schemeClr val="tx2"/>
                </a:solidFill>
                <a:latin typeface="Arial" charset="0"/>
              </a:defRPr>
            </a:lvl1pPr>
            <a:lvl2pPr marL="742950" indent="-285750" eaLnBrk="0" hangingPunct="0">
              <a:defRPr sz="4000">
                <a:solidFill>
                  <a:schemeClr val="tx2"/>
                </a:solidFill>
                <a:latin typeface="Arial" charset="0"/>
              </a:defRPr>
            </a:lvl2pPr>
            <a:lvl3pPr marL="11430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3pPr>
            <a:lvl4pPr marL="16002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4pPr>
            <a:lvl5pPr marL="2057400" indent="-228600" eaLnBrk="0" hangingPunct="0">
              <a:defRPr sz="4000">
                <a:solidFill>
                  <a:schemeClr val="tx2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5" name="Object 4"/>
          <p:cNvGraphicFramePr>
            <a:graphicFrameLocks noChangeAspect="1"/>
          </p:cNvGraphicFramePr>
          <p:nvPr/>
        </p:nvGraphicFramePr>
        <p:xfrm>
          <a:off x="6082927" y="1282142"/>
          <a:ext cx="244951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902120" imgH="1028520" progId="Equation.DSMT4">
                  <p:embed/>
                </p:oleObj>
              </mc:Choice>
              <mc:Fallback>
                <p:oleObj name="Equation" r:id="rId10" imgW="4902120" imgH="1028520" progId="Equation.DSMT4">
                  <p:embed/>
                  <p:pic>
                    <p:nvPicPr>
                      <p:cNvPr id="7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2927" y="1282142"/>
                        <a:ext cx="2449513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5E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Bent Arrow 75"/>
          <p:cNvSpPr/>
          <p:nvPr/>
        </p:nvSpPr>
        <p:spPr bwMode="auto">
          <a:xfrm rot="16200000" flipH="1">
            <a:off x="5312989" y="886855"/>
            <a:ext cx="250825" cy="1206500"/>
          </a:xfrm>
          <a:prstGeom prst="bentArrow">
            <a:avLst/>
          </a:prstGeom>
          <a:solidFill>
            <a:srgbClr val="E9EFFF"/>
          </a:solidFill>
          <a:ln w="22225" cap="flat" cmpd="sng" algn="ctr">
            <a:solidFill>
              <a:srgbClr val="618FF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7" name="Object 5"/>
          <p:cNvGraphicFramePr>
            <a:graphicFrameLocks noChangeAspect="1"/>
          </p:cNvGraphicFramePr>
          <p:nvPr/>
        </p:nvGraphicFramePr>
        <p:xfrm>
          <a:off x="3433390" y="6176404"/>
          <a:ext cx="1433512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869920" imgH="672840" progId="Equation.DSMT4">
                  <p:embed/>
                </p:oleObj>
              </mc:Choice>
              <mc:Fallback>
                <p:oleObj name="Equation" r:id="rId12" imgW="2869920" imgH="672840" progId="Equation.DSMT4">
                  <p:embed/>
                  <p:pic>
                    <p:nvPicPr>
                      <p:cNvPr id="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3390" y="6176404"/>
                        <a:ext cx="1433512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5E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Bent Arrow 77"/>
          <p:cNvSpPr/>
          <p:nvPr/>
        </p:nvSpPr>
        <p:spPr bwMode="auto">
          <a:xfrm rot="16200000" flipH="1" flipV="1">
            <a:off x="3941390" y="5531879"/>
            <a:ext cx="971550" cy="269875"/>
          </a:xfrm>
          <a:prstGeom prst="bentArrow">
            <a:avLst/>
          </a:prstGeom>
          <a:solidFill>
            <a:srgbClr val="E9EFFF"/>
          </a:solidFill>
          <a:ln w="22225" cap="flat" cmpd="sng" algn="ctr">
            <a:solidFill>
              <a:srgbClr val="618FF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40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9" name="Object 6"/>
          <p:cNvGraphicFramePr>
            <a:graphicFrameLocks noChangeAspect="1"/>
          </p:cNvGraphicFramePr>
          <p:nvPr/>
        </p:nvGraphicFramePr>
        <p:xfrm>
          <a:off x="3319090" y="5863667"/>
          <a:ext cx="63500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269720" imgH="596880" progId="Equation.DSMT4">
                  <p:embed/>
                </p:oleObj>
              </mc:Choice>
              <mc:Fallback>
                <p:oleObj name="Equation" r:id="rId14" imgW="1269720" imgH="596880" progId="Equation.DSMT4">
                  <p:embed/>
                  <p:pic>
                    <p:nvPicPr>
                      <p:cNvPr id="7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090" y="5863667"/>
                        <a:ext cx="635000" cy="29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D5E0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5AA75B-8A25-C632-97BE-D7AED72456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39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866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Kódování ve více pásmech:</a:t>
            </a:r>
            <a:br>
              <a:rPr lang="cs-CZ" sz="2800" dirty="0"/>
            </a:br>
            <a:r>
              <a:rPr lang="cs-CZ" sz="2800" dirty="0"/>
              <a:t>Úvod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>
                <a:latin typeface="Calibri"/>
              </a:rPr>
              <a:t>Kódování ve více pásmech</a:t>
            </a:r>
            <a:r>
              <a:rPr lang="cs-CZ" dirty="0">
                <a:latin typeface="Calibri"/>
              </a:rPr>
              <a:t> (</a:t>
            </a:r>
            <a:r>
              <a:rPr lang="cs-CZ" b="1" dirty="0" err="1">
                <a:latin typeface="Calibri"/>
              </a:rPr>
              <a:t>subband</a:t>
            </a:r>
            <a:r>
              <a:rPr lang="cs-CZ" b="1" dirty="0">
                <a:latin typeface="Calibri"/>
              </a:rPr>
              <a:t> </a:t>
            </a:r>
            <a:r>
              <a:rPr lang="cs-CZ" b="1" dirty="0" err="1">
                <a:latin typeface="Calibri"/>
              </a:rPr>
              <a:t>coding</a:t>
            </a:r>
            <a:r>
              <a:rPr lang="cs-CZ" dirty="0">
                <a:latin typeface="Calibri"/>
              </a:rPr>
              <a:t>)</a:t>
            </a:r>
          </a:p>
          <a:p>
            <a:pPr lvl="1"/>
            <a:r>
              <a:rPr lang="cs-CZ" b="1" dirty="0">
                <a:latin typeface="Calibri"/>
              </a:rPr>
              <a:t>Rozklad</a:t>
            </a:r>
            <a:r>
              <a:rPr lang="cs-CZ" dirty="0">
                <a:latin typeface="Calibri"/>
              </a:rPr>
              <a:t> kódovaného </a:t>
            </a:r>
            <a:r>
              <a:rPr lang="cs-CZ" b="1" dirty="0">
                <a:latin typeface="Calibri"/>
              </a:rPr>
              <a:t>signálu</a:t>
            </a:r>
            <a:r>
              <a:rPr lang="cs-CZ" dirty="0">
                <a:latin typeface="Calibri"/>
              </a:rPr>
              <a:t> do </a:t>
            </a:r>
            <a:r>
              <a:rPr lang="cs-CZ" b="1" dirty="0">
                <a:latin typeface="Calibri"/>
              </a:rPr>
              <a:t>více pásem </a:t>
            </a:r>
            <a:r>
              <a:rPr lang="cs-CZ" dirty="0">
                <a:latin typeface="Calibri"/>
              </a:rPr>
              <a:t>pomocí </a:t>
            </a:r>
            <a:r>
              <a:rPr lang="cs-CZ" b="1" dirty="0">
                <a:latin typeface="Calibri"/>
              </a:rPr>
              <a:t>filtrace</a:t>
            </a:r>
          </a:p>
          <a:p>
            <a:pPr lvl="3"/>
            <a:r>
              <a:rPr lang="cs-CZ" b="1" dirty="0">
                <a:latin typeface="Calibri"/>
              </a:rPr>
              <a:t>Kompresní schéma </a:t>
            </a:r>
            <a:r>
              <a:rPr lang="cs-CZ" dirty="0">
                <a:latin typeface="Calibri"/>
              </a:rPr>
              <a:t>(např. skalární a vektorová </a:t>
            </a:r>
            <a:r>
              <a:rPr lang="cs-CZ" dirty="0" err="1">
                <a:latin typeface="Calibri"/>
              </a:rPr>
              <a:t>kvantizace</a:t>
            </a:r>
            <a:r>
              <a:rPr lang="cs-CZ" dirty="0">
                <a:latin typeface="Calibri"/>
              </a:rPr>
              <a:t>, diferenční kódování, transformační kódování) je </a:t>
            </a:r>
            <a:r>
              <a:rPr lang="cs-CZ" b="1" dirty="0">
                <a:latin typeface="Calibri"/>
              </a:rPr>
              <a:t>optimalizováno</a:t>
            </a:r>
            <a:r>
              <a:rPr lang="cs-CZ" dirty="0">
                <a:latin typeface="Calibri"/>
              </a:rPr>
              <a:t> pro </a:t>
            </a:r>
            <a:r>
              <a:rPr lang="cs-CZ" b="1" dirty="0">
                <a:latin typeface="Calibri"/>
              </a:rPr>
              <a:t>vlastnosti signálu</a:t>
            </a:r>
            <a:endParaRPr lang="cs-CZ" dirty="0">
              <a:latin typeface="Calibri"/>
            </a:endParaRPr>
          </a:p>
          <a:p>
            <a:pPr lvl="2"/>
            <a:r>
              <a:rPr lang="cs-CZ" b="1" dirty="0">
                <a:latin typeface="Calibri"/>
              </a:rPr>
              <a:t>Výhody</a:t>
            </a:r>
            <a:r>
              <a:rPr lang="cs-CZ" dirty="0">
                <a:latin typeface="Calibri"/>
              </a:rPr>
              <a:t> kódování ve více pásmech</a:t>
            </a:r>
          </a:p>
          <a:p>
            <a:pPr lvl="3"/>
            <a:r>
              <a:rPr lang="cs-CZ" b="1" dirty="0">
                <a:latin typeface="Calibri"/>
              </a:rPr>
              <a:t>Nedochází</a:t>
            </a:r>
            <a:r>
              <a:rPr lang="cs-CZ" dirty="0">
                <a:latin typeface="Calibri"/>
              </a:rPr>
              <a:t> k rozkladu signálu </a:t>
            </a:r>
            <a:r>
              <a:rPr lang="cs-CZ" b="1" dirty="0">
                <a:latin typeface="Calibri"/>
              </a:rPr>
              <a:t>do bloků </a:t>
            </a:r>
            <a:r>
              <a:rPr lang="cs-CZ" dirty="0">
                <a:latin typeface="Calibri"/>
              </a:rPr>
              <a:t>(jako u DCT) – </a:t>
            </a:r>
            <a:r>
              <a:rPr lang="cs-CZ" b="1" dirty="0">
                <a:latin typeface="Calibri"/>
              </a:rPr>
              <a:t>potlačení artefaktů</a:t>
            </a:r>
            <a:endParaRPr lang="cs-CZ" dirty="0">
              <a:latin typeface="Calibri"/>
            </a:endParaRPr>
          </a:p>
          <a:p>
            <a:pPr lvl="3"/>
            <a:r>
              <a:rPr lang="cs-CZ" dirty="0">
                <a:latin typeface="Calibri"/>
              </a:rPr>
              <a:t>Na každé </a:t>
            </a:r>
            <a:r>
              <a:rPr lang="cs-CZ" b="1" dirty="0">
                <a:latin typeface="Calibri"/>
              </a:rPr>
              <a:t>pásmo</a:t>
            </a:r>
            <a:r>
              <a:rPr lang="cs-CZ" dirty="0">
                <a:latin typeface="Calibri"/>
              </a:rPr>
              <a:t> lze aplikovat kódování </a:t>
            </a:r>
            <a:r>
              <a:rPr lang="cs-CZ" b="1" dirty="0">
                <a:latin typeface="Calibri"/>
              </a:rPr>
              <a:t>optimalizované</a:t>
            </a:r>
            <a:r>
              <a:rPr lang="cs-CZ" dirty="0">
                <a:latin typeface="Calibri"/>
              </a:rPr>
              <a:t> na jeho </a:t>
            </a:r>
            <a:r>
              <a:rPr lang="cs-CZ" b="1" dirty="0">
                <a:latin typeface="Calibri"/>
              </a:rPr>
              <a:t>charakteristiky</a:t>
            </a:r>
            <a:endParaRPr lang="cs-CZ" dirty="0">
              <a:latin typeface="Calibri"/>
            </a:endParaRPr>
          </a:p>
          <a:p>
            <a:pPr lvl="3"/>
            <a:r>
              <a:rPr lang="cs-CZ" dirty="0">
                <a:latin typeface="Calibri"/>
              </a:rPr>
              <a:t>Lze využít znalostí o </a:t>
            </a:r>
            <a:r>
              <a:rPr lang="cs-CZ" b="1" dirty="0">
                <a:latin typeface="Calibri"/>
              </a:rPr>
              <a:t>vlastnostech příjemci </a:t>
            </a:r>
            <a:r>
              <a:rPr lang="cs-CZ" dirty="0">
                <a:latin typeface="Calibri"/>
              </a:rPr>
              <a:t>(pozorovateli) pro </a:t>
            </a:r>
            <a:r>
              <a:rPr lang="cs-CZ" b="1" dirty="0">
                <a:latin typeface="Calibri"/>
              </a:rPr>
              <a:t>různá pásma</a:t>
            </a:r>
          </a:p>
          <a:p>
            <a:pPr lvl="3"/>
            <a:endParaRPr lang="cs-CZ" dirty="0"/>
          </a:p>
        </p:txBody>
      </p:sp>
      <p:grpSp>
        <p:nvGrpSpPr>
          <p:cNvPr id="5" name="Group 4"/>
          <p:cNvGrpSpPr/>
          <p:nvPr/>
        </p:nvGrpSpPr>
        <p:grpSpPr>
          <a:xfrm>
            <a:off x="395536" y="3846239"/>
            <a:ext cx="5565504" cy="2632674"/>
            <a:chOff x="395536" y="3846239"/>
            <a:chExt cx="5565504" cy="2632674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5536" y="3962772"/>
              <a:ext cx="5565504" cy="2516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234072" y="3846239"/>
              <a:ext cx="388843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Základní schéma systému pro kódování ve více pásmech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26407" y="4096123"/>
              <a:ext cx="6480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Analyzující filtr 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58855" y="4096123"/>
              <a:ext cx="6480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Syntetizující filtr 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26407" y="5110917"/>
              <a:ext cx="6480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Analyzující filtr 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58855" y="5110917"/>
              <a:ext cx="6480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Syntetizující filtr 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26407" y="4609703"/>
              <a:ext cx="6480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Analyzující filtr 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58855" y="4609703"/>
              <a:ext cx="6480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Syntetizující filtr 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6407" y="6083771"/>
              <a:ext cx="6480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Analyzující filtr M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58855" y="6083771"/>
              <a:ext cx="64807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Syntetizující filtr M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60651" y="4167947"/>
              <a:ext cx="64807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Kodér 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462128" y="4167947"/>
              <a:ext cx="64807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Dekodér 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60651" y="5189692"/>
              <a:ext cx="64807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Kodér 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62128" y="5189692"/>
              <a:ext cx="64807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Dekodér 3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60651" y="4676378"/>
              <a:ext cx="64807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Kodér 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62128" y="4676378"/>
              <a:ext cx="64807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Dekodér 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60651" y="6143495"/>
              <a:ext cx="64807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Kodér M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62128" y="6143495"/>
              <a:ext cx="64807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Dekodér M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825677" y="5182741"/>
              <a:ext cx="64807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Kanál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68144" y="4725144"/>
            <a:ext cx="3182960" cy="1721664"/>
            <a:chOff x="5868144" y="4725144"/>
            <a:chExt cx="3182960" cy="172166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868144" y="4725144"/>
              <a:ext cx="3182960" cy="16709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6357592" y="4730661"/>
              <a:ext cx="253488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Frekvenční charakteristika banky filtrů bez překryvu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357592" y="5589240"/>
              <a:ext cx="253488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Frekvenční charakteristika banky filtrů s překryvem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57592" y="5461100"/>
              <a:ext cx="253488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r"/>
              <a:r>
                <a:rPr lang="cs-CZ" sz="900" dirty="0">
                  <a:latin typeface="Calibri" panose="020F0502020204030204" pitchFamily="34" charset="0"/>
                </a:rPr>
                <a:t>f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357592" y="6308309"/>
              <a:ext cx="253488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r"/>
              <a:r>
                <a:rPr lang="cs-CZ" sz="900" dirty="0">
                  <a:latin typeface="Calibri" panose="020F0502020204030204" pitchFamily="34" charset="0"/>
                </a:rPr>
                <a:t>f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6200000">
              <a:off x="5302646" y="5326769"/>
              <a:ext cx="1555600" cy="36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b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Amplitudová frekvenční charakteristika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9E33F-9817-42AE-5D20-A042DC8F5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40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560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Kódování ve více pásmech:</a:t>
            </a:r>
            <a:br>
              <a:rPr lang="cs-CZ" sz="2800" dirty="0"/>
            </a:br>
            <a:r>
              <a:rPr lang="cs-CZ" sz="2800" dirty="0"/>
              <a:t>Analýza,</a:t>
            </a:r>
            <a:r>
              <a:rPr lang="en-US" sz="2800" dirty="0"/>
              <a:t> </a:t>
            </a:r>
            <a:r>
              <a:rPr lang="en-US" sz="2800" dirty="0" err="1"/>
              <a:t>kvantizace</a:t>
            </a:r>
            <a:r>
              <a:rPr lang="en-US" sz="2800" dirty="0"/>
              <a:t> a k</a:t>
            </a:r>
            <a:r>
              <a:rPr lang="cs-CZ" sz="2800" dirty="0" err="1"/>
              <a:t>ódování</a:t>
            </a:r>
            <a:r>
              <a:rPr lang="cs-CZ" sz="2800" dirty="0"/>
              <a:t>, syntéza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>
                    <a:latin typeface="Calibri"/>
                  </a:rPr>
                  <a:t>Rozklad pomocí vícepásmové banky filtrů</a:t>
                </a:r>
              </a:p>
              <a:p>
                <a:pPr lvl="2"/>
                <a:r>
                  <a:rPr lang="cs-CZ" dirty="0">
                    <a:latin typeface="Calibri"/>
                  </a:rPr>
                  <a:t>Často se </a:t>
                </a:r>
                <a:r>
                  <a:rPr lang="cs-CZ" b="1" dirty="0">
                    <a:latin typeface="Calibri"/>
                  </a:rPr>
                  <a:t>používá rekurzivní dělení pásma </a:t>
                </a:r>
                <a:r>
                  <a:rPr lang="cs-CZ" dirty="0">
                    <a:latin typeface="Calibri"/>
                  </a:rPr>
                  <a:t>pomocí filtrů typu DP a HP</a:t>
                </a:r>
              </a:p>
              <a:p>
                <a:pPr lvl="3"/>
                <a:r>
                  <a:rPr lang="cs-CZ" dirty="0">
                    <a:latin typeface="Calibri"/>
                  </a:rPr>
                  <a:t>Kvadraturní </a:t>
                </a:r>
                <a:r>
                  <a:rPr lang="cs-CZ" b="1" dirty="0">
                    <a:latin typeface="Calibri"/>
                  </a:rPr>
                  <a:t>zrcadlové filtry QMF</a:t>
                </a:r>
                <a:r>
                  <a:rPr lang="cs-CZ" i="1" dirty="0">
                    <a:latin typeface="Calibri"/>
                  </a:rPr>
                  <a:t> </a:t>
                </a:r>
                <a:r>
                  <a:rPr lang="cs-CZ" dirty="0">
                    <a:latin typeface="Calibri"/>
                  </a:rPr>
                  <a:t>(</a:t>
                </a:r>
                <a:r>
                  <a:rPr lang="cs-CZ" b="1" dirty="0" err="1">
                    <a:latin typeface="Calibri"/>
                  </a:rPr>
                  <a:t>Quadrature</a:t>
                </a:r>
                <a:r>
                  <a:rPr lang="cs-CZ" b="1" dirty="0">
                    <a:latin typeface="Calibri"/>
                  </a:rPr>
                  <a:t> </a:t>
                </a:r>
                <a:r>
                  <a:rPr lang="cs-CZ" b="1" dirty="0" err="1">
                    <a:latin typeface="Calibri"/>
                  </a:rPr>
                  <a:t>Mirror</a:t>
                </a:r>
                <a:r>
                  <a:rPr lang="cs-CZ" b="1" dirty="0">
                    <a:latin typeface="Calibri"/>
                  </a:rPr>
                  <a:t> </a:t>
                </a:r>
                <a:r>
                  <a:rPr lang="cs-CZ" b="1" dirty="0" err="1">
                    <a:latin typeface="Calibri"/>
                  </a:rPr>
                  <a:t>Filters</a:t>
                </a:r>
                <a:r>
                  <a:rPr lang="cs-CZ" dirty="0">
                    <a:latin typeface="Calibri"/>
                  </a:rPr>
                  <a:t>)</a:t>
                </a:r>
              </a:p>
              <a:p>
                <a:pPr lvl="3"/>
                <a:r>
                  <a:rPr lang="cs-CZ" dirty="0">
                    <a:latin typeface="Calibri"/>
                  </a:rPr>
                  <a:t>Dolní propust DP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a horn</a:t>
                </a:r>
                <a:r>
                  <a:rPr lang="cs-CZ" dirty="0"/>
                  <a:t>í</a:t>
                </a:r>
                <a:r>
                  <a:rPr lang="en-US" dirty="0"/>
                  <a:t> </a:t>
                </a:r>
                <a:r>
                  <a:rPr lang="en-US" dirty="0" err="1"/>
                  <a:t>propust</a:t>
                </a:r>
                <a:r>
                  <a:rPr lang="en-US" dirty="0"/>
                  <a:t> </a:t>
                </a:r>
                <a:r>
                  <a:rPr lang="cs-CZ" dirty="0"/>
                  <a:t>HP,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cs-CZ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cs-CZ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cs-CZ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endParaRPr lang="cs-CZ" dirty="0"/>
              </a:p>
              <a:p>
                <a:pPr lvl="3"/>
                <a:endParaRPr lang="cs-CZ" dirty="0"/>
              </a:p>
              <a:p>
                <a:pPr lvl="3"/>
                <a:endParaRPr lang="cs-CZ" dirty="0"/>
              </a:p>
              <a:p>
                <a:pPr lvl="3"/>
                <a:endParaRPr lang="cs-CZ" dirty="0"/>
              </a:p>
              <a:p>
                <a:pPr lvl="3"/>
                <a:endParaRPr lang="cs-CZ" dirty="0"/>
              </a:p>
              <a:p>
                <a:pPr lvl="3"/>
                <a:endParaRPr lang="cs-CZ" dirty="0"/>
              </a:p>
              <a:p>
                <a:pPr lvl="3"/>
                <a:endParaRPr lang="cs-CZ" dirty="0"/>
              </a:p>
              <a:p>
                <a:pPr lvl="3"/>
                <a:endParaRPr lang="cs-CZ" dirty="0"/>
              </a:p>
              <a:p>
                <a:pPr lvl="3"/>
                <a:endParaRPr lang="cs-CZ" dirty="0"/>
              </a:p>
              <a:p>
                <a:pPr lvl="3"/>
                <a:endParaRPr lang="cs-CZ" dirty="0"/>
              </a:p>
              <a:p>
                <a:pPr lvl="3"/>
                <a:endParaRPr lang="cs-CZ" dirty="0"/>
              </a:p>
              <a:p>
                <a:pPr lvl="3"/>
                <a:endParaRPr lang="cs-CZ" dirty="0"/>
              </a:p>
              <a:p>
                <a:pPr lvl="2"/>
                <a:r>
                  <a:rPr lang="cs-CZ" b="1" dirty="0"/>
                  <a:t>Dekompozice</a:t>
                </a:r>
                <a:r>
                  <a:rPr lang="cs-CZ" dirty="0"/>
                  <a:t> může být </a:t>
                </a:r>
                <a:r>
                  <a:rPr lang="cs-CZ" b="1" dirty="0"/>
                  <a:t>podle řádu decimace</a:t>
                </a:r>
              </a:p>
              <a:p>
                <a:pPr lvl="3"/>
                <a:r>
                  <a:rPr lang="cs-CZ" b="1" dirty="0" err="1"/>
                  <a:t>Poddecimovaná</a:t>
                </a:r>
                <a:r>
                  <a:rPr lang="cs-CZ" dirty="0"/>
                  <a:t>, </a:t>
                </a:r>
                <a:r>
                  <a:rPr lang="cs-CZ" b="1" dirty="0"/>
                  <a:t>kriticky decimovaná</a:t>
                </a:r>
                <a:r>
                  <a:rPr lang="cs-CZ" dirty="0"/>
                  <a:t> (nejobvyklejší), nebo </a:t>
                </a:r>
                <a:r>
                  <a:rPr lang="cs-CZ" b="1" dirty="0" err="1"/>
                  <a:t>naddecimovaná</a:t>
                </a:r>
                <a:endParaRPr lang="en-US" b="1" dirty="0"/>
              </a:p>
              <a:p>
                <a:pPr lvl="3"/>
                <a:endParaRPr lang="cs-CZ" dirty="0">
                  <a:latin typeface="Calibri"/>
                </a:endParaRPr>
              </a:p>
              <a:p>
                <a:pPr lvl="3"/>
                <a:endParaRPr lang="cs-CZ" dirty="0">
                  <a:latin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36" b="-10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5220072" y="3425794"/>
            <a:ext cx="2750912" cy="2307462"/>
            <a:chOff x="5220072" y="3425794"/>
            <a:chExt cx="2750912" cy="230746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220072" y="3564293"/>
              <a:ext cx="2640330" cy="2156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436096" y="5594757"/>
              <a:ext cx="253488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Normovaný kmitočet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76914" y="3425794"/>
              <a:ext cx="253488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en-US" sz="900" dirty="0">
                  <a:latin typeface="Calibri" panose="020F0502020204030204" pitchFamily="34" charset="0"/>
                </a:rPr>
                <a:t>A</a:t>
              </a:r>
              <a:r>
                <a:rPr lang="cs-CZ" sz="900" dirty="0">
                  <a:latin typeface="Calibri" panose="020F0502020204030204" pitchFamily="34" charset="0"/>
                </a:rPr>
                <a:t>m</a:t>
              </a:r>
              <a:r>
                <a:rPr lang="en-US" sz="900" dirty="0" err="1">
                  <a:latin typeface="Calibri" panose="020F0502020204030204" pitchFamily="34" charset="0"/>
                </a:rPr>
                <a:t>plitudov</a:t>
              </a:r>
              <a:r>
                <a:rPr lang="cs-CZ" sz="900" dirty="0">
                  <a:latin typeface="Calibri" panose="020F0502020204030204" pitchFamily="34" charset="0"/>
                </a:rPr>
                <a:t>á frekvenční charakteristika filtru DP a HP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360188" y="2473013"/>
            <a:ext cx="3998383" cy="3247566"/>
            <a:chOff x="1360188" y="2473013"/>
            <a:chExt cx="3998383" cy="324756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360188" y="2645877"/>
              <a:ext cx="3211812" cy="3074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16200000">
              <a:off x="4945011" y="4508816"/>
              <a:ext cx="688622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A </a:t>
              </a:r>
              <a:r>
                <a:rPr lang="en-US" sz="900" dirty="0">
                  <a:latin typeface="Calibri" panose="020F0502020204030204" pitchFamily="34" charset="0"/>
                </a:rPr>
                <a:t>[dB]</a:t>
              </a:r>
              <a:endParaRPr lang="cs-CZ" sz="900" dirty="0">
                <a:latin typeface="Calibri" panose="020F05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20404" y="2473013"/>
              <a:ext cx="2534888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900" dirty="0">
                  <a:latin typeface="Calibri" panose="020F0502020204030204" pitchFamily="34" charset="0"/>
                </a:rPr>
                <a:t>Vícepásmová banka kvadraturních zrcadlových filtrů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60662" y="3468425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DP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60662" y="4711924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HP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96766" y="3068960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DP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96766" y="3855715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HP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896766" y="4326119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DP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96766" y="5112874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HP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10667" y="2733570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DP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10667" y="3068960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HP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10667" y="3534078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DP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10667" y="3869468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HP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10667" y="4327462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DP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10667" y="4662852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HP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10667" y="5117026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DP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10667" y="5452416"/>
              <a:ext cx="432048" cy="180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000" dirty="0">
                  <a:latin typeface="Calibri" panose="020F0502020204030204" pitchFamily="34" charset="0"/>
                </a:rPr>
                <a:t>HP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21184E-4EB1-1FDC-C125-6D84F5BBA0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41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584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Kódování ve více pásmech:</a:t>
            </a:r>
            <a:br>
              <a:rPr lang="cs-CZ" sz="2800" dirty="0"/>
            </a:br>
            <a:r>
              <a:rPr lang="cs-CZ" sz="2800" dirty="0"/>
              <a:t>Aplikace v kódování obrazu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>
                    <a:latin typeface="Calibri"/>
                  </a:rPr>
                  <a:t>Aplikace v kódování obrazu</a:t>
                </a:r>
              </a:p>
              <a:p>
                <a:pPr lvl="2"/>
                <a:r>
                  <a:rPr lang="cs-CZ" dirty="0">
                    <a:latin typeface="Calibri"/>
                  </a:rPr>
                  <a:t>Použití </a:t>
                </a:r>
                <a:r>
                  <a:rPr lang="cs-CZ" b="1" dirty="0" err="1">
                    <a:latin typeface="Calibri"/>
                  </a:rPr>
                  <a:t>separabilních</a:t>
                </a:r>
                <a:r>
                  <a:rPr lang="cs-CZ" b="1" dirty="0">
                    <a:latin typeface="Calibri"/>
                  </a:rPr>
                  <a:t> 2D filtrů</a:t>
                </a:r>
              </a:p>
              <a:p>
                <a:pPr lvl="3"/>
                <a:r>
                  <a:rPr lang="cs-CZ" b="1" dirty="0">
                    <a:latin typeface="Calibri"/>
                  </a:rPr>
                  <a:t>Řádky</a:t>
                </a:r>
                <a:r>
                  <a:rPr lang="cs-CZ" dirty="0">
                    <a:latin typeface="Calibri"/>
                  </a:rPr>
                  <a:t> a </a:t>
                </a:r>
                <a:r>
                  <a:rPr lang="cs-CZ" b="1" dirty="0">
                    <a:latin typeface="Calibri"/>
                  </a:rPr>
                  <a:t>sloupce</a:t>
                </a:r>
                <a:r>
                  <a:rPr lang="cs-CZ" dirty="0">
                    <a:latin typeface="Calibri"/>
                  </a:rPr>
                  <a:t> obrazové matice </a:t>
                </a:r>
                <a:r>
                  <a:rPr lang="cs-CZ" b="1" dirty="0">
                    <a:latin typeface="Calibri"/>
                  </a:rPr>
                  <a:t>filtrovány odděleně </a:t>
                </a:r>
                <a:r>
                  <a:rPr lang="cs-CZ" dirty="0">
                    <a:latin typeface="Calibri"/>
                  </a:rPr>
                  <a:t>pomocí </a:t>
                </a:r>
                <a:r>
                  <a:rPr lang="cs-CZ" b="1" dirty="0">
                    <a:latin typeface="Calibri"/>
                  </a:rPr>
                  <a:t>filtrů DP </a:t>
                </a:r>
                <a:r>
                  <a:rPr lang="cs-CZ" dirty="0">
                    <a:latin typeface="Calibri"/>
                  </a:rPr>
                  <a:t>a </a:t>
                </a:r>
                <a:r>
                  <a:rPr lang="cs-CZ" b="1" dirty="0">
                    <a:latin typeface="Calibri"/>
                  </a:rPr>
                  <a:t>HP</a:t>
                </a:r>
              </a:p>
              <a:p>
                <a:pPr lvl="3"/>
                <a:r>
                  <a:rPr lang="cs-CZ" dirty="0">
                    <a:latin typeface="Calibri"/>
                  </a:rPr>
                  <a:t>Na </a:t>
                </a:r>
                <a:r>
                  <a:rPr lang="cs-CZ" b="1" dirty="0">
                    <a:latin typeface="Calibri"/>
                  </a:rPr>
                  <a:t>výstupu</a:t>
                </a:r>
                <a:r>
                  <a:rPr lang="cs-CZ" dirty="0">
                    <a:latin typeface="Calibri"/>
                  </a:rPr>
                  <a:t> je použita </a:t>
                </a:r>
                <a:r>
                  <a:rPr lang="cs-CZ" b="1" dirty="0">
                    <a:latin typeface="Calibri"/>
                  </a:rPr>
                  <a:t>decimace</a:t>
                </a:r>
                <a:r>
                  <a:rPr lang="cs-CZ" dirty="0">
                    <a:latin typeface="Calibri"/>
                  </a:rPr>
                  <a:t> s </a:t>
                </a:r>
                <a:r>
                  <a:rPr lang="cs-CZ" b="1" dirty="0">
                    <a:latin typeface="Calibri"/>
                  </a:rPr>
                  <a:t>řádem 2</a:t>
                </a:r>
                <a:endParaRPr lang="cs-CZ" dirty="0">
                  <a:latin typeface="Calibri"/>
                </a:endParaRPr>
              </a:p>
              <a:p>
                <a:pPr lvl="3"/>
                <a:r>
                  <a:rPr lang="cs-CZ" dirty="0">
                    <a:latin typeface="Calibri"/>
                  </a:rPr>
                  <a:t>Po </a:t>
                </a:r>
                <a:r>
                  <a:rPr lang="cs-CZ" b="1" dirty="0">
                    <a:latin typeface="Calibri"/>
                  </a:rPr>
                  <a:t>filtraci obrazu </a:t>
                </a:r>
                <a:r>
                  <a:rPr lang="cs-CZ" dirty="0">
                    <a:latin typeface="Calibri"/>
                  </a:rPr>
                  <a:t>o rozměrech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</a:rPr>
                      <m:t>𝑁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 err="1"/>
                  <a:t>po</a:t>
                </a:r>
                <a:r>
                  <a:rPr lang="en-US" b="1" dirty="0"/>
                  <a:t> </a:t>
                </a:r>
                <a:r>
                  <a:rPr lang="cs-CZ" b="1" dirty="0"/>
                  <a:t>řádcích </a:t>
                </a:r>
                <a:r>
                  <a:rPr lang="cs-CZ" dirty="0"/>
                  <a:t>vzniknou </a:t>
                </a:r>
                <a:r>
                  <a:rPr lang="cs-CZ" b="1" dirty="0"/>
                  <a:t>dva obrazy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cs-CZ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b="0" i="1" smtClean="0"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cs-CZ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cs-CZ" i="1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endParaRPr lang="cs-CZ" dirty="0"/>
              </a:p>
              <a:p>
                <a:pPr lvl="3"/>
                <a:r>
                  <a:rPr lang="cs-CZ" dirty="0"/>
                  <a:t>Každý </a:t>
                </a:r>
                <a:r>
                  <a:rPr lang="cs-CZ" b="1" dirty="0"/>
                  <a:t>obraz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i="1"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cs-CZ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cs-CZ" i="1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cs-CZ" dirty="0"/>
                  <a:t>je filtrován </a:t>
                </a:r>
                <a:r>
                  <a:rPr lang="cs-CZ" b="1" dirty="0"/>
                  <a:t>po sloupcích </a:t>
                </a:r>
                <a:r>
                  <a:rPr lang="cs-CZ" dirty="0"/>
                  <a:t>a vzniknou </a:t>
                </a:r>
                <a:r>
                  <a:rPr lang="cs-CZ" b="1" dirty="0"/>
                  <a:t>dva obrazy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i="1"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cs-CZ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  <m:r>
                      <a:rPr lang="cs-CZ" i="1">
                        <a:latin typeface="Cambria Math"/>
                        <a:ea typeface="Cambria Math"/>
                      </a:rPr>
                      <m:t>×</m:t>
                    </m:r>
                    <m:box>
                      <m:box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i="1">
                                <a:latin typeface="Cambria Math"/>
                              </a:rPr>
                              <m:t>𝑁</m:t>
                            </m:r>
                          </m:num>
                          <m:den>
                            <m:r>
                              <a:rPr lang="cs-CZ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box>
                  </m:oMath>
                </a14:m>
                <a:endParaRPr lang="cs-CZ" dirty="0"/>
              </a:p>
              <a:p>
                <a:pPr lvl="2"/>
                <a:r>
                  <a:rPr lang="cs-CZ" b="1" dirty="0"/>
                  <a:t>Značení</a:t>
                </a:r>
                <a:r>
                  <a:rPr lang="cs-CZ" dirty="0"/>
                  <a:t> dekompozice</a:t>
                </a:r>
              </a:p>
              <a:p>
                <a:pPr lvl="3"/>
                <a:r>
                  <a:rPr lang="cs-CZ" dirty="0"/>
                  <a:t>Nejprve je aplikována </a:t>
                </a:r>
                <a:r>
                  <a:rPr lang="cs-CZ" b="1" dirty="0"/>
                  <a:t>filtrace DP </a:t>
                </a:r>
                <a:r>
                  <a:rPr lang="cs-CZ" dirty="0"/>
                  <a:t>(LP) a </a:t>
                </a:r>
                <a:r>
                  <a:rPr lang="cs-CZ" b="1" dirty="0"/>
                  <a:t>HP </a:t>
                </a:r>
                <a:r>
                  <a:rPr lang="cs-CZ" dirty="0"/>
                  <a:t>(HP) po </a:t>
                </a:r>
                <a:r>
                  <a:rPr lang="cs-CZ" b="1" dirty="0"/>
                  <a:t>řádcích</a:t>
                </a:r>
                <a:r>
                  <a:rPr lang="cs-CZ" dirty="0"/>
                  <a:t> a výstup je </a:t>
                </a:r>
                <a:r>
                  <a:rPr lang="cs-CZ" b="1" dirty="0"/>
                  <a:t>decimován</a:t>
                </a:r>
                <a:r>
                  <a:rPr lang="cs-CZ" dirty="0">
                    <a:latin typeface="Calibri"/>
                  </a:rPr>
                  <a:t> s </a:t>
                </a:r>
                <a:r>
                  <a:rPr lang="cs-CZ" b="1" dirty="0">
                    <a:latin typeface="Calibri"/>
                  </a:rPr>
                  <a:t>řádem 2</a:t>
                </a:r>
                <a:r>
                  <a:rPr lang="cs-CZ" dirty="0">
                    <a:latin typeface="Calibri"/>
                  </a:rPr>
                  <a:t>, vzniknou </a:t>
                </a:r>
                <a:r>
                  <a:rPr lang="cs-CZ" b="1" dirty="0">
                    <a:latin typeface="Calibri"/>
                  </a:rPr>
                  <a:t>2 obrázky</a:t>
                </a:r>
                <a:endParaRPr lang="cs-CZ" b="1" dirty="0"/>
              </a:p>
              <a:p>
                <a:pPr lvl="3"/>
                <a:r>
                  <a:rPr lang="cs-CZ" dirty="0"/>
                  <a:t>Každý z těchto dvou snímků je filtrován </a:t>
                </a:r>
                <a:r>
                  <a:rPr lang="cs-CZ" b="1" dirty="0"/>
                  <a:t>DP </a:t>
                </a:r>
                <a:r>
                  <a:rPr lang="cs-CZ" dirty="0"/>
                  <a:t>(LP) a </a:t>
                </a:r>
                <a:r>
                  <a:rPr lang="cs-CZ" b="1" dirty="0"/>
                  <a:t>HP </a:t>
                </a:r>
                <a:r>
                  <a:rPr lang="cs-CZ" dirty="0"/>
                  <a:t>(HP) po </a:t>
                </a:r>
                <a:r>
                  <a:rPr lang="cs-CZ" b="1" dirty="0"/>
                  <a:t>sloupcích </a:t>
                </a:r>
                <a:r>
                  <a:rPr lang="cs-CZ" dirty="0"/>
                  <a:t>a výstup je </a:t>
                </a:r>
                <a:r>
                  <a:rPr lang="cs-CZ" b="1" dirty="0"/>
                  <a:t>decimován</a:t>
                </a:r>
                <a:r>
                  <a:rPr lang="cs-CZ" dirty="0">
                    <a:latin typeface="Calibri"/>
                  </a:rPr>
                  <a:t> s </a:t>
                </a:r>
                <a:r>
                  <a:rPr lang="cs-CZ" b="1" dirty="0">
                    <a:latin typeface="Calibri"/>
                  </a:rPr>
                  <a:t>řádem 2</a:t>
                </a:r>
                <a:r>
                  <a:rPr lang="cs-CZ" dirty="0">
                    <a:latin typeface="Calibri"/>
                  </a:rPr>
                  <a:t>, vzniknou </a:t>
                </a:r>
                <a:r>
                  <a:rPr lang="cs-CZ" b="1" dirty="0">
                    <a:latin typeface="Calibri"/>
                  </a:rPr>
                  <a:t>4 obrázky</a:t>
                </a:r>
              </a:p>
              <a:p>
                <a:pPr lvl="2" algn="just"/>
                <a:r>
                  <a:rPr lang="cs-CZ" dirty="0">
                    <a:latin typeface="Calibri"/>
                  </a:rPr>
                  <a:t>Výsledné </a:t>
                </a:r>
                <a:r>
                  <a:rPr lang="cs-CZ" b="1" dirty="0">
                    <a:latin typeface="Calibri"/>
                  </a:rPr>
                  <a:t>4 obrázky</a:t>
                </a:r>
                <a:r>
                  <a:rPr lang="cs-CZ" dirty="0">
                    <a:latin typeface="Calibri"/>
                  </a:rPr>
                  <a:t> se značí</a:t>
                </a:r>
              </a:p>
              <a:p>
                <a:pPr lvl="3">
                  <a:tabLst>
                    <a:tab pos="2509838" algn="l"/>
                  </a:tabLst>
                </a:pPr>
                <a:r>
                  <a:rPr lang="cs-CZ" b="1" dirty="0">
                    <a:latin typeface="Calibri"/>
                  </a:rPr>
                  <a:t>LL</a:t>
                </a:r>
                <a:r>
                  <a:rPr lang="cs-CZ" dirty="0">
                    <a:latin typeface="Calibri"/>
                  </a:rPr>
                  <a:t> (</a:t>
                </a:r>
                <a:r>
                  <a:rPr lang="cs-CZ" i="1" dirty="0" err="1">
                    <a:latin typeface="Calibri"/>
                  </a:rPr>
                  <a:t>low-low</a:t>
                </a:r>
                <a:r>
                  <a:rPr lang="cs-CZ" dirty="0">
                    <a:latin typeface="Calibri"/>
                  </a:rPr>
                  <a:t>)	– aproximace</a:t>
                </a:r>
              </a:p>
              <a:p>
                <a:pPr lvl="3">
                  <a:tabLst>
                    <a:tab pos="2509838" algn="l"/>
                  </a:tabLst>
                </a:pPr>
                <a:r>
                  <a:rPr lang="cs-CZ" b="1" dirty="0">
                    <a:latin typeface="Calibri"/>
                  </a:rPr>
                  <a:t>LH</a:t>
                </a:r>
                <a:r>
                  <a:rPr lang="cs-CZ" dirty="0">
                    <a:latin typeface="Calibri"/>
                  </a:rPr>
                  <a:t> (</a:t>
                </a:r>
                <a:r>
                  <a:rPr lang="cs-CZ" i="1" dirty="0" err="1">
                    <a:latin typeface="Calibri"/>
                  </a:rPr>
                  <a:t>low-high</a:t>
                </a:r>
                <a:r>
                  <a:rPr lang="cs-CZ" dirty="0">
                    <a:latin typeface="Calibri"/>
                  </a:rPr>
                  <a:t>)	– vertikální detaily</a:t>
                </a:r>
              </a:p>
              <a:p>
                <a:pPr lvl="3">
                  <a:tabLst>
                    <a:tab pos="2509838" algn="l"/>
                  </a:tabLst>
                </a:pPr>
                <a:r>
                  <a:rPr lang="cs-CZ" b="1" dirty="0">
                    <a:latin typeface="Calibri"/>
                  </a:rPr>
                  <a:t>HL</a:t>
                </a:r>
                <a:r>
                  <a:rPr lang="cs-CZ" dirty="0">
                    <a:latin typeface="Calibri"/>
                  </a:rPr>
                  <a:t> (</a:t>
                </a:r>
                <a:r>
                  <a:rPr lang="cs-CZ" i="1" dirty="0" err="1">
                    <a:latin typeface="Calibri"/>
                  </a:rPr>
                  <a:t>high-low</a:t>
                </a:r>
                <a:r>
                  <a:rPr lang="cs-CZ" dirty="0">
                    <a:latin typeface="Calibri"/>
                  </a:rPr>
                  <a:t>) 	– horizontální detaily</a:t>
                </a:r>
              </a:p>
              <a:p>
                <a:pPr lvl="3">
                  <a:tabLst>
                    <a:tab pos="2509838" algn="l"/>
                  </a:tabLst>
                </a:pPr>
                <a:r>
                  <a:rPr lang="cs-CZ" b="1" dirty="0">
                    <a:latin typeface="Calibri"/>
                  </a:rPr>
                  <a:t>HH</a:t>
                </a:r>
                <a:r>
                  <a:rPr lang="cs-CZ" dirty="0">
                    <a:latin typeface="Calibri"/>
                  </a:rPr>
                  <a:t> (</a:t>
                </a:r>
                <a:r>
                  <a:rPr lang="cs-CZ" i="1" dirty="0" err="1">
                    <a:latin typeface="Calibri"/>
                  </a:rPr>
                  <a:t>high-high</a:t>
                </a:r>
                <a:r>
                  <a:rPr lang="cs-CZ" dirty="0">
                    <a:latin typeface="Calibri"/>
                  </a:rPr>
                  <a:t>) 	– diagonální detaily</a:t>
                </a:r>
                <a:endParaRPr lang="cs-CZ" b="1" dirty="0">
                  <a:latin typeface="Calibri"/>
                </a:endParaRPr>
              </a:p>
              <a:p>
                <a:pPr lvl="3"/>
                <a:endParaRPr lang="cs-CZ" dirty="0">
                  <a:latin typeface="Calibri"/>
                </a:endParaRPr>
              </a:p>
              <a:p>
                <a:pPr lvl="3"/>
                <a:endParaRPr lang="cs-CZ" b="1" dirty="0"/>
              </a:p>
              <a:p>
                <a:pPr lvl="3"/>
                <a:endParaRPr lang="cs-CZ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836" r="-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806412"/>
            <a:ext cx="1718320" cy="171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114496" y="4587859"/>
            <a:ext cx="2985764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2" algn="ctr"/>
            <a:r>
              <a:rPr lang="cs-CZ" sz="1200" dirty="0">
                <a:latin typeface="Calibri" panose="020F0502020204030204" pitchFamily="34" charset="0"/>
              </a:rPr>
              <a:t>Rozklad obrazu do pásem a značení pásem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79544" y="5291336"/>
            <a:ext cx="720080" cy="15388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2" algn="ctr"/>
            <a:r>
              <a:rPr lang="cs-CZ" sz="1000" b="1" dirty="0">
                <a:latin typeface="Calibri" panose="020F0502020204030204" pitchFamily="34" charset="0"/>
              </a:rPr>
              <a:t>Aproximace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27642" y="5291336"/>
            <a:ext cx="72008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2" algn="ctr"/>
            <a:r>
              <a:rPr lang="cs-CZ" sz="1000" b="1" dirty="0">
                <a:latin typeface="Calibri" panose="020F0502020204030204" pitchFamily="34" charset="0"/>
              </a:rPr>
              <a:t>Vertikální detaily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79544" y="6129156"/>
            <a:ext cx="72008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2" algn="ctr"/>
            <a:r>
              <a:rPr lang="cs-CZ" sz="1000" b="1" dirty="0">
                <a:latin typeface="Calibri" panose="020F0502020204030204" pitchFamily="34" charset="0"/>
              </a:rPr>
              <a:t>Horizontální detaily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27642" y="6129156"/>
            <a:ext cx="72008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2" algn="ctr"/>
            <a:r>
              <a:rPr lang="cs-CZ" sz="1000" b="1" dirty="0">
                <a:latin typeface="Calibri" panose="020F0502020204030204" pitchFamily="34" charset="0"/>
              </a:rPr>
              <a:t>Diagonální detaily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899538" y="4806412"/>
            <a:ext cx="859160" cy="859160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cs-CZ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Calibri" panose="020F0502020204030204" pitchFamily="34" charset="0"/>
              </a:rPr>
              <a:t>LL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759178" y="4806412"/>
            <a:ext cx="859160" cy="859160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cs-CZ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LH</a:t>
            </a: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899538" y="5666614"/>
            <a:ext cx="859160" cy="859160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cs-CZ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HL</a:t>
            </a: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59178" y="5666614"/>
            <a:ext cx="859160" cy="859160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cs-CZ" sz="2000" b="1" dirty="0">
                <a:solidFill>
                  <a:schemeClr val="tx2"/>
                </a:solidFill>
                <a:latin typeface="Calibri" panose="020F0502020204030204" pitchFamily="34" charset="0"/>
              </a:rPr>
              <a:t>HH</a:t>
            </a:r>
            <a:endParaRPr lang="en-US" sz="2000" b="1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E450-475E-2A04-4506-12DE469E09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42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37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Vlnková transformace:</a:t>
            </a:r>
            <a:br>
              <a:rPr lang="cs-CZ" sz="2800" dirty="0"/>
            </a:br>
            <a:r>
              <a:rPr lang="cs-CZ" sz="2800" dirty="0"/>
              <a:t>Úvod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>
                    <a:latin typeface="Calibri"/>
                  </a:rPr>
                  <a:t>Vlnková transformace </a:t>
                </a:r>
                <a:r>
                  <a:rPr lang="cs-CZ" dirty="0">
                    <a:latin typeface="Calibri"/>
                  </a:rPr>
                  <a:t>(</a:t>
                </a:r>
                <a:r>
                  <a:rPr lang="cs-CZ" b="1" dirty="0" err="1">
                    <a:latin typeface="Calibri"/>
                  </a:rPr>
                  <a:t>wavelet</a:t>
                </a:r>
                <a:r>
                  <a:rPr lang="cs-CZ" b="1" dirty="0">
                    <a:latin typeface="Calibri"/>
                  </a:rPr>
                  <a:t> </a:t>
                </a:r>
                <a:r>
                  <a:rPr lang="cs-CZ" b="1" dirty="0" err="1">
                    <a:latin typeface="Calibri"/>
                  </a:rPr>
                  <a:t>transform</a:t>
                </a:r>
                <a:r>
                  <a:rPr lang="cs-CZ" dirty="0">
                    <a:latin typeface="Calibri"/>
                  </a:rPr>
                  <a:t>)</a:t>
                </a:r>
              </a:p>
              <a:p>
                <a:pPr lvl="1"/>
                <a:r>
                  <a:rPr lang="cs-CZ" b="1" dirty="0">
                    <a:latin typeface="Calibri"/>
                  </a:rPr>
                  <a:t>Vlnky</a:t>
                </a:r>
                <a:r>
                  <a:rPr lang="cs-CZ" dirty="0">
                    <a:latin typeface="Calibri"/>
                  </a:rPr>
                  <a:t> lze s výhodou použít pro </a:t>
                </a:r>
                <a:r>
                  <a:rPr lang="cs-CZ" b="1" dirty="0">
                    <a:latin typeface="Calibri"/>
                  </a:rPr>
                  <a:t>dekompozici signálu</a:t>
                </a:r>
                <a:endParaRPr lang="cs-CZ" dirty="0">
                  <a:latin typeface="Calibri"/>
                </a:endParaRPr>
              </a:p>
              <a:p>
                <a:pPr lvl="2"/>
                <a:r>
                  <a:rPr lang="cs-CZ" b="1" dirty="0">
                    <a:latin typeface="Calibri"/>
                  </a:rPr>
                  <a:t>Kompresní systém s vlnkami </a:t>
                </a:r>
                <a:r>
                  <a:rPr lang="cs-CZ" dirty="0">
                    <a:latin typeface="Calibri"/>
                  </a:rPr>
                  <a:t>je podobný </a:t>
                </a:r>
                <a:r>
                  <a:rPr lang="cs-CZ" b="1" dirty="0">
                    <a:latin typeface="Calibri"/>
                  </a:rPr>
                  <a:t>kódování ve více pásmech</a:t>
                </a:r>
                <a:endParaRPr lang="cs-CZ" dirty="0">
                  <a:latin typeface="Calibri"/>
                </a:endParaRPr>
              </a:p>
              <a:p>
                <a:pPr lvl="2"/>
                <a:r>
                  <a:rPr lang="cs-CZ" dirty="0">
                    <a:latin typeface="Calibri"/>
                  </a:rPr>
                  <a:t>Vstupní signál </a:t>
                </a:r>
                <a:r>
                  <a:rPr lang="cs-CZ" b="1" dirty="0">
                    <a:latin typeface="Calibri"/>
                  </a:rPr>
                  <a:t>rozkládáme</a:t>
                </a:r>
                <a:r>
                  <a:rPr lang="cs-CZ" dirty="0">
                    <a:latin typeface="Calibri"/>
                  </a:rPr>
                  <a:t> pomocí </a:t>
                </a:r>
                <a:r>
                  <a:rPr lang="cs-CZ" b="1" dirty="0">
                    <a:latin typeface="Calibri"/>
                  </a:rPr>
                  <a:t>banky vlnkových filtrů</a:t>
                </a:r>
              </a:p>
              <a:p>
                <a:pPr lvl="2"/>
                <a:r>
                  <a:rPr lang="cs-CZ" dirty="0">
                    <a:latin typeface="Calibri"/>
                  </a:rPr>
                  <a:t>Výstup rozkladu je </a:t>
                </a:r>
                <a:r>
                  <a:rPr lang="cs-CZ" b="1" dirty="0" err="1">
                    <a:latin typeface="Calibri"/>
                  </a:rPr>
                  <a:t>podvzorkován</a:t>
                </a:r>
                <a:r>
                  <a:rPr lang="cs-CZ" dirty="0">
                    <a:latin typeface="Calibri"/>
                  </a:rPr>
                  <a:t>, </a:t>
                </a:r>
                <a:r>
                  <a:rPr lang="cs-CZ" b="1" dirty="0">
                    <a:latin typeface="Calibri"/>
                  </a:rPr>
                  <a:t>kvantován</a:t>
                </a:r>
                <a:r>
                  <a:rPr lang="cs-CZ" dirty="0">
                    <a:latin typeface="Calibri"/>
                  </a:rPr>
                  <a:t> a </a:t>
                </a:r>
                <a:r>
                  <a:rPr lang="cs-CZ" b="1" dirty="0">
                    <a:latin typeface="Calibri"/>
                  </a:rPr>
                  <a:t>kódován</a:t>
                </a:r>
              </a:p>
              <a:p>
                <a:pPr lvl="2"/>
                <a:r>
                  <a:rPr lang="cs-CZ" dirty="0">
                    <a:latin typeface="Calibri"/>
                  </a:rPr>
                  <a:t>Při rekonstrukci je provedena </a:t>
                </a:r>
                <a:r>
                  <a:rPr lang="cs-CZ" b="1" dirty="0">
                    <a:latin typeface="Calibri"/>
                  </a:rPr>
                  <a:t>interpolace</a:t>
                </a:r>
                <a:r>
                  <a:rPr lang="cs-CZ" dirty="0">
                    <a:latin typeface="Calibri"/>
                  </a:rPr>
                  <a:t> a </a:t>
                </a:r>
                <a:r>
                  <a:rPr lang="cs-CZ" b="1" dirty="0">
                    <a:latin typeface="Calibri"/>
                  </a:rPr>
                  <a:t>syntéza</a:t>
                </a:r>
                <a:r>
                  <a:rPr lang="cs-CZ" dirty="0">
                    <a:latin typeface="Calibri"/>
                  </a:rPr>
                  <a:t> bankou filtrů</a:t>
                </a:r>
              </a:p>
              <a:p>
                <a:pPr lvl="1"/>
                <a:r>
                  <a:rPr lang="cs-CZ" b="1" dirty="0">
                    <a:latin typeface="Calibri"/>
                  </a:rPr>
                  <a:t>Porovnání s Fourierovou transformací</a:t>
                </a:r>
              </a:p>
              <a:p>
                <a:pPr lvl="2"/>
                <a:r>
                  <a:rPr lang="cs-CZ" dirty="0">
                    <a:latin typeface="Calibri"/>
                  </a:rPr>
                  <a:t>Fourierova transformace </a:t>
                </a:r>
                <a:r>
                  <a:rPr lang="cs-CZ" b="1" dirty="0">
                    <a:latin typeface="Calibri"/>
                  </a:rPr>
                  <a:t>neposkytuje lokalizaci v časové oblasti</a:t>
                </a:r>
              </a:p>
              <a:p>
                <a:pPr marL="712787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b="0" i="1" smtClean="0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cs-CZ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cs-CZ" b="0" i="1" smtClean="0">
                              <a:latin typeface="Cambria Math"/>
                            </a:rPr>
                            <m:t>−</m:t>
                          </m:r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cs-CZ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s-CZ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cs-CZ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libri"/>
                </a:endParaRPr>
              </a:p>
              <a:p>
                <a:pPr lvl="2"/>
                <a:r>
                  <a:rPr lang="en-US" dirty="0">
                    <a:latin typeface="Calibri"/>
                  </a:rPr>
                  <a:t>Pro </a:t>
                </a:r>
                <a:r>
                  <a:rPr lang="en-US" b="1" dirty="0" err="1">
                    <a:latin typeface="Calibri"/>
                  </a:rPr>
                  <a:t>nestacion</a:t>
                </a:r>
                <a:r>
                  <a:rPr lang="cs-CZ" b="1" dirty="0" err="1">
                    <a:latin typeface="Calibri"/>
                  </a:rPr>
                  <a:t>ární</a:t>
                </a:r>
                <a:r>
                  <a:rPr lang="cs-CZ" b="1" dirty="0">
                    <a:latin typeface="Calibri"/>
                  </a:rPr>
                  <a:t> signál </a:t>
                </a:r>
                <a:r>
                  <a:rPr lang="cs-CZ" dirty="0">
                    <a:latin typeface="Calibri"/>
                  </a:rPr>
                  <a:t>nás zajímá </a:t>
                </a:r>
                <a:r>
                  <a:rPr lang="cs-CZ" b="1" dirty="0">
                    <a:latin typeface="Calibri"/>
                  </a:rPr>
                  <a:t>vývoj spektra v čase</a:t>
                </a:r>
              </a:p>
              <a:p>
                <a:pPr lvl="3"/>
                <a:r>
                  <a:rPr lang="cs-CZ" dirty="0">
                    <a:latin typeface="Calibri"/>
                  </a:rPr>
                  <a:t>Tuto informaci poskytuje </a:t>
                </a:r>
                <a:r>
                  <a:rPr lang="cs-CZ" b="1" dirty="0">
                    <a:latin typeface="Calibri"/>
                  </a:rPr>
                  <a:t>krátkodobá FT </a:t>
                </a:r>
                <a:r>
                  <a:rPr lang="cs-CZ" dirty="0">
                    <a:latin typeface="Calibri"/>
                  </a:rPr>
                  <a:t>(STFT </a:t>
                </a:r>
                <a:r>
                  <a:rPr lang="cs-CZ" dirty="0" err="1">
                    <a:latin typeface="Calibri"/>
                  </a:rPr>
                  <a:t>Short</a:t>
                </a:r>
                <a:r>
                  <a:rPr lang="cs-CZ" dirty="0">
                    <a:latin typeface="Calibri"/>
                  </a:rPr>
                  <a:t> T</a:t>
                </a:r>
                <a:r>
                  <a:rPr lang="en-US" dirty="0" err="1">
                    <a:latin typeface="Calibri"/>
                  </a:rPr>
                  <a:t>i</a:t>
                </a:r>
                <a:r>
                  <a:rPr lang="cs-CZ" dirty="0" err="1">
                    <a:latin typeface="Calibri"/>
                  </a:rPr>
                  <a:t>me</a:t>
                </a:r>
                <a:r>
                  <a:rPr lang="cs-CZ" dirty="0">
                    <a:latin typeface="Calibri"/>
                  </a:rPr>
                  <a:t> Fourier </a:t>
                </a:r>
                <a:r>
                  <a:rPr lang="cs-CZ" dirty="0" err="1">
                    <a:latin typeface="Calibri"/>
                  </a:rPr>
                  <a:t>Transform</a:t>
                </a:r>
                <a:r>
                  <a:rPr lang="cs-CZ" dirty="0">
                    <a:latin typeface="Calibri"/>
                  </a:rPr>
                  <a:t>)</a:t>
                </a:r>
              </a:p>
              <a:p>
                <a:pPr lvl="3"/>
                <a:r>
                  <a:rPr lang="cs-CZ" dirty="0">
                    <a:latin typeface="Calibri"/>
                  </a:rPr>
                  <a:t>Aplikace </a:t>
                </a:r>
                <a:r>
                  <a:rPr lang="cs-CZ" b="1" dirty="0">
                    <a:latin typeface="Calibri"/>
                  </a:rPr>
                  <a:t>klouzajícího okénka</a:t>
                </a:r>
                <a:r>
                  <a:rPr lang="cs-CZ" dirty="0">
                    <a:latin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𝑔</m:t>
                    </m:r>
                    <m:r>
                      <a:rPr lang="cs-CZ" b="0" i="1" smtClean="0">
                        <a:latin typeface="Cambria Math"/>
                      </a:rPr>
                      <m:t>(</m:t>
                    </m:r>
                    <m:r>
                      <a:rPr lang="cs-CZ" i="1">
                        <a:latin typeface="Cambria Math"/>
                        <a:ea typeface="Cambria Math"/>
                      </a:rPr>
                      <m:t>𝜏</m:t>
                    </m:r>
                    <m:r>
                      <a:rPr lang="cs-CZ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cs-CZ" b="1" dirty="0">
                    <a:latin typeface="Calibri"/>
                  </a:rPr>
                  <a:t> – problémem je konstantní délka okna</a:t>
                </a:r>
              </a:p>
              <a:p>
                <a:pPr marL="727075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s-CZ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cs-CZ" i="1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d>
                      <m:r>
                        <a:rPr lang="cs-CZ" i="1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cs-CZ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cs-CZ" i="1">
                              <a:latin typeface="Cambria Math"/>
                            </a:rPr>
                            <m:t>−</m:t>
                          </m:r>
                          <m:r>
                            <a:rPr lang="cs-CZ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cs-CZ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cs-CZ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cs-CZ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s-CZ" b="0" i="1" smtClean="0">
                                  <a:latin typeface="Cambria Math"/>
                                </a:rPr>
                                <m:t>𝑔</m:t>
                              </m:r>
                              <m:r>
                                <a:rPr lang="cs-CZ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cs-CZ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cs-CZ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cs-CZ" i="1"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  <m:r>
                                <a:rPr lang="cs-CZ" b="0" i="1" smtClean="0">
                                  <a:latin typeface="Cambria Math"/>
                                </a:rPr>
                                <m:t>)</m:t>
                              </m:r>
                              <m:r>
                                <a:rPr lang="cs-CZ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cs-CZ" i="1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cs-CZ" dirty="0">
                  <a:latin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CDAFD-1844-6A64-7946-2510939B82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43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07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Vlnková transformace:</a:t>
            </a:r>
            <a:br>
              <a:rPr lang="cs-CZ" sz="2800" dirty="0"/>
            </a:br>
            <a:r>
              <a:rPr lang="cs-CZ" sz="2800" dirty="0"/>
              <a:t>Úvod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r>
                  <a:rPr lang="cs-CZ" b="1" dirty="0">
                    <a:latin typeface="Calibri"/>
                  </a:rPr>
                  <a:t>Spojitá vlnková transformace</a:t>
                </a:r>
                <a:r>
                  <a:rPr lang="en-US" b="1" dirty="0">
                    <a:latin typeface="Calibri"/>
                  </a:rPr>
                  <a:t> CWT</a:t>
                </a:r>
                <a:r>
                  <a:rPr lang="en-US" dirty="0">
                    <a:latin typeface="Calibri"/>
                  </a:rPr>
                  <a:t> </a:t>
                </a:r>
                <a:r>
                  <a:rPr lang="cs-CZ" dirty="0">
                    <a:latin typeface="Calibri"/>
                  </a:rPr>
                  <a:t>(</a:t>
                </a:r>
                <a:r>
                  <a:rPr lang="en-US" b="1" dirty="0">
                    <a:latin typeface="Calibri"/>
                  </a:rPr>
                  <a:t>Continuous WT</a:t>
                </a:r>
                <a:r>
                  <a:rPr lang="en-US" dirty="0">
                    <a:latin typeface="Calibri"/>
                  </a:rPr>
                  <a:t>)</a:t>
                </a:r>
                <a:endParaRPr lang="cs-CZ" b="1" dirty="0">
                  <a:latin typeface="Calibri"/>
                </a:endParaRPr>
              </a:p>
              <a:p>
                <a:pPr lvl="2"/>
                <a:r>
                  <a:rPr lang="cs-CZ" dirty="0">
                    <a:latin typeface="Calibri"/>
                  </a:rPr>
                  <a:t>Lze </a:t>
                </a:r>
                <a:r>
                  <a:rPr lang="cs-CZ" b="1" dirty="0">
                    <a:latin typeface="Calibri"/>
                  </a:rPr>
                  <a:t>zapsat jako</a:t>
                </a:r>
              </a:p>
              <a:p>
                <a:pPr marL="712787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cs-CZ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cs-CZ" b="0" i="1" smtClean="0">
                              <a:latin typeface="Cambria Math"/>
                            </a:rPr>
                            <m:t>−</m:t>
                          </m:r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cs-CZ" b="0" i="1" smtClean="0"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cs-CZ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cs-CZ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libri"/>
                </a:endParaRPr>
              </a:p>
              <a:p>
                <a:pPr marL="712787" lvl="2" indent="0">
                  <a:buNone/>
                </a:pPr>
                <a:r>
                  <a:rPr lang="en-US" dirty="0">
                    <a:latin typeface="Calibri"/>
                  </a:rPr>
                  <a:t>	</a:t>
                </a:r>
                <a:r>
                  <a:rPr lang="cs-CZ" dirty="0">
                    <a:latin typeface="Calibri"/>
                  </a:rPr>
                  <a:t>k</a:t>
                </a:r>
                <a:r>
                  <a:rPr lang="en-US" dirty="0">
                    <a:latin typeface="Calibri"/>
                  </a:rPr>
                  <a:t>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latin typeface="Calibri"/>
                  </a:rPr>
                  <a:t> je </a:t>
                </a:r>
                <a:r>
                  <a:rPr lang="en-US" b="1" dirty="0" err="1">
                    <a:latin typeface="Calibri"/>
                  </a:rPr>
                  <a:t>mno</a:t>
                </a:r>
                <a:r>
                  <a:rPr lang="cs-CZ" b="1" dirty="0" err="1">
                    <a:latin typeface="Calibri"/>
                  </a:rPr>
                  <a:t>žina</a:t>
                </a:r>
                <a:r>
                  <a:rPr lang="cs-CZ" b="1" dirty="0">
                    <a:latin typeface="Calibri"/>
                  </a:rPr>
                  <a:t> vlnek </a:t>
                </a:r>
                <a:r>
                  <a:rPr lang="cs-CZ" dirty="0">
                    <a:latin typeface="Calibri"/>
                  </a:rPr>
                  <a:t>generovaných z </a:t>
                </a:r>
                <a:r>
                  <a:rPr lang="cs-CZ" b="1" dirty="0">
                    <a:latin typeface="Calibri"/>
                  </a:rPr>
                  <a:t>mateřské vlnky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  <a:ea typeface="Cambria Math"/>
                      </a:rPr>
                      <m:t>𝜓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>
                    <a:latin typeface="Calibri"/>
                  </a:rPr>
                  <a:t> </a:t>
                </a:r>
              </a:p>
              <a:p>
                <a:pPr marL="712787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cs-CZ" i="1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𝑎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cs-CZ" b="0" i="1" smtClean="0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cs-CZ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cs-CZ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cs-CZ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e>
                          </m:rad>
                        </m:den>
                      </m:f>
                      <m:r>
                        <a:rPr lang="cs-CZ" i="1">
                          <a:latin typeface="Cambria Math"/>
                          <a:ea typeface="Cambria Math"/>
                        </a:rPr>
                        <m:t>𝜓</m:t>
                      </m:r>
                      <m:d>
                        <m:dPr>
                          <m:ctrlPr>
                            <a:rPr lang="cs-CZ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cs-CZ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cs-CZ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cs-CZ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cs-CZ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latin typeface="Calibri"/>
                </a:endParaRPr>
              </a:p>
              <a:p>
                <a:pPr marL="712787" lvl="2" indent="0">
                  <a:buNone/>
                </a:pPr>
                <a:r>
                  <a:rPr lang="en-US" dirty="0">
                    <a:latin typeface="Calibri"/>
                  </a:rPr>
                  <a:t>	</a:t>
                </a:r>
                <a:r>
                  <a:rPr lang="cs-CZ" dirty="0">
                    <a:latin typeface="Calibri"/>
                  </a:rPr>
                  <a:t>kde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cs-CZ" dirty="0">
                    <a:latin typeface="Calibri"/>
                  </a:rPr>
                  <a:t> je parametr </a:t>
                </a:r>
                <a:r>
                  <a:rPr lang="cs-CZ" b="1" dirty="0">
                    <a:latin typeface="Calibri"/>
                  </a:rPr>
                  <a:t>měřítka</a:t>
                </a:r>
                <a:r>
                  <a:rPr lang="cs-CZ" dirty="0">
                    <a:latin typeface="Calibri"/>
                  </a:rPr>
                  <a:t>,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  <a:ea typeface="Cambria Math"/>
                      </a:rPr>
                      <m:t>𝑏</m:t>
                    </m:r>
                  </m:oMath>
                </a14:m>
                <a:r>
                  <a:rPr lang="cs-CZ" dirty="0">
                    <a:latin typeface="Calibri"/>
                  </a:rPr>
                  <a:t> parametr </a:t>
                </a:r>
                <a:r>
                  <a:rPr lang="cs-CZ" b="1" dirty="0">
                    <a:latin typeface="Calibri"/>
                  </a:rPr>
                  <a:t>posunu</a:t>
                </a:r>
                <a:r>
                  <a:rPr lang="cs-CZ" dirty="0">
                    <a:latin typeface="Calibri"/>
                  </a:rPr>
                  <a:t>.</a:t>
                </a:r>
              </a:p>
              <a:p>
                <a:pPr lvl="2"/>
                <a:r>
                  <a:rPr lang="cs-CZ" dirty="0">
                    <a:latin typeface="Calibri"/>
                  </a:rPr>
                  <a:t>Pro diskrétní </a:t>
                </a:r>
                <a:r>
                  <a:rPr lang="cs-CZ" b="1" dirty="0">
                    <a:latin typeface="Calibri"/>
                  </a:rPr>
                  <a:t>vyjádření nejčastěji </a:t>
                </a:r>
                <a:r>
                  <a:rPr lang="cs-CZ" dirty="0">
                    <a:latin typeface="Calibri"/>
                  </a:rPr>
                  <a:t>zavádíme</a:t>
                </a:r>
              </a:p>
              <a:p>
                <a:pPr marL="712787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</m:t>
                          </m:r>
                          <m:r>
                            <a:rPr lang="cs-CZ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cs-CZ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p>
                      </m:sSubSup>
                      <m:r>
                        <a:rPr lang="en-US" b="0" i="1" smtClean="0">
                          <a:latin typeface="Cambria Math"/>
                        </a:rPr>
                        <m:t>,  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dirty="0">
                  <a:latin typeface="Calibri"/>
                </a:endParaRPr>
              </a:p>
              <a:p>
                <a:pPr marL="712787" lvl="2" indent="0">
                  <a:buNone/>
                </a:pPr>
                <a:r>
                  <a:rPr lang="en-US" dirty="0">
                    <a:latin typeface="Calibri"/>
                  </a:rPr>
                  <a:t>	</a:t>
                </a:r>
                <a:r>
                  <a:rPr lang="en-US" dirty="0" err="1">
                    <a:latin typeface="Calibri"/>
                  </a:rPr>
                  <a:t>kde</a:t>
                </a:r>
                <a:r>
                  <a:rPr lang="en-US" dirty="0">
                    <a:latin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𝑚</m:t>
                    </m:r>
                  </m:oMath>
                </a14:m>
                <a:r>
                  <a:rPr lang="en-US" dirty="0">
                    <a:latin typeface="Calibri"/>
                  </a:rPr>
                  <a:t>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en-US" dirty="0">
                    <a:latin typeface="Calibri"/>
                  </a:rPr>
                  <a:t> </a:t>
                </a:r>
                <a:r>
                  <a:rPr lang="en-US" dirty="0" err="1">
                    <a:latin typeface="Calibri"/>
                  </a:rPr>
                  <a:t>jsou</a:t>
                </a:r>
                <a:r>
                  <a:rPr lang="en-US" dirty="0">
                    <a:latin typeface="Calibri"/>
                  </a:rPr>
                  <a:t> </a:t>
                </a:r>
                <a:r>
                  <a:rPr lang="en-US" b="1" dirty="0" err="1">
                    <a:latin typeface="Calibri"/>
                  </a:rPr>
                  <a:t>cel</a:t>
                </a:r>
                <a:r>
                  <a:rPr lang="cs-CZ" b="1" dirty="0">
                    <a:latin typeface="Calibri"/>
                  </a:rPr>
                  <a:t>á čísla</a:t>
                </a:r>
                <a:r>
                  <a:rPr lang="cs-CZ" dirty="0">
                    <a:latin typeface="Calibri"/>
                  </a:rPr>
                  <a:t>,</a:t>
                </a:r>
                <a:r>
                  <a:rPr lang="en-US" dirty="0">
                    <a:latin typeface="Calibri"/>
                  </a:rPr>
                  <a:t> </a:t>
                </a:r>
                <a:r>
                  <a:rPr lang="en-US" b="1" dirty="0">
                    <a:latin typeface="Calibri"/>
                  </a:rPr>
                  <a:t>ne</a:t>
                </a:r>
                <a:r>
                  <a:rPr lang="cs-CZ" b="1" dirty="0" err="1">
                    <a:latin typeface="Calibri"/>
                  </a:rPr>
                  <a:t>jčastěji</a:t>
                </a:r>
                <a:r>
                  <a:rPr lang="cs-CZ" b="1" dirty="0">
                    <a:latin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=2</m:t>
                    </m:r>
                  </m:oMath>
                </a14:m>
                <a:r>
                  <a:rPr lang="en-US" dirty="0">
                    <a:latin typeface="Calibri"/>
                  </a:rPr>
                  <a:t>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dirty="0">
                    <a:latin typeface="Calibri"/>
                  </a:rPr>
                  <a:t>.</a:t>
                </a:r>
              </a:p>
              <a:p>
                <a:pPr lvl="2"/>
                <a:r>
                  <a:rPr lang="en-US" dirty="0">
                    <a:latin typeface="Calibri"/>
                  </a:rPr>
                  <a:t>Pro </a:t>
                </a:r>
                <a:r>
                  <a:rPr lang="en-US" b="1" dirty="0" err="1">
                    <a:latin typeface="Calibri"/>
                  </a:rPr>
                  <a:t>mno</a:t>
                </a:r>
                <a:r>
                  <a:rPr lang="cs-CZ" b="1" dirty="0" err="1">
                    <a:latin typeface="Calibri"/>
                  </a:rPr>
                  <a:t>žinu</a:t>
                </a:r>
                <a:r>
                  <a:rPr lang="cs-CZ" b="1" dirty="0">
                    <a:latin typeface="Calibri"/>
                  </a:rPr>
                  <a:t> vlnek </a:t>
                </a:r>
                <a:r>
                  <a:rPr lang="cs-CZ" dirty="0">
                    <a:latin typeface="Calibri"/>
                  </a:rPr>
                  <a:t>pak platí</a:t>
                </a:r>
              </a:p>
              <a:p>
                <a:pPr marL="712787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cs-CZ" i="1"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cs-CZ" b="0" i="1" smtClean="0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cs-CZ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cs-CZ" i="1">
                          <a:latin typeface="Cambria Math"/>
                          <a:ea typeface="Cambria Math"/>
                        </a:rPr>
                        <m:t>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𝑚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en-US" b="0" i="1" dirty="0">
                  <a:latin typeface="Calibri"/>
                  <a:ea typeface="Cambria Math"/>
                </a:endParaRPr>
              </a:p>
              <a:p>
                <a:pPr marL="712787" lvl="2" indent="0">
                  <a:buNone/>
                </a:pPr>
                <a:r>
                  <a:rPr lang="en-US" dirty="0">
                    <a:latin typeface="Calibri"/>
                  </a:rPr>
                  <a:t>	a </a:t>
                </a:r>
                <a:r>
                  <a:rPr lang="en-US" b="1" dirty="0" err="1">
                    <a:latin typeface="Calibri"/>
                  </a:rPr>
                  <a:t>vlnkov</a:t>
                </a:r>
                <a:r>
                  <a:rPr lang="cs-CZ" b="1" dirty="0">
                    <a:latin typeface="Calibri"/>
                  </a:rPr>
                  <a:t>á transformace v diskrétním čase </a:t>
                </a:r>
                <a:r>
                  <a:rPr lang="cs-CZ" dirty="0">
                    <a:latin typeface="Calibri"/>
                  </a:rPr>
                  <a:t>DTWT (</a:t>
                </a:r>
                <a:r>
                  <a:rPr lang="cs-CZ" dirty="0" err="1">
                    <a:latin typeface="Calibri"/>
                  </a:rPr>
                  <a:t>Discrete</a:t>
                </a:r>
                <a:r>
                  <a:rPr lang="cs-CZ" dirty="0">
                    <a:latin typeface="Calibri"/>
                  </a:rPr>
                  <a:t> </a:t>
                </a:r>
                <a:r>
                  <a:rPr lang="cs-CZ" dirty="0" err="1">
                    <a:latin typeface="Calibri"/>
                  </a:rPr>
                  <a:t>Time</a:t>
                </a:r>
                <a:r>
                  <a:rPr lang="cs-CZ" dirty="0">
                    <a:latin typeface="Calibri"/>
                  </a:rPr>
                  <a:t> WT)</a:t>
                </a:r>
              </a:p>
              <a:p>
                <a:pPr marL="712787" lvl="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cs-CZ" b="0" i="1" smtClean="0">
                            <a:latin typeface="Cambria Math"/>
                          </a:rPr>
                          <m:t>𝑚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cs-CZ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cs-CZ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b/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bSup>
                    <m:nary>
                      <m:nary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cs-CZ" i="1">
                            <a:latin typeface="Cambria Math"/>
                          </a:rPr>
                          <m:t>−</m:t>
                        </m:r>
                        <m:r>
                          <a:rPr lang="cs-CZ" i="1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cs-CZ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)</m:t>
                        </m:r>
                        <m:r>
                          <a:rPr lang="cs-CZ" i="1">
                            <a:latin typeface="Cambria Math"/>
                            <a:ea typeface="Cambria Math"/>
                          </a:rPr>
                          <m:t>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𝑚</m:t>
                                </m:r>
                              </m:sup>
                            </m:s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dirty="0">
                    <a:latin typeface="Calibri"/>
                  </a:rPr>
                  <a:t>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cs-CZ" i="1">
                                    <a:latin typeface="Cambria Math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cs-CZ" i="1">
                                    <a:latin typeface="Cambria Math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𝜓</m:t>
                            </m:r>
                          </m:e>
                          <m:sub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𝑚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cs-CZ" i="1">
                                <a:latin typeface="Cambria Math"/>
                                <a:ea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cs-CZ" dirty="0">
                  <a:latin typeface="Calibri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https://chart.googleapis.com/chart?cht=lc&amp;chs=560x400&amp;chd=e:Z6Z6Z6Z6Z6Z6Z6Z6Z6Z5Z5Z5Z5Z4Z4Z4Z4Z3Z3Z3Z2Z2Z2Z1Z1Z1Z0Z0ZzZzZzZyZyZxZxZwZwZvZvZuZuZtZtZsZsZrZrZqZqZpZpZoZoZnZmZmZlZkZkZjZiZiZhZgZfZfZeZdZdZcZbZaZaZZZYZYZXZWZVZVZUZTZTZSZRZQZPZPZOZNZMZMZLZKZJZIZIZHZGZFZEZDZCZBZBZAY.Y-Y9Y8Y7Y6Y5Y4Y3Y2Y1YzYyYxYwYvYuYtYsYrYqYpYnYnYmYmYmYmYmYmYnYoYoYpYqYrYsYuYvYxYyY0Y1Y3Y5Y7Y9Y.ZBZDZGZJZMZOZSZVZXZaZdZgZjZmZpZsZvZyZ2Z5Z8Z.aDaGaKaOaSaWabafakaoataya3a7bBbGbLbQbVbabfbkbpbtbyb3b8cBcGcLcPcUcZcecjcocuczc4c9dDdIdOdTdYdedjdodudzd5d.eFeMeSeYefemeteze6fBfIfQfXfffmftf1f8gDgLgSgagigqgyg6hChKhShZhehjhmhohrhshshrhrhrhqhohkhghchXhThPhKhGhAg7g2gvgogfgWgMgDf4ftfifYfOfEe6eveleaeQeEd5dtdhdVdJc-cxcicUcEb0bkbSbAauacaKZ3ZkZQY8YnYTYAXtXaXIW1WjWRV.VtVaVHU0UiUQT-TrTYTESxSdSJR0RgRLQ3QkQQP8PoPUPAOqOUN9NmNOM1McMCLoLOK0KZJ9JhJEInIKHtHRG0GXF6FdFAEiEDDkDFClCFBlBFAsAaANAHACAAAEANAXAhAuA9BQBqCHCpDJDnEGEmFIFsGQG1HgIQJEJ9K3LzMyN1O1PzQxRtSrTrUqVpWqXtYzZ6bAcGdNeVfhg0iJjklAmeoBpnrOs1udwGxyzi1U3J4t5-7G8A819l-I-e-2.P.j.3.9.2.q.V.D-4-q-d-M939i9O8t8A7M6O5N4L3B1x0pzqyvx8xGwNvZuqt2s-sErIqQpcopn2m5lvkfjGhqgMekc1bIZfX1WMUcSlQtOyNHLvKgJgIkHtHEGoGJFmFHEpEWESESEaEeEcEdEdEgEnEtEzFEFhGGG0HkIVJOKOLBLpMKMiM7NWNoN0OFOZOuPEPUPdPlPqP5QWQ4RiSPS8TzUxVpWcXPX-Y0ZwasbpcedJdvePerfEfWfhfuf.gOgegngpgqgmgkgkgigggcgXgRgMgAfufZe.ekeHdmdCcmcScDb6bybpblbnbmbjbgbdbebkbsb2b6b3bxbnbcbRbCauafaUaKaCZ4ZqZdZQZFY8Y0YtYnYiYfYeYcYYYVYRYOYNYMYMYMYNYPYRYUYXYbYgYmYtY1Y-ZHZSZeZqZ0Z7aAaDaGaIaJaHaHaHaHaHaGaDZ.Z7Z4Z3Z3Z4Z5Z6Z8Z.aBaBaBaAZ.aAZ.Z.Z.Z.Z.aAaAaAaAaAaBaBaCaDaEaFaGaHaIaIaIaIaHaHaGaEaDaCaBaAZ.Z9Z7Z5Z4Z3Z2Z2Z2Z1Z1Z2Z2Z2Z2Z2Z2Z2Z3Z3Z4Z4Z4Z4Z4Z4Z4Z4Z4Z5Z5Z5Z6Z6Z7Z7Z8Z8Z8Z8Z8Z8Z8Z8Z8Z8Z8Z8Z8Z7Z7Z7Z6Z6Z6Z6Z6Z6Z6Z6Z7Z7Z6Z6Z6Z6Z6Z6Z6Z6Z6Z6Z6Z6Z6Z6Z6Z6Z6Z6Z6Z6Z6Z6Z7Z7Z7Z7Z7Z7Z7Z7Z7Z7Z7Z7Z7Z6Z6Z6Z6Z6Z6Z6Z6Z6Z6Z6Z6Z6Z6Z6Z6Z6Z6Z6Z6Z6Z6Z6Z6Z6Z6Z6Z6Z6Z6Z6Z6Z6Z6Z6Z6Z6Z6Z6Z6Z6Z6Z6Z6Z6Z6Z6Z6Z6Z6Z6Z6Z6Z6Z6Z6Z6Z6Z6Z6Z6Z6Z6Z6Z6Z6Z6&amp;chco=444444&amp;chxt=y,x&amp;chxr=0,-0.925831318265,1.35916793173%7c1,0.0,7.0">
            <a:extLst>
              <a:ext uri="{FF2B5EF4-FFF2-40B4-BE49-F238E27FC236}">
                <a16:creationId xmlns:a16="http://schemas.microsoft.com/office/drawing/2014/main" id="{9DC9C30C-196E-9057-87D0-3C8886C15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935231"/>
            <a:ext cx="1296144" cy="92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D5D39B-0468-E9B2-C751-6E96D3D101DC}"/>
              </a:ext>
            </a:extLst>
          </p:cNvPr>
          <p:cNvSpPr txBox="1"/>
          <p:nvPr/>
        </p:nvSpPr>
        <p:spPr>
          <a:xfrm>
            <a:off x="7042949" y="2706280"/>
            <a:ext cx="145811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2" algn="r"/>
            <a:r>
              <a:rPr lang="cs-CZ" sz="1200" dirty="0">
                <a:latin typeface="Calibri" panose="020F0502020204030204" pitchFamily="34" charset="0"/>
              </a:rPr>
              <a:t>Vlnka </a:t>
            </a:r>
            <a:r>
              <a:rPr lang="cs-CZ" sz="1200" dirty="0" err="1">
                <a:latin typeface="Calibri" panose="020F0502020204030204" pitchFamily="34" charset="0"/>
              </a:rPr>
              <a:t>Daubechies</a:t>
            </a:r>
            <a:r>
              <a:rPr lang="cs-CZ" sz="1200" dirty="0">
                <a:latin typeface="Calibri" panose="020F0502020204030204" pitchFamily="34" charset="0"/>
              </a:rPr>
              <a:t>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14A57-96FF-D59B-A895-4E85E78C5F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44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088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Vlnková transformace:</a:t>
            </a:r>
            <a:br>
              <a:rPr lang="cs-CZ" sz="2800" dirty="0"/>
            </a:br>
            <a:r>
              <a:rPr lang="cs-CZ" sz="2800" dirty="0"/>
              <a:t>Aplikace na kompresi obrazu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>
                <a:latin typeface="Calibri"/>
              </a:rPr>
              <a:t>Komprese obrazu založená </a:t>
            </a:r>
            <a:r>
              <a:rPr lang="cs-CZ" dirty="0">
                <a:latin typeface="Calibri"/>
              </a:rPr>
              <a:t>na</a:t>
            </a:r>
            <a:r>
              <a:rPr lang="cs-CZ" b="1" dirty="0">
                <a:latin typeface="Calibri"/>
              </a:rPr>
              <a:t> vlnkové transformaci</a:t>
            </a:r>
            <a:endParaRPr lang="cs-CZ" dirty="0">
              <a:latin typeface="Calibri"/>
            </a:endParaRPr>
          </a:p>
          <a:p>
            <a:pPr lvl="1"/>
            <a:r>
              <a:rPr lang="cs-CZ" dirty="0">
                <a:latin typeface="Calibri"/>
              </a:rPr>
              <a:t>Existuje </a:t>
            </a:r>
            <a:r>
              <a:rPr lang="cs-CZ" b="1" dirty="0">
                <a:latin typeface="Calibri"/>
              </a:rPr>
              <a:t>množství kompresních schémat </a:t>
            </a:r>
            <a:r>
              <a:rPr lang="cs-CZ" dirty="0">
                <a:latin typeface="Calibri"/>
              </a:rPr>
              <a:t>využívajících </a:t>
            </a:r>
            <a:r>
              <a:rPr lang="cs-CZ" b="1" dirty="0">
                <a:latin typeface="Calibri"/>
              </a:rPr>
              <a:t>vlnky</a:t>
            </a:r>
          </a:p>
          <a:p>
            <a:pPr lvl="2"/>
            <a:r>
              <a:rPr lang="cs-CZ" dirty="0">
                <a:latin typeface="Calibri"/>
              </a:rPr>
              <a:t>Standard </a:t>
            </a:r>
            <a:r>
              <a:rPr lang="cs-CZ" b="1" dirty="0">
                <a:latin typeface="Calibri"/>
              </a:rPr>
              <a:t>JPEG 2000 </a:t>
            </a:r>
            <a:r>
              <a:rPr lang="cs-CZ" dirty="0">
                <a:latin typeface="Calibri"/>
              </a:rPr>
              <a:t>využívá k rozkladu </a:t>
            </a:r>
            <a:r>
              <a:rPr lang="cs-CZ" b="1" dirty="0">
                <a:latin typeface="Calibri"/>
              </a:rPr>
              <a:t>vlnky místo DCT</a:t>
            </a:r>
            <a:r>
              <a:rPr lang="cs-CZ" dirty="0">
                <a:latin typeface="Calibri"/>
              </a:rPr>
              <a:t> u </a:t>
            </a:r>
            <a:r>
              <a:rPr lang="cs-CZ" b="1" dirty="0">
                <a:latin typeface="Calibri"/>
              </a:rPr>
              <a:t>JPEG</a:t>
            </a:r>
            <a:endParaRPr lang="cs-CZ" dirty="0">
              <a:latin typeface="Calibri"/>
            </a:endParaRPr>
          </a:p>
          <a:p>
            <a:pPr lvl="1"/>
            <a:r>
              <a:rPr lang="cs-CZ" b="1" dirty="0">
                <a:latin typeface="Calibri"/>
              </a:rPr>
              <a:t>Rozklad signálu pomocí </a:t>
            </a:r>
            <a:r>
              <a:rPr lang="cs-CZ" b="1" dirty="0" err="1">
                <a:latin typeface="Calibri"/>
              </a:rPr>
              <a:t>separabilních</a:t>
            </a:r>
            <a:r>
              <a:rPr lang="cs-CZ" b="1" dirty="0">
                <a:latin typeface="Calibri"/>
              </a:rPr>
              <a:t> filtrů</a:t>
            </a:r>
          </a:p>
          <a:p>
            <a:pPr lvl="2"/>
            <a:r>
              <a:rPr lang="cs-CZ" dirty="0">
                <a:latin typeface="Calibri"/>
              </a:rPr>
              <a:t>Nejprve je provedena </a:t>
            </a:r>
            <a:r>
              <a:rPr lang="cs-CZ" b="1" dirty="0">
                <a:latin typeface="Calibri"/>
              </a:rPr>
              <a:t>filtrace</a:t>
            </a:r>
            <a:r>
              <a:rPr lang="cs-CZ" dirty="0">
                <a:latin typeface="Calibri"/>
              </a:rPr>
              <a:t> a </a:t>
            </a:r>
            <a:r>
              <a:rPr lang="cs-CZ" b="1" dirty="0">
                <a:latin typeface="Calibri"/>
              </a:rPr>
              <a:t>decimace</a:t>
            </a:r>
            <a:r>
              <a:rPr lang="cs-CZ" dirty="0">
                <a:latin typeface="Calibri"/>
              </a:rPr>
              <a:t> po </a:t>
            </a:r>
            <a:r>
              <a:rPr lang="cs-CZ" b="1" dirty="0">
                <a:latin typeface="Calibri"/>
              </a:rPr>
              <a:t>řádcích</a:t>
            </a:r>
            <a:endParaRPr lang="cs-CZ" dirty="0">
              <a:latin typeface="Calibri"/>
            </a:endParaRPr>
          </a:p>
          <a:p>
            <a:pPr lvl="2"/>
            <a:r>
              <a:rPr lang="cs-CZ" dirty="0">
                <a:latin typeface="Calibri"/>
              </a:rPr>
              <a:t>Následuje </a:t>
            </a:r>
            <a:r>
              <a:rPr lang="cs-CZ" b="1" dirty="0">
                <a:latin typeface="Calibri"/>
              </a:rPr>
              <a:t>filtrace</a:t>
            </a:r>
            <a:r>
              <a:rPr lang="cs-CZ" dirty="0">
                <a:latin typeface="Calibri"/>
              </a:rPr>
              <a:t> a </a:t>
            </a:r>
            <a:r>
              <a:rPr lang="cs-CZ" b="1" dirty="0">
                <a:latin typeface="Calibri"/>
              </a:rPr>
              <a:t>decimace</a:t>
            </a:r>
            <a:r>
              <a:rPr lang="cs-CZ" dirty="0">
                <a:latin typeface="Calibri"/>
              </a:rPr>
              <a:t> po </a:t>
            </a:r>
            <a:r>
              <a:rPr lang="cs-CZ" b="1" dirty="0">
                <a:latin typeface="Calibri"/>
              </a:rPr>
              <a:t>sloupcích</a:t>
            </a:r>
          </a:p>
          <a:p>
            <a:pPr lvl="2"/>
            <a:r>
              <a:rPr lang="cs-CZ" dirty="0">
                <a:latin typeface="Calibri"/>
              </a:rPr>
              <a:t>V </a:t>
            </a:r>
            <a:r>
              <a:rPr lang="cs-CZ" b="1" dirty="0">
                <a:latin typeface="Calibri"/>
              </a:rPr>
              <a:t>rozkladu</a:t>
            </a:r>
            <a:r>
              <a:rPr lang="cs-CZ" dirty="0">
                <a:latin typeface="Calibri"/>
              </a:rPr>
              <a:t> lze </a:t>
            </a:r>
            <a:r>
              <a:rPr lang="cs-CZ" b="1" dirty="0">
                <a:latin typeface="Calibri"/>
              </a:rPr>
              <a:t>dále pokračovat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874098" y="5153756"/>
            <a:ext cx="1658342" cy="1417515"/>
            <a:chOff x="6874098" y="5153756"/>
            <a:chExt cx="1658342" cy="1417515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74098" y="5371138"/>
              <a:ext cx="1457280" cy="1200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962674" y="5153756"/>
              <a:ext cx="1569766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200" dirty="0">
                  <a:latin typeface="Calibri" panose="020F0502020204030204" pitchFamily="34" charset="0"/>
                </a:rPr>
                <a:t>První řád dekompozice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43608" y="4116841"/>
            <a:ext cx="5904656" cy="2473670"/>
            <a:chOff x="1043608" y="4116841"/>
            <a:chExt cx="5904656" cy="247367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43608" y="4116841"/>
              <a:ext cx="4814956" cy="2443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186156" y="6405845"/>
              <a:ext cx="2529860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 algn="ctr"/>
              <a:r>
                <a:rPr lang="cs-CZ" sz="1200" dirty="0">
                  <a:latin typeface="Calibri" panose="020F0502020204030204" pitchFamily="34" charset="0"/>
                </a:rPr>
                <a:t>Dekompozice obrazu o rozměru </a:t>
              </a:r>
              <a:r>
                <a:rPr lang="cs-CZ" sz="1200" dirty="0" err="1">
                  <a:latin typeface="Calibri" panose="020F0502020204030204" pitchFamily="34" charset="0"/>
                </a:rPr>
                <a:t>NxM</a:t>
              </a:r>
              <a:endParaRPr lang="cs-CZ" sz="1200" dirty="0">
                <a:latin typeface="Calibri" panose="020F050202020403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26993" y="4782517"/>
              <a:ext cx="70351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/>
              <a:r>
                <a:rPr lang="cs-CZ" sz="1000" dirty="0">
                  <a:latin typeface="Calibri" panose="020F0502020204030204" pitchFamily="34" charset="0"/>
                </a:rPr>
                <a:t>Aproximace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26992" y="5227401"/>
              <a:ext cx="112127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/>
              <a:r>
                <a:rPr lang="cs-CZ" sz="1000" dirty="0">
                  <a:latin typeface="Calibri" panose="020F0502020204030204" pitchFamily="34" charset="0"/>
                </a:rPr>
                <a:t>Vertikální detaily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26992" y="5680300"/>
              <a:ext cx="112127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/>
              <a:r>
                <a:rPr lang="cs-CZ" sz="1000" dirty="0">
                  <a:latin typeface="Calibri" panose="020F0502020204030204" pitchFamily="34" charset="0"/>
                </a:rPr>
                <a:t>Horizontální detaily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826992" y="6127200"/>
              <a:ext cx="1121272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lvl="2"/>
              <a:r>
                <a:rPr lang="cs-CZ" sz="1000" dirty="0">
                  <a:latin typeface="Calibri" panose="020F0502020204030204" pitchFamily="34" charset="0"/>
                </a:rPr>
                <a:t>Diagonální detaily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FA4F0F8-2F29-C2B9-4AAB-7498DA8A6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937763"/>
            <a:ext cx="1003405" cy="100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https://chart.googleapis.com/chart?cht=lc&amp;chs=560x400&amp;chd=e:Z6Z6Z6Z6Z6Z6Z6Z6Z6Z5Z5Z5Z5Z4Z4Z4Z4Z3Z3Z3Z2Z2Z2Z1Z1Z1Z0Z0ZzZzZzZyZyZxZxZwZwZvZvZuZuZtZtZsZsZrZrZqZqZpZpZoZoZnZmZmZlZkZkZjZiZiZhZgZfZfZeZdZdZcZbZaZaZZZYZYZXZWZVZVZUZTZTZSZRZQZPZPZOZNZMZMZLZKZJZIZIZHZGZFZEZDZCZBZBZAY.Y-Y9Y8Y7Y6Y5Y4Y3Y2Y1YzYyYxYwYvYuYtYsYrYqYpYnYnYmYmYmYmYmYmYnYoYoYpYqYrYsYuYvYxYyY0Y1Y3Y5Y7Y9Y.ZBZDZGZJZMZOZSZVZXZaZdZgZjZmZpZsZvZyZ2Z5Z8Z.aDaGaKaOaSaWabafakaoataya3a7bBbGbLbQbVbabfbkbpbtbyb3b8cBcGcLcPcUcZcecjcocuczc4c9dDdIdOdTdYdedjdodudzd5d.eFeMeSeYefemeteze6fBfIfQfXfffmftf1f8gDgLgSgagigqgyg6hChKhShZhehjhmhohrhshshrhrhrhqhohkhghchXhThPhKhGhAg7g2gvgogfgWgMgDf4ftfifYfOfEe6eveleaeQeEd5dtdhdVdJc-cxcicUcEb0bkbSbAauacaKZ3ZkZQY8YnYTYAXtXaXIW1WjWRV.VtVaVHU0UiUQT-TrTYTESxSdSJR0RgRLQ3QkQQP8PoPUPAOqOUN9NmNOM1McMCLoLOK0KZJ9JhJEInIKHtHRG0GXF6FdFAEiEDDkDFClCFBlBFAsAaANAHACAAAEANAXAhAuA9BQBqCHCpDJDnEGEmFIFsGQG1HgIQJEJ9K3LzMyN1O1PzQxRtSrTrUqVpWqXtYzZ6bAcGdNeVfhg0iJjklAmeoBpnrOs1udwGxyzi1U3J4t5-7G8A819l-I-e-2.P.j.3.9.2.q.V.D-4-q-d-M939i9O8t8A7M6O5N4L3B1x0pzqyvx8xGwNvZuqt2s-sErIqQpcopn2m5lvkfjGhqgMekc1bIZfX1WMUcSlQtOyNHLvKgJgIkHtHEGoGJFmFHEpEWESESEaEeEcEdEdEgEnEtEzFEFhGGG0HkIVJOKOLBLpMKMiM7NWNoN0OFOZOuPEPUPdPlPqP5QWQ4RiSPS8TzUxVpWcXPX-Y0ZwasbpcedJdvePerfEfWfhfuf.gOgegngpgqgmgkgkgigggcgXgRgMgAfufZe.ekeHdmdCcmcScDb6bybpblbnbmbjbgbdbebkbsb2b6b3bxbnbcbRbCauafaUaKaCZ4ZqZdZQZFY8Y0YtYnYiYfYeYcYYYVYRYOYNYMYMYMYNYPYRYUYXYbYgYmYtY1Y-ZHZSZeZqZ0Z7aAaDaGaIaJaHaHaHaHaHaGaDZ.Z7Z4Z3Z3Z4Z5Z6Z8Z.aBaBaBaAZ.aAZ.Z.Z.Z.Z.aAaAaAaAaAaBaBaCaDaEaFaGaHaIaIaIaIaHaHaGaEaDaCaBaAZ.Z9Z7Z5Z4Z3Z2Z2Z2Z1Z1Z2Z2Z2Z2Z2Z2Z2Z3Z3Z4Z4Z4Z4Z4Z4Z4Z4Z4Z5Z5Z5Z6Z6Z7Z7Z8Z8Z8Z8Z8Z8Z8Z8Z8Z8Z8Z8Z8Z7Z7Z7Z6Z6Z6Z6Z6Z6Z6Z6Z7Z7Z6Z6Z6Z6Z6Z6Z6Z6Z6Z6Z6Z6Z6Z6Z6Z6Z6Z6Z6Z6Z6Z6Z7Z7Z7Z7Z7Z7Z7Z7Z7Z7Z7Z7Z7Z6Z6Z6Z6Z6Z6Z6Z6Z6Z6Z6Z6Z6Z6Z6Z6Z6Z6Z6Z6Z6Z6Z6Z6Z6Z6Z6Z6Z6Z6Z6Z6Z6Z6Z6Z6Z6Z6Z6Z6Z6Z6Z6Z6Z6Z6Z6Z6Z6Z6Z6Z6Z6Z6Z6Z6Z6Z6Z6Z6Z6Z6Z6Z6Z6Z6Z6&amp;chco=444444&amp;chxt=y,x&amp;chxr=0,-0.925831318265,1.35916793173%7c1,0.0,7.0">
            <a:extLst>
              <a:ext uri="{FF2B5EF4-FFF2-40B4-BE49-F238E27FC236}">
                <a16:creationId xmlns:a16="http://schemas.microsoft.com/office/drawing/2014/main" id="{6BC1D0F0-8919-7C2F-F87E-9C4499A1F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935231"/>
            <a:ext cx="1296144" cy="92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B3FB7D-B063-0249-2549-00E3EE1AA567}"/>
              </a:ext>
            </a:extLst>
          </p:cNvPr>
          <p:cNvSpPr txBox="1"/>
          <p:nvPr/>
        </p:nvSpPr>
        <p:spPr>
          <a:xfrm>
            <a:off x="5730485" y="3937763"/>
            <a:ext cx="1458112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2" algn="r"/>
            <a:r>
              <a:rPr lang="cs-CZ" sz="1200" dirty="0">
                <a:latin typeface="Calibri" panose="020F0502020204030204" pitchFamily="34" charset="0"/>
              </a:rPr>
              <a:t>Rozklad obrazu pomocí vlnky </a:t>
            </a:r>
            <a:r>
              <a:rPr lang="cs-CZ" sz="1200" dirty="0" err="1">
                <a:latin typeface="Calibri" panose="020F0502020204030204" pitchFamily="34" charset="0"/>
              </a:rPr>
              <a:t>Daubechies</a:t>
            </a:r>
            <a:r>
              <a:rPr lang="cs-CZ" sz="1200" dirty="0">
                <a:latin typeface="Calibri" panose="020F0502020204030204" pitchFamily="34" charset="0"/>
              </a:rPr>
              <a:t>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5E7E34-A0B7-7F1E-56EA-22BC9B6DF4A9}"/>
              </a:ext>
            </a:extLst>
          </p:cNvPr>
          <p:cNvSpPr txBox="1"/>
          <p:nvPr/>
        </p:nvSpPr>
        <p:spPr>
          <a:xfrm>
            <a:off x="7042949" y="2706280"/>
            <a:ext cx="1458112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lvl="2" algn="r"/>
            <a:r>
              <a:rPr lang="cs-CZ" sz="1200" dirty="0">
                <a:latin typeface="Calibri" panose="020F0502020204030204" pitchFamily="34" charset="0"/>
              </a:rPr>
              <a:t>Vlnka </a:t>
            </a:r>
            <a:r>
              <a:rPr lang="cs-CZ" sz="1200" dirty="0" err="1">
                <a:latin typeface="Calibri" panose="020F0502020204030204" pitchFamily="34" charset="0"/>
              </a:rPr>
              <a:t>Daubechies</a:t>
            </a:r>
            <a:r>
              <a:rPr lang="cs-CZ" sz="1200" dirty="0">
                <a:latin typeface="Calibri" panose="020F0502020204030204" pitchFamily="34" charset="0"/>
              </a:rPr>
              <a:t> 4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3EDDF41-000F-3699-38BE-A5486BEB8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45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926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Standard JPEG 2000:</a:t>
            </a:r>
            <a:br>
              <a:rPr lang="cs-CZ" sz="2800" dirty="0"/>
            </a:br>
            <a:r>
              <a:rPr lang="cs-CZ" sz="2800" dirty="0"/>
              <a:t>Úvod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36711"/>
            <a:ext cx="8696040" cy="5832649"/>
          </a:xfrm>
        </p:spPr>
        <p:txBody>
          <a:bodyPr/>
          <a:lstStyle/>
          <a:p>
            <a:r>
              <a:rPr lang="cs-CZ" b="1" dirty="0">
                <a:latin typeface="Calibri"/>
              </a:rPr>
              <a:t>Standard JPEG 2000</a:t>
            </a:r>
          </a:p>
          <a:p>
            <a:pPr lvl="1"/>
            <a:r>
              <a:rPr lang="cs-CZ" dirty="0">
                <a:latin typeface="Calibri"/>
              </a:rPr>
              <a:t>Popsán v roce 2000 jako </a:t>
            </a:r>
            <a:r>
              <a:rPr lang="cs-CZ" b="1" dirty="0">
                <a:latin typeface="Calibri"/>
              </a:rPr>
              <a:t>standard ISO</a:t>
            </a:r>
            <a:r>
              <a:rPr lang="cs-CZ" dirty="0">
                <a:latin typeface="Calibri"/>
              </a:rPr>
              <a:t> a </a:t>
            </a:r>
            <a:r>
              <a:rPr lang="cs-CZ" b="1" dirty="0">
                <a:latin typeface="Calibri"/>
              </a:rPr>
              <a:t>doporučení ITU-T</a:t>
            </a:r>
          </a:p>
          <a:p>
            <a:pPr lvl="2"/>
            <a:r>
              <a:rPr lang="cs-CZ" dirty="0">
                <a:latin typeface="Calibri"/>
              </a:rPr>
              <a:t>Našel uplatnění spíše ve </a:t>
            </a:r>
            <a:r>
              <a:rPr lang="cs-CZ" b="1" dirty="0">
                <a:latin typeface="Calibri"/>
              </a:rPr>
              <a:t>speciálních aplikacích</a:t>
            </a:r>
            <a:r>
              <a:rPr lang="cs-CZ" dirty="0">
                <a:latin typeface="Calibri"/>
              </a:rPr>
              <a:t> (D-</a:t>
            </a:r>
            <a:r>
              <a:rPr lang="cs-CZ" dirty="0" err="1">
                <a:latin typeface="Calibri"/>
              </a:rPr>
              <a:t>Cinema</a:t>
            </a:r>
            <a:r>
              <a:rPr lang="cs-CZ" dirty="0">
                <a:latin typeface="Calibri"/>
              </a:rPr>
              <a:t>, medicína</a:t>
            </a:r>
            <a:r>
              <a:rPr lang="en-GB" dirty="0">
                <a:latin typeface="Calibri"/>
              </a:rPr>
              <a:t>,…</a:t>
            </a:r>
            <a:r>
              <a:rPr lang="cs-CZ" dirty="0">
                <a:latin typeface="Calibri"/>
              </a:rPr>
              <a:t>)</a:t>
            </a:r>
            <a:endParaRPr lang="cs-CZ" b="1" dirty="0">
              <a:latin typeface="Calibri"/>
            </a:endParaRPr>
          </a:p>
          <a:p>
            <a:pPr lvl="2"/>
            <a:r>
              <a:rPr lang="cs-CZ" dirty="0">
                <a:latin typeface="Calibri"/>
              </a:rPr>
              <a:t>Velmi rozsáhlý standard – zaměříme se na </a:t>
            </a:r>
            <a:r>
              <a:rPr lang="cs-CZ" b="1" dirty="0">
                <a:latin typeface="Calibri"/>
              </a:rPr>
              <a:t>popis základních částí</a:t>
            </a:r>
            <a:endParaRPr lang="cs-CZ" dirty="0">
              <a:latin typeface="Calibri"/>
            </a:endParaRPr>
          </a:p>
          <a:p>
            <a:pPr lvl="2"/>
            <a:r>
              <a:rPr lang="cs-CZ" dirty="0">
                <a:latin typeface="Calibri"/>
              </a:rPr>
              <a:t>Využívá </a:t>
            </a:r>
            <a:r>
              <a:rPr lang="cs-CZ" b="1" dirty="0">
                <a:latin typeface="Calibri"/>
              </a:rPr>
              <a:t>diskrétní vlnkové transformace 2D DWT</a:t>
            </a:r>
          </a:p>
          <a:p>
            <a:pPr lvl="3"/>
            <a:r>
              <a:rPr lang="cs-CZ" dirty="0">
                <a:latin typeface="Calibri"/>
              </a:rPr>
              <a:t>Mnohem </a:t>
            </a:r>
            <a:r>
              <a:rPr lang="cs-CZ" b="1" dirty="0">
                <a:latin typeface="Calibri"/>
              </a:rPr>
              <a:t>lepší kompresní účinnost </a:t>
            </a:r>
            <a:r>
              <a:rPr lang="cs-CZ" dirty="0">
                <a:latin typeface="Calibri"/>
              </a:rPr>
              <a:t>než JPEG (běžně 0,25 </a:t>
            </a:r>
            <a:r>
              <a:rPr lang="cs-CZ" dirty="0" err="1">
                <a:latin typeface="Calibri"/>
              </a:rPr>
              <a:t>bpp</a:t>
            </a:r>
            <a:r>
              <a:rPr lang="cs-CZ" dirty="0">
                <a:latin typeface="Calibri"/>
              </a:rPr>
              <a:t>)</a:t>
            </a:r>
          </a:p>
          <a:p>
            <a:pPr lvl="3"/>
            <a:r>
              <a:rPr lang="cs-CZ" dirty="0">
                <a:latin typeface="Calibri"/>
              </a:rPr>
              <a:t>Dělení obrazu na </a:t>
            </a:r>
            <a:r>
              <a:rPr lang="cs-CZ" b="1" dirty="0">
                <a:latin typeface="Calibri"/>
              </a:rPr>
              <a:t>velké oblasti </a:t>
            </a:r>
            <a:r>
              <a:rPr lang="cs-CZ" dirty="0">
                <a:latin typeface="Calibri"/>
              </a:rPr>
              <a:t>– dlaždice (</a:t>
            </a:r>
            <a:r>
              <a:rPr lang="cs-CZ" b="1" dirty="0" err="1">
                <a:latin typeface="Calibri"/>
              </a:rPr>
              <a:t>tiles</a:t>
            </a:r>
            <a:r>
              <a:rPr lang="cs-CZ" dirty="0">
                <a:latin typeface="Calibri"/>
              </a:rPr>
              <a:t>)</a:t>
            </a:r>
          </a:p>
          <a:p>
            <a:pPr lvl="3"/>
            <a:r>
              <a:rPr lang="cs-CZ" b="1" dirty="0">
                <a:latin typeface="Calibri"/>
              </a:rPr>
              <a:t>Nevykazuje rušivou blokovou strukturu </a:t>
            </a:r>
            <a:r>
              <a:rPr lang="cs-CZ" dirty="0">
                <a:latin typeface="Calibri"/>
              </a:rPr>
              <a:t>ale </a:t>
            </a:r>
            <a:r>
              <a:rPr lang="cs-CZ" b="1" dirty="0">
                <a:latin typeface="Calibri"/>
              </a:rPr>
              <a:t>méně rušivé rozostření</a:t>
            </a:r>
          </a:p>
          <a:p>
            <a:pPr lvl="1"/>
            <a:r>
              <a:rPr lang="cs-CZ" b="1" dirty="0">
                <a:latin typeface="Calibri"/>
              </a:rPr>
              <a:t>Základní struktura kodéru a dekodéru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104763" y="4498609"/>
            <a:ext cx="9039237" cy="1861731"/>
            <a:chOff x="104763" y="4498609"/>
            <a:chExt cx="9039237" cy="1861731"/>
          </a:xfrm>
        </p:grpSpPr>
        <p:sp>
          <p:nvSpPr>
            <p:cNvPr id="8" name="Right Arrow 9"/>
            <p:cNvSpPr>
              <a:spLocks noChangeArrowheads="1"/>
            </p:cNvSpPr>
            <p:nvPr/>
          </p:nvSpPr>
          <p:spPr bwMode="auto">
            <a:xfrm>
              <a:off x="2070562" y="4954434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11" name="Rounded Rectangle 4"/>
            <p:cNvSpPr>
              <a:spLocks noChangeArrowheads="1"/>
            </p:cNvSpPr>
            <p:nvPr/>
          </p:nvSpPr>
          <p:spPr bwMode="auto">
            <a:xfrm>
              <a:off x="1170562" y="4812228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Posun DC složky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12" name="Rounded Rectangle 4"/>
            <p:cNvSpPr>
              <a:spLocks noChangeArrowheads="1"/>
            </p:cNvSpPr>
            <p:nvPr/>
          </p:nvSpPr>
          <p:spPr bwMode="auto">
            <a:xfrm>
              <a:off x="2328531" y="4812228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Konverze barev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16" name="Right Arrow 9"/>
            <p:cNvSpPr>
              <a:spLocks noChangeArrowheads="1"/>
            </p:cNvSpPr>
            <p:nvPr/>
          </p:nvSpPr>
          <p:spPr bwMode="auto">
            <a:xfrm>
              <a:off x="3228531" y="4954434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17" name="Rounded Rectangle 4"/>
            <p:cNvSpPr>
              <a:spLocks noChangeArrowheads="1"/>
            </p:cNvSpPr>
            <p:nvPr/>
          </p:nvSpPr>
          <p:spPr bwMode="auto">
            <a:xfrm>
              <a:off x="3486500" y="4812228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Vytvoření dlaždic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18" name="Right Arrow 9"/>
            <p:cNvSpPr>
              <a:spLocks noChangeArrowheads="1"/>
            </p:cNvSpPr>
            <p:nvPr/>
          </p:nvSpPr>
          <p:spPr bwMode="auto">
            <a:xfrm>
              <a:off x="4386500" y="4954434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19" name="Rounded Rectangle 4"/>
            <p:cNvSpPr>
              <a:spLocks noChangeArrowheads="1"/>
            </p:cNvSpPr>
            <p:nvPr/>
          </p:nvSpPr>
          <p:spPr bwMode="auto">
            <a:xfrm>
              <a:off x="4644469" y="4812228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2D DWT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0" name="Right Arrow 9"/>
            <p:cNvSpPr>
              <a:spLocks noChangeArrowheads="1"/>
            </p:cNvSpPr>
            <p:nvPr/>
          </p:nvSpPr>
          <p:spPr bwMode="auto">
            <a:xfrm>
              <a:off x="5544469" y="4954434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21" name="Rounded Rectangle 4"/>
            <p:cNvSpPr>
              <a:spLocks noChangeArrowheads="1"/>
            </p:cNvSpPr>
            <p:nvPr/>
          </p:nvSpPr>
          <p:spPr bwMode="auto">
            <a:xfrm>
              <a:off x="5802438" y="4812228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Skalární </a:t>
              </a:r>
              <a:r>
                <a:rPr lang="cs-CZ" altLang="en-US" sz="1200" dirty="0" err="1">
                  <a:latin typeface="Calibri" panose="020F0502020204030204" pitchFamily="34" charset="0"/>
                </a:rPr>
                <a:t>kvantizace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4" name="Right Arrow 9"/>
            <p:cNvSpPr>
              <a:spLocks noChangeArrowheads="1"/>
            </p:cNvSpPr>
            <p:nvPr/>
          </p:nvSpPr>
          <p:spPr bwMode="auto">
            <a:xfrm>
              <a:off x="6702438" y="4954434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25" name="Rounded Rectangle 4"/>
            <p:cNvSpPr>
              <a:spLocks noChangeArrowheads="1"/>
            </p:cNvSpPr>
            <p:nvPr/>
          </p:nvSpPr>
          <p:spPr bwMode="auto">
            <a:xfrm>
              <a:off x="6960407" y="4812228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Entropický kodér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6" name="Right Arrow 9"/>
            <p:cNvSpPr>
              <a:spLocks noChangeArrowheads="1"/>
            </p:cNvSpPr>
            <p:nvPr/>
          </p:nvSpPr>
          <p:spPr bwMode="auto">
            <a:xfrm>
              <a:off x="7860407" y="4954434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27" name="Right Arrow 9"/>
            <p:cNvSpPr>
              <a:spLocks noChangeArrowheads="1"/>
            </p:cNvSpPr>
            <p:nvPr/>
          </p:nvSpPr>
          <p:spPr bwMode="auto">
            <a:xfrm>
              <a:off x="912593" y="4954434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28" name="Right Arrow 9"/>
            <p:cNvSpPr>
              <a:spLocks noChangeArrowheads="1"/>
            </p:cNvSpPr>
            <p:nvPr/>
          </p:nvSpPr>
          <p:spPr bwMode="auto">
            <a:xfrm>
              <a:off x="2070562" y="5962546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29" name="Rounded Rectangle 4"/>
            <p:cNvSpPr>
              <a:spLocks noChangeArrowheads="1"/>
            </p:cNvSpPr>
            <p:nvPr/>
          </p:nvSpPr>
          <p:spPr bwMode="auto">
            <a:xfrm>
              <a:off x="1170562" y="5820340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Entropický dekodér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0" name="Rounded Rectangle 4"/>
            <p:cNvSpPr>
              <a:spLocks noChangeArrowheads="1"/>
            </p:cNvSpPr>
            <p:nvPr/>
          </p:nvSpPr>
          <p:spPr bwMode="auto">
            <a:xfrm>
              <a:off x="2328531" y="5820340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Obnova </a:t>
              </a:r>
              <a:r>
                <a:rPr lang="cs-CZ" altLang="en-US" sz="1200" dirty="0" err="1">
                  <a:latin typeface="Calibri" panose="020F0502020204030204" pitchFamily="34" charset="0"/>
                </a:rPr>
                <a:t>kvantizace</a:t>
              </a:r>
              <a:endParaRPr lang="cs-CZ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1" name="Right Arrow 9"/>
            <p:cNvSpPr>
              <a:spLocks noChangeArrowheads="1"/>
            </p:cNvSpPr>
            <p:nvPr/>
          </p:nvSpPr>
          <p:spPr bwMode="auto">
            <a:xfrm>
              <a:off x="3228531" y="5962546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2" name="Rounded Rectangle 4"/>
            <p:cNvSpPr>
              <a:spLocks noChangeArrowheads="1"/>
            </p:cNvSpPr>
            <p:nvPr/>
          </p:nvSpPr>
          <p:spPr bwMode="auto">
            <a:xfrm>
              <a:off x="3486500" y="5820340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2D IDWT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3" name="Right Arrow 9"/>
            <p:cNvSpPr>
              <a:spLocks noChangeArrowheads="1"/>
            </p:cNvSpPr>
            <p:nvPr/>
          </p:nvSpPr>
          <p:spPr bwMode="auto">
            <a:xfrm>
              <a:off x="4386500" y="5962546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4" name="Rounded Rectangle 4"/>
            <p:cNvSpPr>
              <a:spLocks noChangeArrowheads="1"/>
            </p:cNvSpPr>
            <p:nvPr/>
          </p:nvSpPr>
          <p:spPr bwMode="auto">
            <a:xfrm>
              <a:off x="4644469" y="5820340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Složení dlaždic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5" name="Right Arrow 9"/>
            <p:cNvSpPr>
              <a:spLocks noChangeArrowheads="1"/>
            </p:cNvSpPr>
            <p:nvPr/>
          </p:nvSpPr>
          <p:spPr bwMode="auto">
            <a:xfrm>
              <a:off x="5544469" y="5962546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6" name="Rounded Rectangle 4"/>
            <p:cNvSpPr>
              <a:spLocks noChangeArrowheads="1"/>
            </p:cNvSpPr>
            <p:nvPr/>
          </p:nvSpPr>
          <p:spPr bwMode="auto">
            <a:xfrm>
              <a:off x="5802438" y="5820340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Konverze barev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7" name="Right Arrow 9"/>
            <p:cNvSpPr>
              <a:spLocks noChangeArrowheads="1"/>
            </p:cNvSpPr>
            <p:nvPr/>
          </p:nvSpPr>
          <p:spPr bwMode="auto">
            <a:xfrm>
              <a:off x="6702438" y="5962546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38" name="Rounded Rectangle 4"/>
            <p:cNvSpPr>
              <a:spLocks noChangeArrowheads="1"/>
            </p:cNvSpPr>
            <p:nvPr/>
          </p:nvSpPr>
          <p:spPr bwMode="auto">
            <a:xfrm>
              <a:off x="6960407" y="5820340"/>
              <a:ext cx="900000" cy="540000"/>
            </a:xfrm>
            <a:prstGeom prst="roundRect">
              <a:avLst>
                <a:gd name="adj" fmla="val 16667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tIns="36000" bIns="0" anchor="ctr" anchorCtr="1"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dirty="0">
                  <a:latin typeface="Calibri" panose="020F0502020204030204" pitchFamily="34" charset="0"/>
                </a:rPr>
                <a:t>Posud DC složky</a:t>
              </a:r>
              <a:endParaRPr lang="en-US" alt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9" name="Right Arrow 9"/>
            <p:cNvSpPr>
              <a:spLocks noChangeArrowheads="1"/>
            </p:cNvSpPr>
            <p:nvPr/>
          </p:nvSpPr>
          <p:spPr bwMode="auto">
            <a:xfrm>
              <a:off x="7860407" y="5962546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40" name="Right Arrow 9"/>
            <p:cNvSpPr>
              <a:spLocks noChangeArrowheads="1"/>
            </p:cNvSpPr>
            <p:nvPr/>
          </p:nvSpPr>
          <p:spPr bwMode="auto">
            <a:xfrm>
              <a:off x="912593" y="5962546"/>
              <a:ext cx="257969" cy="255588"/>
            </a:xfrm>
            <a:prstGeom prst="rightArrow">
              <a:avLst>
                <a:gd name="adj1" fmla="val 50000"/>
                <a:gd name="adj2" fmla="val 50008"/>
              </a:avLst>
            </a:prstGeom>
            <a:solidFill>
              <a:srgbClr val="D5E1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endParaRPr lang="en-US" altLang="en-US" sz="1200">
                <a:latin typeface="Calibri" panose="020F0502020204030204" pitchFamily="34" charset="0"/>
              </a:endParaRPr>
            </a:p>
          </p:txBody>
        </p:sp>
        <p:sp>
          <p:nvSpPr>
            <p:cNvPr id="41" name="TextBox 22"/>
            <p:cNvSpPr txBox="1">
              <a:spLocks noChangeArrowheads="1"/>
            </p:cNvSpPr>
            <p:nvPr/>
          </p:nvSpPr>
          <p:spPr bwMode="auto">
            <a:xfrm>
              <a:off x="219599" y="4666043"/>
              <a:ext cx="8604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b="1" dirty="0">
                  <a:latin typeface="Calibri" panose="020F0502020204030204" pitchFamily="34" charset="0"/>
                </a:rPr>
                <a:t>Vstupní obraz</a:t>
              </a:r>
              <a:endParaRPr lang="en-US" altLang="en-US" sz="1200" b="1" dirty="0">
                <a:latin typeface="Calibri" panose="020F0502020204030204" pitchFamily="34" charset="0"/>
              </a:endParaRPr>
            </a:p>
          </p:txBody>
        </p:sp>
        <p:sp>
          <p:nvSpPr>
            <p:cNvPr id="42" name="TextBox 22"/>
            <p:cNvSpPr txBox="1">
              <a:spLocks noChangeArrowheads="1"/>
            </p:cNvSpPr>
            <p:nvPr/>
          </p:nvSpPr>
          <p:spPr bwMode="auto">
            <a:xfrm>
              <a:off x="7874393" y="4666043"/>
              <a:ext cx="11771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b="1" dirty="0">
                  <a:latin typeface="Calibri" panose="020F0502020204030204" pitchFamily="34" charset="0"/>
                </a:rPr>
                <a:t>Komprimovaná data</a:t>
              </a:r>
              <a:endParaRPr lang="en-US" altLang="en-US" sz="1200" b="1" dirty="0">
                <a:latin typeface="Calibri" panose="020F0502020204030204" pitchFamily="34" charset="0"/>
              </a:endParaRPr>
            </a:p>
          </p:txBody>
        </p:sp>
        <p:sp>
          <p:nvSpPr>
            <p:cNvPr id="43" name="TextBox 22"/>
            <p:cNvSpPr txBox="1">
              <a:spLocks noChangeArrowheads="1"/>
            </p:cNvSpPr>
            <p:nvPr/>
          </p:nvSpPr>
          <p:spPr bwMode="auto">
            <a:xfrm>
              <a:off x="104763" y="5628675"/>
              <a:ext cx="117718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b="1" dirty="0">
                  <a:latin typeface="Calibri" panose="020F0502020204030204" pitchFamily="34" charset="0"/>
                </a:rPr>
                <a:t>Komprimovaná data</a:t>
              </a:r>
              <a:endParaRPr lang="en-US" altLang="en-US" sz="1200" b="1" dirty="0">
                <a:latin typeface="Calibri" panose="020F0502020204030204" pitchFamily="34" charset="0"/>
              </a:endParaRPr>
            </a:p>
          </p:txBody>
        </p:sp>
        <p:sp>
          <p:nvSpPr>
            <p:cNvPr id="44" name="TextBox 22"/>
            <p:cNvSpPr txBox="1">
              <a:spLocks noChangeArrowheads="1"/>
            </p:cNvSpPr>
            <p:nvPr/>
          </p:nvSpPr>
          <p:spPr bwMode="auto">
            <a:xfrm>
              <a:off x="7781966" y="5628675"/>
              <a:ext cx="13620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1pPr>
              <a:lvl2pPr marL="742950" indent="-28575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2pPr>
              <a:lvl3pPr marL="11430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3pPr>
              <a:lvl4pPr marL="16002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4pPr>
              <a:lvl5pPr marL="2057400" indent="-228600" eaLnBrk="0" hangingPunct="0">
                <a:defRPr sz="4000">
                  <a:solidFill>
                    <a:schemeClr val="tx2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cs-CZ" altLang="en-US" sz="1200" b="1" dirty="0">
                  <a:latin typeface="Calibri" panose="020F0502020204030204" pitchFamily="34" charset="0"/>
                </a:rPr>
                <a:t>Rekonstruovaný obraz</a:t>
              </a:r>
              <a:endParaRPr lang="en-US" altLang="en-US" sz="1200" b="1" dirty="0">
                <a:latin typeface="Calibri" panose="020F0502020204030204" pitchFamily="34" charset="0"/>
              </a:endParaRPr>
            </a:p>
          </p:txBody>
        </p:sp>
        <p:sp>
          <p:nvSpPr>
            <p:cNvPr id="45" name="TextBox 8"/>
            <p:cNvSpPr txBox="1">
              <a:spLocks noChangeArrowheads="1"/>
            </p:cNvSpPr>
            <p:nvPr/>
          </p:nvSpPr>
          <p:spPr bwMode="auto">
            <a:xfrm>
              <a:off x="3228530" y="4498609"/>
              <a:ext cx="257390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dirty="0">
                  <a:latin typeface="Calibri" panose="020F0502020204030204" pitchFamily="34" charset="0"/>
                </a:rPr>
                <a:t>Struktura kodéru JPEG 2000</a:t>
              </a:r>
            </a:p>
          </p:txBody>
        </p:sp>
        <p:sp>
          <p:nvSpPr>
            <p:cNvPr id="47" name="TextBox 8"/>
            <p:cNvSpPr txBox="1">
              <a:spLocks noChangeArrowheads="1"/>
            </p:cNvSpPr>
            <p:nvPr/>
          </p:nvSpPr>
          <p:spPr bwMode="auto">
            <a:xfrm>
              <a:off x="3228530" y="5474786"/>
              <a:ext cx="257390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dirty="0">
                  <a:latin typeface="Calibri" panose="020F0502020204030204" pitchFamily="34" charset="0"/>
                </a:rPr>
                <a:t>Struktura dekodéru JPEG 2000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B3DEB-6E16-4EEF-08F5-AA1916E3DC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46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361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Standard JPEG 2000:</a:t>
            </a:r>
            <a:br>
              <a:rPr lang="cs-CZ" sz="2800" dirty="0"/>
            </a:br>
            <a:r>
              <a:rPr lang="cs-CZ" sz="2800" dirty="0"/>
              <a:t>Jednotlivé komponenty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36711"/>
            <a:ext cx="8696040" cy="5832649"/>
          </a:xfrm>
        </p:spPr>
        <p:txBody>
          <a:bodyPr/>
          <a:lstStyle/>
          <a:p>
            <a:pPr lvl="1"/>
            <a:r>
              <a:rPr lang="cs-CZ" b="1" dirty="0">
                <a:latin typeface="Calibri"/>
              </a:rPr>
              <a:t>Jádro kompresního systému JPEG 2000</a:t>
            </a:r>
          </a:p>
          <a:p>
            <a:pPr lvl="2"/>
            <a:r>
              <a:rPr lang="cs-CZ" dirty="0">
                <a:latin typeface="Calibri"/>
              </a:rPr>
              <a:t>Dělení na </a:t>
            </a:r>
            <a:r>
              <a:rPr lang="cs-CZ" b="1" dirty="0">
                <a:latin typeface="Calibri"/>
              </a:rPr>
              <a:t>dlaždice</a:t>
            </a:r>
            <a:r>
              <a:rPr lang="cs-CZ" dirty="0">
                <a:latin typeface="Calibri"/>
              </a:rPr>
              <a:t>, posun </a:t>
            </a:r>
            <a:r>
              <a:rPr lang="cs-CZ" b="1" dirty="0" err="1">
                <a:latin typeface="Calibri"/>
              </a:rPr>
              <a:t>ss</a:t>
            </a:r>
            <a:r>
              <a:rPr lang="cs-CZ" dirty="0">
                <a:latin typeface="Calibri"/>
              </a:rPr>
              <a:t> složky, konverze barevných složek, </a:t>
            </a:r>
            <a:r>
              <a:rPr lang="cs-CZ" b="1" dirty="0">
                <a:latin typeface="Calibri"/>
              </a:rPr>
              <a:t>2D DWT</a:t>
            </a:r>
          </a:p>
          <a:p>
            <a:pPr lvl="2"/>
            <a:endParaRPr lang="cs-CZ" b="1" dirty="0">
              <a:latin typeface="Calibri"/>
            </a:endParaRPr>
          </a:p>
          <a:p>
            <a:pPr lvl="2"/>
            <a:endParaRPr lang="cs-CZ" b="1" dirty="0">
              <a:latin typeface="Calibri"/>
            </a:endParaRPr>
          </a:p>
          <a:p>
            <a:pPr lvl="2"/>
            <a:endParaRPr lang="cs-CZ" b="1" dirty="0">
              <a:latin typeface="Calibri"/>
            </a:endParaRPr>
          </a:p>
          <a:p>
            <a:pPr lvl="2"/>
            <a:endParaRPr lang="cs-CZ" b="1" dirty="0">
              <a:latin typeface="Calibri"/>
            </a:endParaRPr>
          </a:p>
          <a:p>
            <a:pPr lvl="2"/>
            <a:endParaRPr lang="cs-CZ" b="1" dirty="0">
              <a:latin typeface="Calibri"/>
            </a:endParaRPr>
          </a:p>
          <a:p>
            <a:pPr lvl="2"/>
            <a:r>
              <a:rPr lang="cs-CZ" dirty="0">
                <a:latin typeface="Calibri"/>
              </a:rPr>
              <a:t>Ukázka </a:t>
            </a:r>
            <a:r>
              <a:rPr lang="cs-CZ" b="1" dirty="0">
                <a:latin typeface="Calibri"/>
              </a:rPr>
              <a:t>dyadické dekompozice </a:t>
            </a:r>
            <a:r>
              <a:rPr lang="cs-CZ" dirty="0">
                <a:latin typeface="Calibri"/>
              </a:rPr>
              <a:t>obrázku do </a:t>
            </a:r>
            <a:r>
              <a:rPr lang="cs-CZ" b="1" dirty="0">
                <a:latin typeface="Calibri"/>
              </a:rPr>
              <a:t>třetí úrovně</a:t>
            </a:r>
          </a:p>
          <a:p>
            <a:pPr lvl="3"/>
            <a:r>
              <a:rPr lang="cs-CZ" b="1" dirty="0">
                <a:latin typeface="Calibri"/>
              </a:rPr>
              <a:t>Následně </a:t>
            </a:r>
            <a:r>
              <a:rPr lang="cs-CZ" b="1" dirty="0" err="1">
                <a:latin typeface="Calibri"/>
              </a:rPr>
              <a:t>kvantizace</a:t>
            </a:r>
            <a:r>
              <a:rPr lang="cs-CZ" b="1" dirty="0">
                <a:latin typeface="Calibri"/>
              </a:rPr>
              <a:t> </a:t>
            </a:r>
            <a:r>
              <a:rPr lang="cs-CZ" dirty="0">
                <a:latin typeface="Calibri"/>
              </a:rPr>
              <a:t>a bezeztrátové </a:t>
            </a:r>
            <a:r>
              <a:rPr lang="cs-CZ" b="1" dirty="0">
                <a:latin typeface="Calibri"/>
              </a:rPr>
              <a:t>entropické kódování</a:t>
            </a:r>
          </a:p>
          <a:p>
            <a:pPr lvl="3"/>
            <a:r>
              <a:rPr lang="cs-CZ" b="1" dirty="0">
                <a:latin typeface="Calibri"/>
              </a:rPr>
              <a:t>Aproximační pásmo LL</a:t>
            </a:r>
            <a:r>
              <a:rPr lang="cs-CZ" dirty="0">
                <a:latin typeface="Calibri"/>
              </a:rPr>
              <a:t> je </a:t>
            </a:r>
            <a:r>
              <a:rPr lang="cs-CZ" b="1" dirty="0">
                <a:latin typeface="Calibri"/>
              </a:rPr>
              <a:t>kvantováno jemněji </a:t>
            </a:r>
            <a:r>
              <a:rPr lang="cs-CZ" dirty="0">
                <a:latin typeface="Calibri"/>
              </a:rPr>
              <a:t>než detailová LH, HL a HH</a:t>
            </a:r>
          </a:p>
          <a:p>
            <a:pPr lvl="2"/>
            <a:endParaRPr lang="cs-CZ" dirty="0"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482689" y="1655304"/>
            <a:ext cx="5864399" cy="1883489"/>
            <a:chOff x="1482689" y="1655304"/>
            <a:chExt cx="5864399" cy="1883489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180728" y="1778564"/>
              <a:ext cx="5166360" cy="1760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>
              <a:spLocks noChangeArrowheads="1"/>
            </p:cNvSpPr>
            <p:nvPr/>
          </p:nvSpPr>
          <p:spPr bwMode="auto">
            <a:xfrm>
              <a:off x="2318996" y="1655304"/>
              <a:ext cx="172819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 dirty="0">
                  <a:latin typeface="Calibri" panose="020F0502020204030204" pitchFamily="34" charset="0"/>
                </a:rPr>
                <a:t>Dělení na dlaždice</a:t>
              </a:r>
            </a:p>
          </p:txBody>
        </p: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5493096" y="1655304"/>
              <a:ext cx="172819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 dirty="0">
                  <a:latin typeface="Calibri" panose="020F0502020204030204" pitchFamily="34" charset="0"/>
                </a:rPr>
                <a:t>DWT každé dlaždice</a:t>
              </a: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 rot="16200000">
              <a:off x="3482620" y="2456486"/>
              <a:ext cx="17281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 dirty="0">
                  <a:latin typeface="Calibri" panose="020F0502020204030204" pitchFamily="34" charset="0"/>
                </a:rPr>
                <a:t>Posun stejnosměrné složky</a:t>
              </a:r>
            </a:p>
          </p:txBody>
        </p:sp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 rot="16200000">
              <a:off x="4222876" y="2427098"/>
              <a:ext cx="172819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 dirty="0">
                  <a:latin typeface="Calibri" panose="020F0502020204030204" pitchFamily="34" charset="0"/>
                </a:rPr>
                <a:t>Konverze barevných složek</a:t>
              </a:r>
            </a:p>
          </p:txBody>
        </p:sp>
        <p:sp>
          <p:nvSpPr>
            <p:cNvPr id="13" name="TextBox 12"/>
            <p:cNvSpPr txBox="1">
              <a:spLocks noChangeArrowheads="1"/>
            </p:cNvSpPr>
            <p:nvPr/>
          </p:nvSpPr>
          <p:spPr bwMode="auto">
            <a:xfrm>
              <a:off x="1482689" y="2319375"/>
              <a:ext cx="8640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 dirty="0">
                  <a:latin typeface="Calibri" panose="020F0502020204030204" pitchFamily="34" charset="0"/>
                </a:rPr>
                <a:t>Vybraná složka obrazu</a:t>
              </a:r>
            </a:p>
          </p:txBody>
        </p:sp>
      </p:grp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653136"/>
            <a:ext cx="1689677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2671214" y="4653136"/>
            <a:ext cx="1689761" cy="1620000"/>
            <a:chOff x="3361775" y="4075931"/>
            <a:chExt cx="2076450" cy="1990725"/>
          </a:xfrm>
        </p:grpSpPr>
        <p:pic>
          <p:nvPicPr>
            <p:cNvPr id="2150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775" y="4075931"/>
              <a:ext cx="2076450" cy="1990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0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775" y="4075931"/>
              <a:ext cx="1038225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658944" y="4653136"/>
            <a:ext cx="1689761" cy="1620000"/>
            <a:chOff x="5796136" y="3851109"/>
            <a:chExt cx="2076450" cy="1990725"/>
          </a:xfrm>
        </p:grpSpPr>
        <p:pic>
          <p:nvPicPr>
            <p:cNvPr id="2151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3851109"/>
              <a:ext cx="2076450" cy="1990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6136" y="3851109"/>
              <a:ext cx="552450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646673" y="4653136"/>
            <a:ext cx="1682010" cy="1620000"/>
            <a:chOff x="6660232" y="3724529"/>
            <a:chExt cx="2066925" cy="1990725"/>
          </a:xfrm>
        </p:grpSpPr>
        <p:pic>
          <p:nvPicPr>
            <p:cNvPr id="2151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24529"/>
              <a:ext cx="2066925" cy="1990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3" name="Picture 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0232" y="3724529"/>
              <a:ext cx="285750" cy="24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EF13D-AE60-411D-3962-38423DE08E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47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55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Standard JPEG a JPEG 2000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36711"/>
            <a:ext cx="8696040" cy="5832649"/>
          </a:xfrm>
        </p:spPr>
        <p:txBody>
          <a:bodyPr/>
          <a:lstStyle/>
          <a:p>
            <a:pPr lvl="1"/>
            <a:r>
              <a:rPr lang="cs-CZ" b="1" dirty="0">
                <a:latin typeface="Calibri"/>
              </a:rPr>
              <a:t>Porovnání artefaktů komprese JPEG a JPEG 2000</a:t>
            </a:r>
          </a:p>
          <a:p>
            <a:pPr lvl="2"/>
            <a:r>
              <a:rPr lang="cs-CZ" dirty="0">
                <a:latin typeface="Calibri"/>
              </a:rPr>
              <a:t>Komprese obrázku pomocí </a:t>
            </a:r>
            <a:r>
              <a:rPr lang="cs-CZ" b="1" dirty="0">
                <a:latin typeface="Calibri"/>
              </a:rPr>
              <a:t>JPEG</a:t>
            </a:r>
            <a:r>
              <a:rPr lang="cs-CZ" dirty="0">
                <a:latin typeface="Calibri"/>
              </a:rPr>
              <a:t> a </a:t>
            </a:r>
            <a:r>
              <a:rPr lang="cs-CZ" b="1" dirty="0">
                <a:latin typeface="Calibri"/>
              </a:rPr>
              <a:t>JPEG 2000</a:t>
            </a:r>
          </a:p>
          <a:p>
            <a:pPr lvl="3"/>
            <a:r>
              <a:rPr lang="cs-CZ" dirty="0">
                <a:latin typeface="Calibri"/>
              </a:rPr>
              <a:t>JPEG 2000 – dochází k </a:t>
            </a:r>
            <a:r>
              <a:rPr lang="cs-CZ" b="1" dirty="0">
                <a:latin typeface="Calibri"/>
              </a:rPr>
              <a:t>rozostření</a:t>
            </a:r>
            <a:r>
              <a:rPr lang="cs-CZ" dirty="0">
                <a:latin typeface="Calibri"/>
              </a:rPr>
              <a:t>, </a:t>
            </a:r>
            <a:r>
              <a:rPr lang="cs-CZ" b="1" dirty="0">
                <a:latin typeface="Calibri"/>
              </a:rPr>
              <a:t>nejsou blokové artefakty</a:t>
            </a:r>
          </a:p>
          <a:p>
            <a:pPr lvl="2"/>
            <a:endParaRPr lang="cs-CZ" b="1" dirty="0">
              <a:latin typeface="Calibri"/>
            </a:endParaRPr>
          </a:p>
          <a:p>
            <a:pPr lvl="2"/>
            <a:endParaRPr lang="cs-CZ" b="1" dirty="0">
              <a:latin typeface="Calibri"/>
            </a:endParaRPr>
          </a:p>
          <a:p>
            <a:pPr lvl="2"/>
            <a:endParaRPr lang="cs-CZ" b="1" dirty="0">
              <a:latin typeface="Calibri"/>
            </a:endParaRPr>
          </a:p>
          <a:p>
            <a:pPr lvl="2"/>
            <a:endParaRPr lang="cs-CZ" b="1" dirty="0">
              <a:latin typeface="Calibri"/>
            </a:endParaRPr>
          </a:p>
          <a:p>
            <a:pPr lvl="2"/>
            <a:endParaRPr lang="cs-CZ" dirty="0">
              <a:latin typeface="Calibri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60" y="2112340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946" y="2112340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32" y="2112340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1193364" y="1896896"/>
            <a:ext cx="17281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400" b="0" dirty="0">
                <a:latin typeface="Calibri" panose="020F0502020204030204" pitchFamily="34" charset="0"/>
              </a:rPr>
              <a:t>Originál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854850" y="1896896"/>
            <a:ext cx="17281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400" b="0" dirty="0">
                <a:latin typeface="Calibri" panose="020F0502020204030204" pitchFamily="34" charset="0"/>
              </a:rPr>
              <a:t>JPEG 0,2 </a:t>
            </a:r>
            <a:r>
              <a:rPr lang="cs-CZ" altLang="en-US" sz="1400" b="0" dirty="0" err="1">
                <a:latin typeface="Calibri" panose="020F0502020204030204" pitchFamily="34" charset="0"/>
              </a:rPr>
              <a:t>bpp</a:t>
            </a:r>
            <a:endParaRPr lang="cs-CZ" altLang="en-US" sz="1400" b="0" dirty="0">
              <a:latin typeface="Calibri" panose="020F0502020204030204" pitchFamily="34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516336" y="1896896"/>
            <a:ext cx="17281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400" b="0" dirty="0">
                <a:latin typeface="Calibri" panose="020F0502020204030204" pitchFamily="34" charset="0"/>
              </a:rPr>
              <a:t>JPEG 2000 0,2 </a:t>
            </a:r>
            <a:r>
              <a:rPr lang="cs-CZ" altLang="en-US" sz="1400" b="0" dirty="0" err="1">
                <a:latin typeface="Calibri" panose="020F0502020204030204" pitchFamily="34" charset="0"/>
              </a:rPr>
              <a:t>bpp</a:t>
            </a:r>
            <a:endParaRPr lang="cs-CZ" altLang="en-US" sz="1400" b="0" dirty="0">
              <a:latin typeface="Calibri" panose="020F0502020204030204" pitchFamily="34" charset="0"/>
            </a:endParaRPr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20" y="4617352"/>
            <a:ext cx="2475000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320" y="4617352"/>
            <a:ext cx="2475000" cy="19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2401424" y="4401908"/>
            <a:ext cx="17281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400" b="0">
                <a:latin typeface="Calibri" panose="020F0502020204030204" pitchFamily="34" charset="0"/>
              </a:rPr>
              <a:t>JPEG 0,25 </a:t>
            </a:r>
            <a:r>
              <a:rPr lang="cs-CZ" altLang="en-US" sz="1400" b="0" dirty="0" err="1">
                <a:latin typeface="Calibri" panose="020F0502020204030204" pitchFamily="34" charset="0"/>
              </a:rPr>
              <a:t>bpp</a:t>
            </a:r>
            <a:endParaRPr lang="cs-CZ" altLang="en-US" sz="1400" b="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5350724" y="4401908"/>
            <a:ext cx="172819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400" b="0" dirty="0">
                <a:latin typeface="Calibri" panose="020F0502020204030204" pitchFamily="34" charset="0"/>
              </a:rPr>
              <a:t>JPEG 2000 0,25 </a:t>
            </a:r>
            <a:r>
              <a:rPr lang="cs-CZ" altLang="en-US" sz="1400" b="0" dirty="0" err="1">
                <a:latin typeface="Calibri" panose="020F0502020204030204" pitchFamily="34" charset="0"/>
              </a:rPr>
              <a:t>bpp</a:t>
            </a:r>
            <a:endParaRPr lang="cs-CZ" altLang="en-US" sz="1400" b="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26855-0FA3-9D0E-92DC-6572ACA18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48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27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45859" y="1916832"/>
            <a:ext cx="3344832" cy="195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Úvod: Základní motivace</a:t>
            </a:r>
            <a:endParaRPr lang="en-US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altLang="en-US" b="1" dirty="0"/>
              <a:t>Standardizace </a:t>
            </a:r>
            <a:r>
              <a:rPr lang="cs-CZ" altLang="en-US" dirty="0"/>
              <a:t>v </a:t>
            </a:r>
            <a:r>
              <a:rPr lang="cs-CZ" altLang="en-US" b="1" dirty="0"/>
              <a:t>oblasti kódování obrazu </a:t>
            </a:r>
            <a:r>
              <a:rPr lang="cs-CZ" altLang="en-US" dirty="0"/>
              <a:t>a</a:t>
            </a:r>
            <a:r>
              <a:rPr lang="cs-CZ" altLang="en-US" b="1" dirty="0"/>
              <a:t> videa</a:t>
            </a:r>
          </a:p>
          <a:p>
            <a:pPr lvl="1"/>
            <a:r>
              <a:rPr lang="cs-CZ" altLang="en-US" dirty="0"/>
              <a:t>Nejvýznamnější</a:t>
            </a:r>
            <a:r>
              <a:rPr lang="cs-CZ" altLang="en-US" b="1" dirty="0"/>
              <a:t> standardizační skupiny </a:t>
            </a:r>
            <a:r>
              <a:rPr lang="cs-CZ" altLang="en-US" dirty="0"/>
              <a:t>v</a:t>
            </a:r>
            <a:r>
              <a:rPr lang="cs-CZ" altLang="en-US" b="1" dirty="0"/>
              <a:t> této oblasti</a:t>
            </a:r>
            <a:r>
              <a:rPr lang="en-GB" altLang="en-US" b="1" dirty="0"/>
              <a:t>…</a:t>
            </a:r>
            <a:endParaRPr lang="cs-CZ" altLang="en-US" b="1" dirty="0"/>
          </a:p>
          <a:p>
            <a:pPr lvl="2"/>
            <a:r>
              <a:rPr lang="cs-CZ" altLang="en-US" b="1" dirty="0"/>
              <a:t>Joint </a:t>
            </a:r>
            <a:r>
              <a:rPr lang="cs-CZ" altLang="en-US" b="1" dirty="0" err="1"/>
              <a:t>Photographic</a:t>
            </a:r>
            <a:r>
              <a:rPr lang="cs-CZ" altLang="en-US" b="1" dirty="0"/>
              <a:t> </a:t>
            </a:r>
            <a:r>
              <a:rPr lang="cs-CZ" altLang="en-US" b="1" dirty="0" err="1"/>
              <a:t>Experts</a:t>
            </a:r>
            <a:r>
              <a:rPr lang="cs-CZ" altLang="en-US" b="1" dirty="0"/>
              <a:t> Group </a:t>
            </a:r>
            <a:r>
              <a:rPr lang="cs-CZ" altLang="en-US" dirty="0"/>
              <a:t>(</a:t>
            </a:r>
            <a:r>
              <a:rPr lang="cs-CZ" altLang="en-US" b="1" dirty="0"/>
              <a:t>JPEG</a:t>
            </a:r>
            <a:r>
              <a:rPr lang="cs-CZ" altLang="en-US" dirty="0"/>
              <a:t>)</a:t>
            </a:r>
          </a:p>
          <a:p>
            <a:pPr lvl="2"/>
            <a:r>
              <a:rPr lang="cs-CZ" altLang="en-US" b="1" dirty="0" err="1"/>
              <a:t>Moving</a:t>
            </a:r>
            <a:r>
              <a:rPr lang="cs-CZ" altLang="en-US" b="1" dirty="0"/>
              <a:t> Picture </a:t>
            </a:r>
            <a:r>
              <a:rPr lang="cs-CZ" altLang="en-US" b="1" dirty="0" err="1"/>
              <a:t>Experts</a:t>
            </a:r>
            <a:r>
              <a:rPr lang="cs-CZ" altLang="en-US" b="1" dirty="0"/>
              <a:t> Group </a:t>
            </a:r>
            <a:r>
              <a:rPr lang="cs-CZ" altLang="en-US" dirty="0"/>
              <a:t>(</a:t>
            </a:r>
            <a:r>
              <a:rPr lang="cs-CZ" altLang="en-US" b="1" dirty="0"/>
              <a:t>MPEG</a:t>
            </a:r>
            <a:r>
              <a:rPr lang="cs-CZ" altLang="en-US" dirty="0"/>
              <a:t>)</a:t>
            </a:r>
          </a:p>
          <a:p>
            <a:pPr lvl="2"/>
            <a:endParaRPr lang="cs-CZ" altLang="en-US" b="1" dirty="0"/>
          </a:p>
          <a:p>
            <a:pPr lvl="3"/>
            <a:endParaRPr lang="cs-CZ" altLang="en-US" b="1" dirty="0"/>
          </a:p>
          <a:p>
            <a:pPr lvl="3"/>
            <a:endParaRPr lang="cs-CZ" altLang="en-US" b="1" dirty="0"/>
          </a:p>
          <a:p>
            <a:pPr lvl="3"/>
            <a:endParaRPr lang="cs-CZ" altLang="en-US" b="1" dirty="0"/>
          </a:p>
          <a:p>
            <a:pPr lvl="3"/>
            <a:endParaRPr lang="cs-CZ" altLang="en-US" b="1" dirty="0"/>
          </a:p>
          <a:p>
            <a:pPr lvl="1"/>
            <a:r>
              <a:rPr lang="cs-CZ" altLang="en-US" b="1" dirty="0"/>
              <a:t>Činnost obou skupin několikrát oceněna</a:t>
            </a:r>
            <a:r>
              <a:rPr lang="cs-CZ" altLang="en-US" dirty="0"/>
              <a:t> (např. Emmy, ...)</a:t>
            </a:r>
          </a:p>
          <a:p>
            <a:pPr lvl="2"/>
            <a:r>
              <a:rPr lang="cs-CZ" altLang="en-US" b="1" dirty="0" err="1"/>
              <a:t>Television</a:t>
            </a:r>
            <a:r>
              <a:rPr lang="cs-CZ" altLang="en-US" b="1" dirty="0"/>
              <a:t> </a:t>
            </a:r>
            <a:r>
              <a:rPr lang="cs-CZ" altLang="en-US" b="1" dirty="0" err="1"/>
              <a:t>Academy</a:t>
            </a:r>
            <a:r>
              <a:rPr lang="cs-CZ" altLang="en-US" b="1" dirty="0"/>
              <a:t> </a:t>
            </a:r>
            <a:r>
              <a:rPr lang="cs-CZ" altLang="en-US" dirty="0"/>
              <a:t>(</a:t>
            </a:r>
            <a:r>
              <a:rPr lang="cs-CZ" altLang="en-US" dirty="0" err="1"/>
              <a:t>Engineering</a:t>
            </a:r>
            <a:r>
              <a:rPr lang="cs-CZ" altLang="en-US" dirty="0"/>
              <a:t> Emmy </a:t>
            </a:r>
            <a:r>
              <a:rPr lang="cs-CZ" altLang="en-US" dirty="0" err="1"/>
              <a:t>Awards</a:t>
            </a:r>
            <a:r>
              <a:rPr lang="cs-CZ" altLang="en-US" dirty="0"/>
              <a:t>)</a:t>
            </a:r>
            <a:endParaRPr lang="cs-CZ" altLang="en-US" b="1" dirty="0"/>
          </a:p>
          <a:p>
            <a:pPr lvl="2"/>
            <a:endParaRPr lang="cs-CZ" altLang="en-US" dirty="0"/>
          </a:p>
          <a:p>
            <a:pPr lvl="1"/>
            <a:endParaRPr lang="cs-CZ" altLang="en-US" b="1" dirty="0"/>
          </a:p>
          <a:p>
            <a:pPr lvl="1"/>
            <a:endParaRPr lang="cs-CZ" altLang="en-US" b="1" dirty="0"/>
          </a:p>
          <a:p>
            <a:pPr lvl="1"/>
            <a:endParaRPr lang="cs-CZ" altLang="en-US" b="1" dirty="0"/>
          </a:p>
          <a:p>
            <a:pPr lvl="1"/>
            <a:endParaRPr lang="cs-CZ" altLang="en-US" b="1" dirty="0"/>
          </a:p>
        </p:txBody>
      </p:sp>
      <p:pic>
        <p:nvPicPr>
          <p:cNvPr id="1332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094" y="5065976"/>
            <a:ext cx="1498683" cy="149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8" name="TextBox 14"/>
          <p:cNvSpPr txBox="1">
            <a:spLocks noChangeArrowheads="1"/>
          </p:cNvSpPr>
          <p:nvPr/>
        </p:nvSpPr>
        <p:spPr bwMode="auto">
          <a:xfrm>
            <a:off x="827584" y="5088126"/>
            <a:ext cx="170864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chemeClr val="tx2"/>
                </a:solidFill>
                <a:latin typeface="Calibri" pitchFamily="34" charset="0"/>
              </a:rPr>
              <a:t>Cena Emmy</a:t>
            </a:r>
            <a:br>
              <a:rPr lang="cs-CZ" altLang="en-US" sz="1200" dirty="0">
                <a:solidFill>
                  <a:schemeClr val="tx2"/>
                </a:solidFill>
                <a:latin typeface="Calibri" pitchFamily="34" charset="0"/>
              </a:rPr>
            </a:br>
            <a:r>
              <a:rPr lang="cs-CZ" altLang="en-US" sz="1200" dirty="0">
                <a:solidFill>
                  <a:schemeClr val="tx2"/>
                </a:solidFill>
                <a:latin typeface="Calibri" pitchFamily="34" charset="0"/>
              </a:rPr>
              <a:t>MPEG a JPEG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b="0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cs-CZ" altLang="en-US" sz="1200" dirty="0">
                <a:solidFill>
                  <a:schemeClr val="tx2"/>
                </a:solidFill>
                <a:latin typeface="Calibri" pitchFamily="34" charset="0"/>
              </a:rPr>
              <a:t>1995-96</a:t>
            </a:r>
            <a:r>
              <a:rPr lang="cs-CZ" altLang="en-US" sz="1200" b="0" dirty="0">
                <a:solidFill>
                  <a:schemeClr val="tx2"/>
                </a:solidFill>
                <a:latin typeface="Calibri" pitchFamily="34" charset="0"/>
              </a:rPr>
              <a:t>)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cs-CZ" altLang="en-US" sz="1200" b="0" dirty="0">
              <a:solidFill>
                <a:schemeClr val="tx2"/>
              </a:solidFill>
              <a:latin typeface="Calibri" pitchFamily="34" charset="0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chemeClr val="tx2"/>
                </a:solidFill>
                <a:latin typeface="Calibri" pitchFamily="34" charset="0"/>
              </a:rPr>
              <a:t>Cena Emmy 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chemeClr val="tx2"/>
                </a:solidFill>
                <a:latin typeface="Calibri" pitchFamily="34" charset="0"/>
              </a:rPr>
              <a:t>JPEG „JPEG 1992“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b="0" dirty="0">
                <a:solidFill>
                  <a:schemeClr val="tx2"/>
                </a:solidFill>
                <a:latin typeface="Calibri" pitchFamily="34" charset="0"/>
              </a:rPr>
              <a:t>(</a:t>
            </a:r>
            <a:r>
              <a:rPr lang="cs-CZ" altLang="en-US" sz="1200" dirty="0">
                <a:solidFill>
                  <a:schemeClr val="tx2"/>
                </a:solidFill>
                <a:latin typeface="Calibri" pitchFamily="34" charset="0"/>
              </a:rPr>
              <a:t>2019</a:t>
            </a:r>
            <a:r>
              <a:rPr lang="cs-CZ" altLang="en-US" sz="1200" b="0" dirty="0">
                <a:solidFill>
                  <a:schemeClr val="tx2"/>
                </a:solidFill>
                <a:latin typeface="Calibri" pitchFamily="34" charset="0"/>
              </a:rPr>
              <a:t>)</a:t>
            </a:r>
            <a:endParaRPr lang="en-US" altLang="en-US" sz="1200" b="0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19" name="Picture 2" descr="https://upload.wikimedia.org/wikipedia/commons/0/00/Mpeg.gi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0248" y="2642851"/>
            <a:ext cx="3135888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jpeg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166" y="2642851"/>
            <a:ext cx="868965" cy="9000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-162978" y="3573016"/>
            <a:ext cx="3366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200" b="1" dirty="0">
                <a:latin typeface="Calibri" panose="020F0502020204030204" pitchFamily="34" charset="0"/>
              </a:rPr>
              <a:t>JPEG </a:t>
            </a:r>
            <a:r>
              <a:rPr lang="cs-CZ" sz="1200" dirty="0">
                <a:latin typeface="Calibri" panose="020F0502020204030204" pitchFamily="34" charset="0"/>
              </a:rPr>
              <a:t>(</a:t>
            </a:r>
            <a:r>
              <a:rPr lang="cs-CZ" sz="1200" b="1" dirty="0">
                <a:latin typeface="Calibri" panose="020F0502020204030204" pitchFamily="34" charset="0"/>
              </a:rPr>
              <a:t>Joint </a:t>
            </a:r>
            <a:r>
              <a:rPr lang="cs-CZ" sz="1200" b="1" dirty="0" err="1">
                <a:latin typeface="Calibri" panose="020F0502020204030204" pitchFamily="34" charset="0"/>
              </a:rPr>
              <a:t>Photographic</a:t>
            </a:r>
            <a:r>
              <a:rPr lang="cs-CZ" sz="1200" b="1" dirty="0">
                <a:latin typeface="Calibri" panose="020F0502020204030204" pitchFamily="34" charset="0"/>
              </a:rPr>
              <a:t> </a:t>
            </a:r>
            <a:r>
              <a:rPr lang="cs-CZ" sz="1200" b="1" dirty="0" err="1">
                <a:latin typeface="Calibri" panose="020F0502020204030204" pitchFamily="34" charset="0"/>
              </a:rPr>
              <a:t>Experts</a:t>
            </a:r>
            <a:r>
              <a:rPr lang="cs-CZ" sz="1200" b="1" dirty="0">
                <a:latin typeface="Calibri" panose="020F0502020204030204" pitchFamily="34" charset="0"/>
              </a:rPr>
              <a:t> Group</a:t>
            </a:r>
            <a:r>
              <a:rPr lang="cs-CZ" sz="1200" dirty="0">
                <a:latin typeface="Calibri" panose="020F0502020204030204" pitchFamily="34" charset="0"/>
              </a:rPr>
              <a:t>)</a:t>
            </a:r>
          </a:p>
          <a:p>
            <a:pPr algn="ctr"/>
            <a:r>
              <a:rPr lang="cs-CZ" sz="1200" dirty="0">
                <a:latin typeface="Calibri" panose="020F0502020204030204" pitchFamily="34" charset="0"/>
              </a:rPr>
              <a:t>ISO/IEC  JTC 1/SC 29/</a:t>
            </a:r>
            <a:r>
              <a:rPr lang="cs-CZ" sz="1200" b="1" dirty="0">
                <a:latin typeface="Calibri" panose="020F0502020204030204" pitchFamily="34" charset="0"/>
              </a:rPr>
              <a:t>WG 1</a:t>
            </a:r>
            <a:r>
              <a:rPr lang="cs-CZ" sz="1200" dirty="0">
                <a:latin typeface="Calibri" panose="020F0502020204030204" pitchFamily="34" charset="0"/>
              </a:rPr>
              <a:t> a ITU-T SG16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861358" y="3573016"/>
            <a:ext cx="3366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1200" b="1" dirty="0">
                <a:latin typeface="Calibri" panose="020F0502020204030204" pitchFamily="34" charset="0"/>
              </a:rPr>
              <a:t>MPEG </a:t>
            </a:r>
            <a:r>
              <a:rPr lang="cs-CZ" sz="1200" dirty="0">
                <a:latin typeface="Calibri" panose="020F0502020204030204" pitchFamily="34" charset="0"/>
              </a:rPr>
              <a:t>(</a:t>
            </a:r>
            <a:r>
              <a:rPr lang="cs-CZ" sz="1200" b="1" dirty="0" err="1">
                <a:latin typeface="Calibri" panose="020F0502020204030204" pitchFamily="34" charset="0"/>
              </a:rPr>
              <a:t>Moving</a:t>
            </a:r>
            <a:r>
              <a:rPr lang="cs-CZ" sz="1200" b="1" dirty="0">
                <a:latin typeface="Calibri" panose="020F0502020204030204" pitchFamily="34" charset="0"/>
              </a:rPr>
              <a:t> Picture </a:t>
            </a:r>
            <a:r>
              <a:rPr lang="cs-CZ" sz="1200" b="1" dirty="0" err="1">
                <a:latin typeface="Calibri" panose="020F0502020204030204" pitchFamily="34" charset="0"/>
              </a:rPr>
              <a:t>Experts</a:t>
            </a:r>
            <a:r>
              <a:rPr lang="cs-CZ" sz="1200" b="1" dirty="0">
                <a:latin typeface="Calibri" panose="020F0502020204030204" pitchFamily="34" charset="0"/>
              </a:rPr>
              <a:t> Group</a:t>
            </a:r>
            <a:r>
              <a:rPr lang="cs-CZ" sz="1200" dirty="0">
                <a:latin typeface="Calibri" panose="020F0502020204030204" pitchFamily="34" charset="0"/>
              </a:rPr>
              <a:t>)</a:t>
            </a:r>
          </a:p>
          <a:p>
            <a:pPr algn="ctr"/>
            <a:r>
              <a:rPr lang="cs-CZ" sz="1200" dirty="0">
                <a:latin typeface="Calibri" panose="020F0502020204030204" pitchFamily="34" charset="0"/>
              </a:rPr>
              <a:t>ISO/IEC  JTC 1/SC 29/</a:t>
            </a:r>
            <a:r>
              <a:rPr lang="cs-CZ" sz="1200" b="1" dirty="0">
                <a:latin typeface="Calibri" panose="020F0502020204030204" pitchFamily="34" charset="0"/>
              </a:rPr>
              <a:t>WG </a:t>
            </a:r>
            <a:r>
              <a:rPr lang="en-US" sz="1200" b="1" dirty="0">
                <a:latin typeface="Calibri" panose="020F0502020204030204" pitchFamily="34" charset="0"/>
              </a:rPr>
              <a:t>2-8</a:t>
            </a:r>
            <a:r>
              <a:rPr lang="en-US" sz="1200" dirty="0">
                <a:latin typeface="Calibri" panose="020F0502020204030204" pitchFamily="34" charset="0"/>
              </a:rPr>
              <a:t> (WG11)</a:t>
            </a:r>
            <a:r>
              <a:rPr lang="cs-CZ" sz="1200" dirty="0">
                <a:latin typeface="Calibri" panose="020F0502020204030204" pitchFamily="34" charset="0"/>
              </a:rPr>
              <a:t> a ITU-T  SG16</a:t>
            </a:r>
            <a:endParaRPr lang="en-US" sz="1200" dirty="0">
              <a:latin typeface="Calibri" panose="020F0502020204030204" pitchFamily="34" charset="0"/>
            </a:endParaRPr>
          </a:p>
        </p:txBody>
      </p:sp>
      <p:pic>
        <p:nvPicPr>
          <p:cNvPr id="5127" name="Picture 7" descr="Image may contain: 5 people, including Touradj Ebrahimi, people smil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2724" y="5085184"/>
            <a:ext cx="203947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14"/>
          <p:cNvSpPr txBox="1">
            <a:spLocks noChangeArrowheads="1"/>
          </p:cNvSpPr>
          <p:nvPr/>
        </p:nvSpPr>
        <p:spPr bwMode="auto">
          <a:xfrm>
            <a:off x="6374685" y="5694347"/>
            <a:ext cx="14401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chemeClr val="tx2"/>
                </a:solidFill>
                <a:latin typeface="Calibri" pitchFamily="34" charset="0"/>
              </a:rPr>
              <a:t>71st </a:t>
            </a:r>
            <a:r>
              <a:rPr lang="cs-CZ" altLang="en-US" sz="1200" dirty="0" err="1">
                <a:solidFill>
                  <a:schemeClr val="tx2"/>
                </a:solidFill>
                <a:latin typeface="Calibri" pitchFamily="34" charset="0"/>
              </a:rPr>
              <a:t>Engineering</a:t>
            </a:r>
            <a:r>
              <a:rPr lang="cs-CZ" altLang="en-US" sz="1200" dirty="0">
                <a:solidFill>
                  <a:schemeClr val="tx2"/>
                </a:solidFill>
                <a:latin typeface="Calibri" pitchFamily="34" charset="0"/>
              </a:rPr>
              <a:t> Emmy </a:t>
            </a:r>
            <a:r>
              <a:rPr lang="cs-CZ" altLang="en-US" sz="1200" dirty="0" err="1">
                <a:solidFill>
                  <a:schemeClr val="tx2"/>
                </a:solidFill>
                <a:latin typeface="Calibri" pitchFamily="34" charset="0"/>
              </a:rPr>
              <a:t>Award</a:t>
            </a:r>
            <a:endParaRPr lang="cs-CZ" altLang="en-US" sz="1200" dirty="0">
              <a:solidFill>
                <a:schemeClr val="tx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b="0" dirty="0">
                <a:solidFill>
                  <a:schemeClr val="tx2"/>
                </a:solidFill>
                <a:latin typeface="Calibri" pitchFamily="34" charset="0"/>
              </a:rPr>
              <a:t>(23. 10. 2019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b="0" dirty="0">
                <a:solidFill>
                  <a:schemeClr val="tx2"/>
                </a:solidFill>
                <a:latin typeface="Calibri" pitchFamily="34" charset="0"/>
              </a:rPr>
              <a:t>Los Angeles, USA)</a:t>
            </a:r>
            <a:endParaRPr lang="en-US" altLang="en-US" sz="1200" b="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8748464" y="1916832"/>
            <a:ext cx="360040" cy="11460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29F9F9-32E5-80B6-B170-37E6D4E6E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4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51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Úvod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Komprese videa</a:t>
            </a:r>
            <a:r>
              <a:rPr lang="cs-CZ" dirty="0"/>
              <a:t> a využití </a:t>
            </a:r>
            <a:r>
              <a:rPr lang="cs-CZ" b="1" dirty="0"/>
              <a:t>redundance</a:t>
            </a:r>
          </a:p>
          <a:p>
            <a:pPr lvl="1"/>
            <a:r>
              <a:rPr lang="cs-CZ" b="1" dirty="0"/>
              <a:t>Korelace</a:t>
            </a:r>
            <a:r>
              <a:rPr lang="cs-CZ" dirty="0"/>
              <a:t> (podobnost) – </a:t>
            </a:r>
            <a:r>
              <a:rPr lang="cs-CZ" b="1" dirty="0"/>
              <a:t>časová</a:t>
            </a:r>
            <a:r>
              <a:rPr lang="cs-CZ" dirty="0"/>
              <a:t> a </a:t>
            </a:r>
            <a:r>
              <a:rPr lang="cs-CZ" b="1" dirty="0"/>
              <a:t>prostorová</a:t>
            </a:r>
            <a:r>
              <a:rPr lang="cs-CZ" dirty="0"/>
              <a:t> redundance</a:t>
            </a:r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lvl="1"/>
            <a:r>
              <a:rPr lang="cs-CZ" dirty="0"/>
              <a:t>Principiální schéma </a:t>
            </a:r>
            <a:r>
              <a:rPr lang="cs-CZ" b="1" dirty="0"/>
              <a:t>kodéru videa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350419" y="1916832"/>
            <a:ext cx="3741861" cy="1958722"/>
            <a:chOff x="3350419" y="1916832"/>
            <a:chExt cx="3741861" cy="1958722"/>
          </a:xfrm>
        </p:grpSpPr>
        <p:pic>
          <p:nvPicPr>
            <p:cNvPr id="1946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0419" y="1926332"/>
              <a:ext cx="2443163" cy="179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5004048" y="1916832"/>
              <a:ext cx="20882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</a:rPr>
                <a:t>Časová korelace</a:t>
              </a:r>
              <a:endParaRPr lang="en-US" sz="1400" dirty="0">
                <a:latin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39220" y="3660110"/>
              <a:ext cx="208823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</a:rPr>
                <a:t>Prostorová korelace</a:t>
              </a:r>
              <a:endParaRPr lang="en-US" sz="14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90343" y="4509120"/>
            <a:ext cx="7390157" cy="1885967"/>
            <a:chOff x="790343" y="4509120"/>
            <a:chExt cx="7390157" cy="1885967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4379" y="4509120"/>
              <a:ext cx="6915242" cy="188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90343" y="4618444"/>
              <a:ext cx="685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Vstupní video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06206" y="4608311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Časový model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63664" y="4608311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Prostorový model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88276" y="5804976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Snímková paměť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39463" y="5297055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Entropický kodér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69286" y="5427294"/>
              <a:ext cx="1123082" cy="143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Pohybové vektory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59223" y="4642573"/>
              <a:ext cx="789534" cy="1828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Koeficienty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0754" y="4588047"/>
              <a:ext cx="1017463" cy="143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Chyba predikce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95187" y="5329786"/>
              <a:ext cx="685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Kódované video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F2913-F110-470D-CA63-F1F4144B27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49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72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Úvod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Komprese videa</a:t>
            </a:r>
            <a:r>
              <a:rPr lang="cs-CZ" dirty="0"/>
              <a:t> a využití </a:t>
            </a:r>
            <a:r>
              <a:rPr lang="cs-CZ" b="1" dirty="0"/>
              <a:t>redundance</a:t>
            </a:r>
          </a:p>
          <a:p>
            <a:pPr lvl="1"/>
            <a:r>
              <a:rPr lang="cs-CZ" b="1" dirty="0"/>
              <a:t>Čtyři </a:t>
            </a:r>
            <a:r>
              <a:rPr lang="cs-CZ" dirty="0"/>
              <a:t>základní skupiny </a:t>
            </a:r>
            <a:r>
              <a:rPr lang="cs-CZ" b="1" dirty="0"/>
              <a:t>redundance využité při kompresi</a:t>
            </a:r>
          </a:p>
          <a:p>
            <a:pPr lvl="1"/>
            <a:r>
              <a:rPr lang="cs-CZ" dirty="0"/>
              <a:t>(</a:t>
            </a:r>
            <a:r>
              <a:rPr lang="cs-CZ" b="1" dirty="0"/>
              <a:t>1</a:t>
            </a:r>
            <a:r>
              <a:rPr lang="cs-CZ" dirty="0"/>
              <a:t>)</a:t>
            </a:r>
            <a:r>
              <a:rPr lang="cs-CZ" b="1" dirty="0"/>
              <a:t> Časová</a:t>
            </a:r>
            <a:r>
              <a:rPr lang="cs-CZ" dirty="0"/>
              <a:t> redundance</a:t>
            </a:r>
          </a:p>
          <a:p>
            <a:pPr lvl="2"/>
            <a:r>
              <a:rPr lang="cs-CZ" b="1" dirty="0"/>
              <a:t>Sousední snímky </a:t>
            </a:r>
            <a:r>
              <a:rPr lang="cs-CZ" dirty="0"/>
              <a:t>v sekvenci jsou </a:t>
            </a:r>
            <a:r>
              <a:rPr lang="cs-CZ" b="1" dirty="0"/>
              <a:t>velice podobné</a:t>
            </a:r>
          </a:p>
          <a:p>
            <a:pPr lvl="2"/>
            <a:r>
              <a:rPr lang="cs-CZ" b="1" dirty="0"/>
              <a:t>Rozdíly</a:t>
            </a:r>
            <a:r>
              <a:rPr lang="cs-CZ" dirty="0"/>
              <a:t> způsobeny </a:t>
            </a:r>
            <a:r>
              <a:rPr lang="cs-CZ" b="1" dirty="0"/>
              <a:t>pohybem</a:t>
            </a:r>
            <a:r>
              <a:rPr lang="cs-CZ" dirty="0"/>
              <a:t> </a:t>
            </a:r>
            <a:r>
              <a:rPr lang="cs-CZ" b="1" dirty="0"/>
              <a:t>objektů</a:t>
            </a:r>
            <a:r>
              <a:rPr lang="cs-CZ" dirty="0"/>
              <a:t> a/nebo </a:t>
            </a:r>
            <a:r>
              <a:rPr lang="cs-CZ" b="1" dirty="0"/>
              <a:t>kamery</a:t>
            </a:r>
          </a:p>
          <a:p>
            <a:pPr lvl="3"/>
            <a:r>
              <a:rPr lang="cs-CZ" dirty="0"/>
              <a:t>Lze využít </a:t>
            </a:r>
            <a:r>
              <a:rPr lang="cs-CZ" b="1" dirty="0"/>
              <a:t>pohybové predikce </a:t>
            </a:r>
            <a:r>
              <a:rPr lang="cs-CZ" dirty="0"/>
              <a:t>a </a:t>
            </a:r>
            <a:r>
              <a:rPr lang="cs-CZ" b="1" dirty="0"/>
              <a:t>kompenzace</a:t>
            </a:r>
          </a:p>
          <a:p>
            <a:pPr lvl="1"/>
            <a:r>
              <a:rPr lang="cs-CZ" dirty="0"/>
              <a:t>(</a:t>
            </a:r>
            <a:r>
              <a:rPr lang="cs-CZ" b="1" dirty="0"/>
              <a:t>2</a:t>
            </a:r>
            <a:r>
              <a:rPr lang="cs-CZ" dirty="0"/>
              <a:t>)</a:t>
            </a:r>
            <a:r>
              <a:rPr lang="cs-CZ" b="1" dirty="0"/>
              <a:t> Prostorová</a:t>
            </a:r>
            <a:r>
              <a:rPr lang="cs-CZ" dirty="0"/>
              <a:t> redundance</a:t>
            </a:r>
          </a:p>
          <a:p>
            <a:pPr lvl="2"/>
            <a:r>
              <a:rPr lang="cs-CZ" dirty="0"/>
              <a:t>Vysoká </a:t>
            </a:r>
            <a:r>
              <a:rPr lang="cs-CZ" b="1" dirty="0"/>
              <a:t>korelace</a:t>
            </a:r>
            <a:r>
              <a:rPr lang="cs-CZ" dirty="0"/>
              <a:t> mezi </a:t>
            </a:r>
            <a:r>
              <a:rPr lang="cs-CZ" b="1" dirty="0"/>
              <a:t>sousedícími pixely</a:t>
            </a:r>
          </a:p>
          <a:p>
            <a:pPr lvl="3"/>
            <a:r>
              <a:rPr lang="cs-CZ" dirty="0"/>
              <a:t>Výhodná </a:t>
            </a:r>
            <a:r>
              <a:rPr lang="cs-CZ" b="1" dirty="0"/>
              <a:t>reprezentace</a:t>
            </a:r>
            <a:r>
              <a:rPr lang="cs-CZ" dirty="0"/>
              <a:t> v oblasti </a:t>
            </a:r>
            <a:r>
              <a:rPr lang="cs-CZ" b="1" dirty="0"/>
              <a:t>prostorových kmitočtů</a:t>
            </a:r>
          </a:p>
          <a:p>
            <a:pPr lvl="1"/>
            <a:r>
              <a:rPr lang="cs-CZ" dirty="0"/>
              <a:t>(</a:t>
            </a:r>
            <a:r>
              <a:rPr lang="cs-CZ" b="1" dirty="0"/>
              <a:t>3</a:t>
            </a:r>
            <a:r>
              <a:rPr lang="cs-CZ" dirty="0"/>
              <a:t>)</a:t>
            </a:r>
            <a:r>
              <a:rPr lang="cs-CZ" b="1" dirty="0"/>
              <a:t> </a:t>
            </a:r>
            <a:r>
              <a:rPr lang="cs-CZ" b="1" dirty="0" err="1"/>
              <a:t>Psychovizuální</a:t>
            </a:r>
            <a:r>
              <a:rPr lang="cs-CZ" dirty="0"/>
              <a:t> redundance (</a:t>
            </a:r>
            <a:r>
              <a:rPr lang="cs-CZ" b="1" dirty="0"/>
              <a:t>irelevance</a:t>
            </a:r>
            <a:r>
              <a:rPr lang="cs-CZ" dirty="0"/>
              <a:t>)</a:t>
            </a:r>
          </a:p>
          <a:p>
            <a:pPr lvl="2"/>
            <a:r>
              <a:rPr lang="cs-CZ" dirty="0"/>
              <a:t>Využití </a:t>
            </a:r>
            <a:r>
              <a:rPr lang="cs-CZ" b="1" dirty="0"/>
              <a:t>vlastností HVS </a:t>
            </a:r>
            <a:r>
              <a:rPr lang="cs-CZ" dirty="0"/>
              <a:t>pro </a:t>
            </a:r>
            <a:r>
              <a:rPr lang="cs-CZ" b="1" dirty="0"/>
              <a:t>ztrátovou kompresi</a:t>
            </a:r>
            <a:endParaRPr lang="cs-CZ" dirty="0"/>
          </a:p>
          <a:p>
            <a:pPr lvl="3"/>
            <a:r>
              <a:rPr lang="cs-CZ" dirty="0"/>
              <a:t>Hrubější </a:t>
            </a:r>
            <a:r>
              <a:rPr lang="cs-CZ" b="1" dirty="0" err="1"/>
              <a:t>kvantizace</a:t>
            </a:r>
            <a:r>
              <a:rPr lang="cs-CZ" b="1" dirty="0"/>
              <a:t> koeficientů </a:t>
            </a:r>
            <a:r>
              <a:rPr lang="cs-CZ" dirty="0"/>
              <a:t>vyšších </a:t>
            </a:r>
            <a:r>
              <a:rPr lang="cs-CZ" b="1" dirty="0"/>
              <a:t>prostorových kmitočtů</a:t>
            </a:r>
          </a:p>
          <a:p>
            <a:pPr lvl="1"/>
            <a:r>
              <a:rPr lang="cs-CZ" dirty="0"/>
              <a:t>(</a:t>
            </a:r>
            <a:r>
              <a:rPr lang="cs-CZ" b="1" dirty="0"/>
              <a:t>4</a:t>
            </a:r>
            <a:r>
              <a:rPr lang="cs-CZ" dirty="0"/>
              <a:t>)</a:t>
            </a:r>
            <a:r>
              <a:rPr lang="cs-CZ" b="1" dirty="0"/>
              <a:t> Statistická</a:t>
            </a:r>
            <a:r>
              <a:rPr lang="cs-CZ" dirty="0"/>
              <a:t> redundance</a:t>
            </a:r>
          </a:p>
          <a:p>
            <a:pPr lvl="2"/>
            <a:r>
              <a:rPr lang="cs-CZ" dirty="0"/>
              <a:t>Využití </a:t>
            </a:r>
            <a:r>
              <a:rPr lang="cs-CZ" b="1" dirty="0"/>
              <a:t>závislostí mezi jednotlivými symboly </a:t>
            </a:r>
            <a:r>
              <a:rPr lang="cs-CZ" dirty="0"/>
              <a:t>pro </a:t>
            </a:r>
            <a:r>
              <a:rPr lang="cs-CZ" b="1" dirty="0"/>
              <a:t>bezeztrátové kódování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0F2A9-8802-EFA9-32DF-3AE7FF4F48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50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426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Úvod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Základní části obecného kodéru videa</a:t>
            </a:r>
          </a:p>
          <a:p>
            <a:pPr lvl="1"/>
            <a:r>
              <a:rPr lang="cs-CZ" b="1" dirty="0"/>
              <a:t>Časový model</a:t>
            </a:r>
            <a:r>
              <a:rPr lang="cs-CZ" dirty="0"/>
              <a:t> – cílem je </a:t>
            </a:r>
            <a:r>
              <a:rPr lang="cs-CZ" b="1" dirty="0"/>
              <a:t>redukce časové redundance</a:t>
            </a:r>
          </a:p>
          <a:p>
            <a:pPr lvl="2"/>
            <a:r>
              <a:rPr lang="cs-CZ" dirty="0"/>
              <a:t>Využívá </a:t>
            </a:r>
            <a:r>
              <a:rPr lang="cs-CZ" b="1" dirty="0"/>
              <a:t>podobnosti</a:t>
            </a:r>
            <a:r>
              <a:rPr lang="cs-CZ" dirty="0"/>
              <a:t> mezi </a:t>
            </a:r>
            <a:r>
              <a:rPr lang="cs-CZ" b="1" dirty="0"/>
              <a:t>sousedními snímky</a:t>
            </a:r>
          </a:p>
          <a:p>
            <a:pPr lvl="2"/>
            <a:r>
              <a:rPr lang="cs-CZ" dirty="0"/>
              <a:t>Založen na </a:t>
            </a:r>
            <a:r>
              <a:rPr lang="cs-CZ" b="1" dirty="0"/>
              <a:t>predikci</a:t>
            </a:r>
            <a:r>
              <a:rPr lang="cs-CZ" dirty="0"/>
              <a:t> právě </a:t>
            </a:r>
            <a:r>
              <a:rPr lang="cs-CZ" b="1" dirty="0"/>
              <a:t>kódovaného snímku</a:t>
            </a:r>
          </a:p>
          <a:p>
            <a:pPr lvl="3"/>
            <a:r>
              <a:rPr lang="cs-CZ" dirty="0"/>
              <a:t>Predikce určena z </a:t>
            </a:r>
            <a:r>
              <a:rPr lang="cs-CZ" b="1" dirty="0"/>
              <a:t>předchozích</a:t>
            </a:r>
            <a:r>
              <a:rPr lang="cs-CZ" dirty="0"/>
              <a:t> a </a:t>
            </a:r>
            <a:r>
              <a:rPr lang="cs-CZ" b="1" dirty="0"/>
              <a:t>budoucích</a:t>
            </a:r>
            <a:r>
              <a:rPr lang="cs-CZ" dirty="0"/>
              <a:t> snímků s </a:t>
            </a:r>
            <a:r>
              <a:rPr lang="cs-CZ" b="1" dirty="0"/>
              <a:t>kompenzací pohybu</a:t>
            </a:r>
          </a:p>
          <a:p>
            <a:pPr lvl="1"/>
            <a:r>
              <a:rPr lang="cs-CZ" b="1" dirty="0"/>
              <a:t>Prostorový model </a:t>
            </a:r>
            <a:r>
              <a:rPr lang="cs-CZ" dirty="0"/>
              <a:t>– cílem je </a:t>
            </a:r>
            <a:r>
              <a:rPr lang="cs-CZ" b="1" dirty="0"/>
              <a:t>redukce prostorové redundance</a:t>
            </a:r>
            <a:endParaRPr lang="cs-CZ" dirty="0"/>
          </a:p>
          <a:p>
            <a:pPr lvl="2"/>
            <a:r>
              <a:rPr lang="cs-CZ" dirty="0"/>
              <a:t>Využívá </a:t>
            </a:r>
            <a:r>
              <a:rPr lang="cs-CZ" b="1" dirty="0"/>
              <a:t>podobnost</a:t>
            </a:r>
            <a:r>
              <a:rPr lang="cs-CZ" dirty="0"/>
              <a:t> mezi </a:t>
            </a:r>
            <a:r>
              <a:rPr lang="cs-CZ" b="1" dirty="0"/>
              <a:t>sousedními pixely </a:t>
            </a:r>
            <a:r>
              <a:rPr lang="cs-CZ" dirty="0"/>
              <a:t>v </a:t>
            </a:r>
            <a:r>
              <a:rPr lang="cs-CZ" b="1" dirty="0"/>
              <a:t>chybě predikce</a:t>
            </a:r>
          </a:p>
          <a:p>
            <a:pPr lvl="2"/>
            <a:r>
              <a:rPr lang="cs-CZ" dirty="0"/>
              <a:t>Založen na </a:t>
            </a:r>
            <a:r>
              <a:rPr lang="cs-CZ" b="1" dirty="0"/>
              <a:t>transformačním kódování </a:t>
            </a:r>
            <a:r>
              <a:rPr lang="cs-CZ" dirty="0"/>
              <a:t>a </a:t>
            </a:r>
            <a:r>
              <a:rPr lang="cs-CZ" b="1" dirty="0" err="1"/>
              <a:t>kvantizaci</a:t>
            </a:r>
            <a:endParaRPr lang="cs-CZ" b="1" dirty="0"/>
          </a:p>
          <a:p>
            <a:pPr lvl="3"/>
            <a:r>
              <a:rPr lang="cs-CZ" dirty="0"/>
              <a:t>Převod do </a:t>
            </a:r>
            <a:r>
              <a:rPr lang="cs-CZ" b="1" dirty="0"/>
              <a:t>oblasti prostorových kmitočtů </a:t>
            </a:r>
            <a:r>
              <a:rPr lang="cs-CZ" dirty="0"/>
              <a:t>a </a:t>
            </a:r>
            <a:r>
              <a:rPr lang="cs-CZ" b="1" dirty="0" err="1"/>
              <a:t>kvantizace</a:t>
            </a:r>
            <a:r>
              <a:rPr lang="cs-CZ" b="1" dirty="0"/>
              <a:t> koeficientů</a:t>
            </a:r>
            <a:endParaRPr lang="en-US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90343" y="4509120"/>
            <a:ext cx="7390157" cy="1885967"/>
            <a:chOff x="790343" y="4509120"/>
            <a:chExt cx="7390157" cy="1885967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4379" y="4509120"/>
              <a:ext cx="6915242" cy="188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90343" y="4618444"/>
              <a:ext cx="685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Vstupní video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06206" y="4608311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Časový model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63664" y="4608311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Prostorový model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8276" y="5804976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Snímková paměť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39463" y="5297055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Entropický kodér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69286" y="5427294"/>
              <a:ext cx="1123082" cy="143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Pohybové vektory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59223" y="4642573"/>
              <a:ext cx="789534" cy="1828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Koeficienty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20754" y="4588047"/>
              <a:ext cx="1017463" cy="143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Chyba predikce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95187" y="5329786"/>
              <a:ext cx="685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Kódované video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9FE34-C73E-67F5-2AE0-AE5F320CE1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51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9368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Úvod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Základní části obecného kodéru videa</a:t>
            </a:r>
          </a:p>
          <a:p>
            <a:pPr lvl="1"/>
            <a:r>
              <a:rPr lang="cs-CZ" b="1" dirty="0"/>
              <a:t>Entropický kodér </a:t>
            </a:r>
            <a:r>
              <a:rPr lang="cs-CZ" dirty="0"/>
              <a:t>– cílem je </a:t>
            </a:r>
            <a:r>
              <a:rPr lang="cs-CZ" b="1" dirty="0"/>
              <a:t>redukce statistické redundance</a:t>
            </a:r>
          </a:p>
          <a:p>
            <a:pPr lvl="2"/>
            <a:r>
              <a:rPr lang="cs-CZ" dirty="0"/>
              <a:t>Využívá např. </a:t>
            </a:r>
            <a:r>
              <a:rPr lang="cs-CZ" b="1" dirty="0"/>
              <a:t>různé četnosti </a:t>
            </a:r>
            <a:r>
              <a:rPr lang="cs-CZ" dirty="0"/>
              <a:t>výskytu symbolů</a:t>
            </a:r>
            <a:endParaRPr lang="cs-CZ" b="1" dirty="0"/>
          </a:p>
          <a:p>
            <a:pPr lvl="3"/>
            <a:r>
              <a:rPr lang="cs-CZ" dirty="0"/>
              <a:t>Parametry </a:t>
            </a:r>
            <a:r>
              <a:rPr lang="cs-CZ" b="1" dirty="0"/>
              <a:t>časového modelu </a:t>
            </a:r>
            <a:r>
              <a:rPr lang="cs-CZ" dirty="0"/>
              <a:t>(pohybové vektory)</a:t>
            </a:r>
          </a:p>
          <a:p>
            <a:pPr lvl="3"/>
            <a:r>
              <a:rPr lang="cs-CZ" dirty="0"/>
              <a:t>Koeficienty </a:t>
            </a:r>
            <a:r>
              <a:rPr lang="cs-CZ" b="1" dirty="0"/>
              <a:t>prostorového modelu</a:t>
            </a:r>
            <a:r>
              <a:rPr lang="cs-CZ" dirty="0"/>
              <a:t> (kvantované koeficienty)</a:t>
            </a:r>
            <a:endParaRPr lang="cs-CZ" b="1" dirty="0"/>
          </a:p>
          <a:p>
            <a:pPr lvl="2"/>
            <a:r>
              <a:rPr lang="cs-CZ" dirty="0"/>
              <a:t>Vytváří </a:t>
            </a:r>
            <a:r>
              <a:rPr lang="cs-CZ" b="1" dirty="0"/>
              <a:t>komprimovaný bitový tok </a:t>
            </a:r>
            <a:r>
              <a:rPr lang="cs-CZ" dirty="0"/>
              <a:t>pro přenos nebo záznam</a:t>
            </a:r>
            <a:endParaRPr lang="cs-CZ" b="1" dirty="0"/>
          </a:p>
          <a:p>
            <a:pPr lvl="3"/>
            <a:r>
              <a:rPr lang="cs-CZ" dirty="0"/>
              <a:t>Komprimovaný bitový tok obsahuje zejména </a:t>
            </a:r>
            <a:r>
              <a:rPr lang="cs-CZ" b="1" dirty="0"/>
              <a:t>kódované pohybové vektory</a:t>
            </a:r>
            <a:r>
              <a:rPr lang="cs-CZ" dirty="0"/>
              <a:t>, kódované </a:t>
            </a:r>
            <a:r>
              <a:rPr lang="cs-CZ" b="1" dirty="0"/>
              <a:t>koeficienty chyby predikce </a:t>
            </a:r>
            <a:r>
              <a:rPr lang="cs-CZ" dirty="0"/>
              <a:t>a </a:t>
            </a:r>
            <a:r>
              <a:rPr lang="cs-CZ" b="1" dirty="0"/>
              <a:t>hlavičku</a:t>
            </a:r>
          </a:p>
          <a:p>
            <a:r>
              <a:rPr lang="en-US" b="1" dirty="0"/>
              <a:t>D</a:t>
            </a:r>
            <a:r>
              <a:rPr lang="cs-CZ" b="1" dirty="0" err="1"/>
              <a:t>ekodér</a:t>
            </a:r>
            <a:r>
              <a:rPr lang="cs-CZ" b="1" dirty="0"/>
              <a:t> aplikuje inverzní postup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0343" y="4509120"/>
            <a:ext cx="7390157" cy="1885967"/>
            <a:chOff x="790343" y="4509120"/>
            <a:chExt cx="7390157" cy="1885967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4379" y="4509120"/>
              <a:ext cx="6915242" cy="1885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90343" y="4618444"/>
              <a:ext cx="685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Vstupní video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06206" y="4608311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Časový model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63664" y="4608311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Prostorový model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88276" y="5804976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Snímková paměť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39463" y="5297055"/>
              <a:ext cx="819672" cy="4679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Entropický kodér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69286" y="5427294"/>
              <a:ext cx="1123082" cy="143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Pohybové vektory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959223" y="4642573"/>
              <a:ext cx="789534" cy="1828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Koeficienty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20754" y="4588047"/>
              <a:ext cx="1017463" cy="1437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Chyba predikce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495187" y="5329786"/>
              <a:ext cx="685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200" dirty="0">
                  <a:latin typeface="Calibri" panose="020F0502020204030204" pitchFamily="34" charset="0"/>
                </a:rPr>
                <a:t>Kódované video</a:t>
              </a:r>
              <a:endParaRPr lang="en-US" sz="1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9417C-7D62-3424-6A78-E4D90C142F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52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288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Odhad a kompenzace pohybu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Redukce časové redundance</a:t>
            </a:r>
          </a:p>
          <a:p>
            <a:pPr lvl="1"/>
            <a:r>
              <a:rPr lang="cs-CZ" dirty="0"/>
              <a:t>Určení </a:t>
            </a:r>
            <a:r>
              <a:rPr lang="cs-CZ" b="1" dirty="0"/>
              <a:t>predikce</a:t>
            </a:r>
            <a:r>
              <a:rPr lang="cs-CZ" dirty="0"/>
              <a:t> a její </a:t>
            </a:r>
            <a:r>
              <a:rPr lang="cs-CZ" b="1" dirty="0"/>
              <a:t>odečtení</a:t>
            </a:r>
            <a:r>
              <a:rPr lang="cs-CZ" dirty="0"/>
              <a:t> od </a:t>
            </a:r>
            <a:r>
              <a:rPr lang="cs-CZ" b="1" dirty="0"/>
              <a:t>kódovaného snímku</a:t>
            </a:r>
          </a:p>
          <a:p>
            <a:pPr lvl="2"/>
            <a:r>
              <a:rPr lang="cs-CZ" b="1" dirty="0"/>
              <a:t>Predikce</a:t>
            </a:r>
            <a:r>
              <a:rPr lang="cs-CZ" dirty="0"/>
              <a:t> určena z </a:t>
            </a:r>
            <a:r>
              <a:rPr lang="cs-CZ" b="1" dirty="0"/>
              <a:t>jednoho</a:t>
            </a:r>
            <a:r>
              <a:rPr lang="cs-CZ" dirty="0"/>
              <a:t> nebo </a:t>
            </a:r>
            <a:r>
              <a:rPr lang="cs-CZ" b="1" dirty="0"/>
              <a:t>více</a:t>
            </a:r>
            <a:r>
              <a:rPr lang="cs-CZ" dirty="0"/>
              <a:t> </a:t>
            </a:r>
            <a:r>
              <a:rPr lang="cs-CZ" b="1" dirty="0"/>
              <a:t>referenčních</a:t>
            </a:r>
            <a:r>
              <a:rPr lang="cs-CZ" dirty="0"/>
              <a:t> snímků</a:t>
            </a:r>
          </a:p>
          <a:p>
            <a:pPr lvl="3"/>
            <a:r>
              <a:rPr lang="cs-CZ" b="1" dirty="0"/>
              <a:t>Referenční</a:t>
            </a:r>
            <a:r>
              <a:rPr lang="cs-CZ" dirty="0"/>
              <a:t> snímky mohou být </a:t>
            </a:r>
            <a:r>
              <a:rPr lang="cs-CZ" b="1" dirty="0"/>
              <a:t>předchozí</a:t>
            </a:r>
            <a:r>
              <a:rPr lang="cs-CZ" dirty="0"/>
              <a:t> i </a:t>
            </a:r>
            <a:r>
              <a:rPr lang="cs-CZ" b="1" dirty="0"/>
              <a:t>následující</a:t>
            </a:r>
          </a:p>
          <a:p>
            <a:pPr lvl="2"/>
            <a:r>
              <a:rPr lang="cs-CZ" b="1" dirty="0"/>
              <a:t>Přesnější</a:t>
            </a:r>
            <a:r>
              <a:rPr lang="cs-CZ" dirty="0"/>
              <a:t> predikce – </a:t>
            </a:r>
            <a:r>
              <a:rPr lang="cs-CZ" b="1" dirty="0"/>
              <a:t>menší energie </a:t>
            </a:r>
            <a:r>
              <a:rPr lang="cs-CZ" dirty="0"/>
              <a:t>rozdílového snímku</a:t>
            </a:r>
          </a:p>
          <a:p>
            <a:pPr lvl="3"/>
            <a:r>
              <a:rPr lang="cs-CZ" dirty="0"/>
              <a:t>Predikci lze </a:t>
            </a:r>
            <a:r>
              <a:rPr lang="cs-CZ" b="1" dirty="0"/>
              <a:t>zpřesnit</a:t>
            </a:r>
            <a:r>
              <a:rPr lang="cs-CZ" dirty="0"/>
              <a:t> pohybovou </a:t>
            </a:r>
            <a:r>
              <a:rPr lang="cs-CZ" b="1" dirty="0"/>
              <a:t>kompenzací</a:t>
            </a:r>
          </a:p>
          <a:p>
            <a:pPr lvl="2"/>
            <a:r>
              <a:rPr lang="cs-CZ" dirty="0"/>
              <a:t>Výstupem je </a:t>
            </a:r>
            <a:r>
              <a:rPr lang="cs-CZ" b="1" dirty="0"/>
              <a:t>chyba predikce </a:t>
            </a:r>
            <a:r>
              <a:rPr lang="cs-CZ" dirty="0"/>
              <a:t>(</a:t>
            </a:r>
            <a:r>
              <a:rPr lang="cs-CZ" b="1" dirty="0"/>
              <a:t>rozdílový snímek</a:t>
            </a:r>
            <a:r>
              <a:rPr lang="cs-CZ" dirty="0"/>
              <a:t>)</a:t>
            </a:r>
          </a:p>
          <a:p>
            <a:pPr lvl="1"/>
            <a:r>
              <a:rPr lang="cs-CZ" b="1" dirty="0"/>
              <a:t>Rekonstrukce</a:t>
            </a:r>
            <a:r>
              <a:rPr lang="cs-CZ" dirty="0"/>
              <a:t> v dekodéru</a:t>
            </a:r>
          </a:p>
          <a:p>
            <a:pPr lvl="2"/>
            <a:r>
              <a:rPr lang="cs-CZ" dirty="0"/>
              <a:t>Stejná </a:t>
            </a:r>
            <a:r>
              <a:rPr lang="cs-CZ" b="1" dirty="0"/>
              <a:t>predikce</a:t>
            </a:r>
            <a:r>
              <a:rPr lang="cs-CZ" dirty="0"/>
              <a:t> a </a:t>
            </a:r>
            <a:r>
              <a:rPr lang="cs-CZ" b="1" dirty="0"/>
              <a:t>přičtení rozdílového snímku</a:t>
            </a:r>
          </a:p>
          <a:p>
            <a:r>
              <a:rPr lang="cs-CZ" b="1" dirty="0"/>
              <a:t>Jednoduchá predikce z předchozího snímku</a:t>
            </a:r>
          </a:p>
          <a:p>
            <a:pPr lvl="1"/>
            <a:r>
              <a:rPr lang="cs-CZ" b="1" dirty="0"/>
              <a:t>Účinná</a:t>
            </a:r>
            <a:r>
              <a:rPr lang="cs-CZ" dirty="0"/>
              <a:t> u scén s </a:t>
            </a:r>
            <a:r>
              <a:rPr lang="cs-CZ" b="1" dirty="0"/>
              <a:t>minimem pohybu</a:t>
            </a:r>
          </a:p>
          <a:p>
            <a:pPr lvl="2"/>
            <a:r>
              <a:rPr lang="cs-CZ" b="1" dirty="0"/>
              <a:t>Rozdílový</a:t>
            </a:r>
            <a:r>
              <a:rPr lang="cs-CZ" dirty="0"/>
              <a:t> snímek – </a:t>
            </a:r>
            <a:r>
              <a:rPr lang="en-US" dirty="0" err="1"/>
              <a:t>velk</a:t>
            </a:r>
            <a:r>
              <a:rPr lang="cs-CZ" dirty="0"/>
              <a:t>á </a:t>
            </a:r>
            <a:r>
              <a:rPr lang="cs-CZ" b="1" dirty="0"/>
              <a:t>energie</a:t>
            </a:r>
            <a:r>
              <a:rPr lang="cs-CZ" dirty="0"/>
              <a:t> snímku v případě </a:t>
            </a:r>
            <a:r>
              <a:rPr lang="cs-CZ" b="1" dirty="0"/>
              <a:t>pohybu ve scéně</a:t>
            </a:r>
          </a:p>
          <a:p>
            <a:r>
              <a:rPr lang="cs-CZ" b="1" dirty="0"/>
              <a:t>Blokový odhad pohybu</a:t>
            </a:r>
            <a:r>
              <a:rPr lang="cs-CZ" dirty="0"/>
              <a:t> a </a:t>
            </a:r>
            <a:r>
              <a:rPr lang="cs-CZ" b="1" dirty="0"/>
              <a:t>kompenzace pohybu</a:t>
            </a:r>
          </a:p>
          <a:p>
            <a:pPr lvl="1"/>
            <a:r>
              <a:rPr lang="cs-CZ" dirty="0"/>
              <a:t>Používá </a:t>
            </a:r>
            <a:r>
              <a:rPr lang="cs-CZ" b="1" dirty="0"/>
              <a:t>odhad ve vyhledávací oblasti </a:t>
            </a:r>
            <a:r>
              <a:rPr lang="cs-CZ" dirty="0"/>
              <a:t>a </a:t>
            </a:r>
            <a:r>
              <a:rPr lang="cs-CZ" b="1" dirty="0"/>
              <a:t>pohybové vektory</a:t>
            </a:r>
          </a:p>
          <a:p>
            <a:pPr lvl="2"/>
            <a:endParaRPr lang="cs-CZ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A299A-C763-5199-3262-960B851D0E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53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09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Odhad a kompenzace pohybu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Základní popis odhadu pohybu</a:t>
                </a:r>
              </a:p>
              <a:p>
                <a:pPr lvl="1"/>
                <a:r>
                  <a:rPr lang="cs-CZ" b="1" dirty="0"/>
                  <a:t>Blokový odhad pohybu</a:t>
                </a:r>
              </a:p>
              <a:p>
                <a:pPr lvl="1"/>
                <a:endParaRPr lang="cs-CZ" b="1" dirty="0"/>
              </a:p>
              <a:p>
                <a:pPr lvl="1"/>
                <a:endParaRPr lang="cs-CZ" b="1" dirty="0"/>
              </a:p>
              <a:p>
                <a:pPr lvl="1"/>
                <a:endParaRPr lang="cs-CZ" b="1" dirty="0"/>
              </a:p>
              <a:p>
                <a:pPr lvl="1"/>
                <a:endParaRPr lang="cs-CZ" b="1" dirty="0"/>
              </a:p>
              <a:p>
                <a:pPr lvl="1"/>
                <a:endParaRPr lang="cs-CZ" b="1" dirty="0"/>
              </a:p>
              <a:p>
                <a:pPr lvl="1"/>
                <a:endParaRPr lang="cs-CZ" b="1" dirty="0"/>
              </a:p>
              <a:p>
                <a:pPr lvl="3"/>
                <a:r>
                  <a:rPr lang="cs-CZ" b="1" dirty="0"/>
                  <a:t>Snímek</a:t>
                </a:r>
                <a:r>
                  <a:rPr lang="cs-CZ" dirty="0"/>
                  <a:t> o rozměru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𝑀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cs-CZ" dirty="0"/>
                  <a:t> </a:t>
                </a:r>
                <a:r>
                  <a:rPr lang="cs-CZ" b="1" dirty="0"/>
                  <a:t>rozdělen na čtvercové bloky </a:t>
                </a:r>
                <a:r>
                  <a:rPr lang="en-GB" dirty="0"/>
                  <a:t>o v</a:t>
                </a:r>
                <a:r>
                  <a:rPr lang="cs-CZ" dirty="0" err="1"/>
                  <a:t>elikosti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b="0" i="1" smtClean="0">
                        <a:latin typeface="Cambria Math"/>
                      </a:rPr>
                      <m:t>(</m:t>
                    </m:r>
                    <m:r>
                      <a:rPr lang="cs-CZ" b="0" i="1" smtClean="0">
                        <a:latin typeface="Cambria Math"/>
                      </a:rPr>
                      <m:t>𝑏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cs-CZ" b="0" i="1" smtClean="0">
                        <a:latin typeface="Cambria Math"/>
                        <a:ea typeface="Cambria Math"/>
                      </a:rPr>
                      <m:t>𝑏</m:t>
                    </m:r>
                    <m:r>
                      <a:rPr lang="cs-CZ" b="0" i="1" smtClean="0">
                        <a:latin typeface="Cambria Math"/>
                      </a:rPr>
                      <m:t>)</m:t>
                    </m:r>
                  </m:oMath>
                </a14:m>
                <a:endParaRPr lang="cs-CZ" dirty="0"/>
              </a:p>
              <a:p>
                <a:pPr lvl="3"/>
                <a:r>
                  <a:rPr lang="cs-CZ" dirty="0"/>
                  <a:t>Pro </a:t>
                </a:r>
                <a:r>
                  <a:rPr lang="cs-CZ" b="1" dirty="0"/>
                  <a:t>každý čtvercový blok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cs-CZ" b="0" i="1" smtClean="0">
                            <a:latin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cs-CZ" dirty="0"/>
                  <a:t> je vyhledána oblast s </a:t>
                </a:r>
                <a:r>
                  <a:rPr lang="cs-CZ" b="1" dirty="0"/>
                  <a:t>nejlepší shodou</a:t>
                </a:r>
              </a:p>
              <a:p>
                <a:pPr lvl="3"/>
                <a:r>
                  <a:rPr lang="cs-CZ" dirty="0"/>
                  <a:t>Všem </a:t>
                </a:r>
                <a:r>
                  <a:rPr lang="cs-CZ" b="1" dirty="0"/>
                  <a:t>pixelům bloku </a:t>
                </a:r>
                <a:r>
                  <a:rPr lang="cs-CZ" dirty="0"/>
                  <a:t>je přiřazen </a:t>
                </a:r>
                <a:r>
                  <a:rPr lang="cs-CZ" b="1" dirty="0"/>
                  <a:t>pohybový vektor</a:t>
                </a:r>
                <a:endParaRPr lang="en-GB" dirty="0"/>
              </a:p>
              <a:p>
                <a:pPr lvl="3"/>
                <a:r>
                  <a:rPr lang="cs-CZ" dirty="0"/>
                  <a:t>Pokud je provedeno </a:t>
                </a:r>
                <a:r>
                  <a:rPr lang="cs-CZ" b="1" dirty="0"/>
                  <a:t>kompletní prohledání </a:t>
                </a:r>
                <a:r>
                  <a:rPr lang="cs-CZ" dirty="0"/>
                  <a:t>lze nalézt </a:t>
                </a:r>
                <a:r>
                  <a:rPr lang="cs-CZ" b="1" dirty="0"/>
                  <a:t>globální </a:t>
                </a:r>
                <a:r>
                  <a:rPr lang="en-GB" b="1" dirty="0"/>
                  <a:t>optimum</a:t>
                </a:r>
                <a:endParaRPr lang="cs-CZ" b="1" dirty="0"/>
              </a:p>
              <a:p>
                <a:pPr lvl="2"/>
                <a:r>
                  <a:rPr lang="cs-CZ" dirty="0"/>
                  <a:t>Vliv na </a:t>
                </a:r>
                <a:r>
                  <a:rPr lang="cs-CZ" b="1" dirty="0"/>
                  <a:t>účinnost odhadu </a:t>
                </a:r>
                <a:r>
                  <a:rPr lang="cs-CZ" dirty="0"/>
                  <a:t>a </a:t>
                </a:r>
                <a:r>
                  <a:rPr lang="cs-CZ" b="1" dirty="0"/>
                  <a:t>kompenzace</a:t>
                </a:r>
                <a:r>
                  <a:rPr lang="cs-CZ" dirty="0"/>
                  <a:t> mají</a:t>
                </a:r>
                <a:r>
                  <a:rPr lang="en-GB" dirty="0"/>
                  <a:t> </a:t>
                </a:r>
                <a:r>
                  <a:rPr lang="cs-CZ" b="1" dirty="0"/>
                  <a:t>metrika zkreslení</a:t>
                </a:r>
                <a:r>
                  <a:rPr lang="cs-CZ" dirty="0"/>
                  <a:t>, </a:t>
                </a:r>
                <a:r>
                  <a:rPr lang="cs-CZ" b="1" dirty="0"/>
                  <a:t>velikost bloku</a:t>
                </a:r>
                <a:r>
                  <a:rPr lang="cs-CZ" dirty="0"/>
                  <a:t>, velikost </a:t>
                </a:r>
                <a:r>
                  <a:rPr lang="cs-CZ" b="1" dirty="0"/>
                  <a:t>vyhledávací oblasti </a:t>
                </a:r>
                <a:r>
                  <a:rPr lang="cs-CZ" dirty="0"/>
                  <a:t>a</a:t>
                </a:r>
                <a:r>
                  <a:rPr lang="en-GB" dirty="0"/>
                  <a:t> </a:t>
                </a:r>
                <a:r>
                  <a:rPr lang="cs-CZ" dirty="0"/>
                  <a:t>metoda </a:t>
                </a:r>
                <a:r>
                  <a:rPr lang="cs-CZ" b="1" dirty="0"/>
                  <a:t>vyhledávání</a:t>
                </a:r>
              </a:p>
              <a:p>
                <a:pPr lvl="3"/>
                <a:endParaRPr lang="cs-CZ" dirty="0"/>
              </a:p>
              <a:p>
                <a:pPr lvl="2"/>
                <a:endParaRPr lang="cs-CZ" dirty="0"/>
              </a:p>
              <a:p>
                <a:pPr lvl="1"/>
                <a:endParaRPr lang="cs-CZ" b="1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235882" y="1805648"/>
            <a:ext cx="4510223" cy="2696643"/>
            <a:chOff x="2244884" y="1805648"/>
            <a:chExt cx="4510223" cy="2696643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8894" y="1971596"/>
              <a:ext cx="4366213" cy="2311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937788" y="2416896"/>
              <a:ext cx="19075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cs-CZ" sz="1100" dirty="0">
                  <a:latin typeface="Calibri" panose="020F0502020204030204" pitchFamily="34" charset="0"/>
                </a:rPr>
                <a:t>Kódovaný snímek</a:t>
              </a:r>
              <a:endParaRPr lang="en-US" sz="1100" dirty="0">
                <a:latin typeface="Calibri" panose="020F050202020403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39262" y="1805648"/>
              <a:ext cx="19075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cs-CZ" sz="1100" dirty="0">
                  <a:latin typeface="Calibri" panose="020F0502020204030204" pitchFamily="34" charset="0"/>
                </a:rPr>
                <a:t>Referenční snímek</a:t>
              </a:r>
              <a:endParaRPr lang="en-US" sz="1100" dirty="0">
                <a:latin typeface="Calibri" panose="020F050202020403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17146" y="3979140"/>
              <a:ext cx="19075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cs-CZ" sz="1100" dirty="0">
                  <a:latin typeface="Calibri" panose="020F0502020204030204" pitchFamily="34" charset="0"/>
                </a:rPr>
                <a:t>Čas</a:t>
              </a:r>
              <a:endParaRPr lang="en-US" sz="1100" dirty="0">
                <a:latin typeface="Calibri" panose="020F050202020403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80742" y="3339976"/>
              <a:ext cx="1046212" cy="18008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cs-CZ" sz="1000" dirty="0">
                  <a:latin typeface="Calibri" panose="020F0502020204030204" pitchFamily="34" charset="0"/>
                </a:rPr>
                <a:t>Vyhledávací oblast</a:t>
              </a:r>
              <a:endParaRPr lang="en-US" sz="1000" dirty="0">
                <a:latin typeface="Calibri" panose="020F05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87093" y="2983413"/>
              <a:ext cx="412998" cy="2880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r>
                <a:rPr lang="cs-CZ" sz="1000" dirty="0">
                  <a:latin typeface="Calibri" panose="020F0502020204030204" pitchFamily="34" charset="0"/>
                </a:rPr>
                <a:t>Nejlepší</a:t>
              </a:r>
              <a:br>
                <a:rPr lang="cs-CZ" sz="1000" dirty="0">
                  <a:latin typeface="Calibri" panose="020F0502020204030204" pitchFamily="34" charset="0"/>
                </a:rPr>
              </a:br>
              <a:r>
                <a:rPr lang="cs-CZ" sz="1000" dirty="0">
                  <a:latin typeface="Calibri" panose="020F0502020204030204" pitchFamily="34" charset="0"/>
                </a:rPr>
                <a:t>shoda</a:t>
              </a:r>
              <a:endParaRPr lang="en-US" sz="1000" dirty="0">
                <a:latin typeface="Calibri" panose="020F050202020403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17480" y="3880098"/>
              <a:ext cx="785738" cy="17504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r>
                <a:rPr lang="cs-CZ" sz="1000" dirty="0">
                  <a:latin typeface="Calibri" panose="020F0502020204030204" pitchFamily="34" charset="0"/>
                </a:rPr>
                <a:t>Kódovaný blok</a:t>
              </a:r>
              <a:endParaRPr lang="en-US" sz="1000" dirty="0">
                <a:latin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845556" y="4286847"/>
                  <a:ext cx="1907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s-CZ" sz="1100" b="0" i="1" dirty="0" smtClean="0"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5556" y="4286847"/>
                  <a:ext cx="190758" cy="21544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244884" y="3664654"/>
                  <a:ext cx="19075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cs-CZ" sz="1100" b="0" i="1" dirty="0" smtClean="0">
                            <a:latin typeface="Cambria Math"/>
                          </a:rPr>
                          <m:t>𝑡</m:t>
                        </m:r>
                        <m:r>
                          <a:rPr lang="cs-CZ" sz="1100" b="0" i="1" dirty="0" smtClean="0">
                            <a:latin typeface="Cambria Math"/>
                          </a:rPr>
                          <m:t>−1</m:t>
                        </m:r>
                      </m:oMath>
                    </m:oMathPara>
                  </a14:m>
                  <a:endParaRPr lang="en-US" sz="11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4884" y="3664654"/>
                  <a:ext cx="190758" cy="21544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25806" r="-870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 bwMode="auto">
            <a:xfrm flipH="1" flipV="1">
              <a:off x="2914650" y="2612231"/>
              <a:ext cx="298722" cy="312713"/>
            </a:xfrm>
            <a:prstGeom prst="straightConnector1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/>
            </a:ln>
            <a:effectLst/>
          </p:spPr>
        </p:cxnSp>
        <p:sp>
          <p:nvSpPr>
            <p:cNvPr id="19" name="Rectangle 18"/>
            <p:cNvSpPr/>
            <p:nvPr/>
          </p:nvSpPr>
          <p:spPr bwMode="auto">
            <a:xfrm>
              <a:off x="2824435" y="2510735"/>
              <a:ext cx="175667" cy="20775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130301" y="2818648"/>
              <a:ext cx="175667" cy="20775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667482" y="3443289"/>
              <a:ext cx="175667" cy="20775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63576" y="2294773"/>
              <a:ext cx="1084512" cy="1239003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0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74690" y="2638566"/>
              <a:ext cx="1046212" cy="18008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r>
                <a:rPr lang="cs-CZ" sz="1100" dirty="0">
                  <a:latin typeface="Calibri" panose="020F0502020204030204" pitchFamily="34" charset="0"/>
                </a:rPr>
                <a:t>Pohybový vektor</a:t>
              </a:r>
              <a:endParaRPr lang="en-US" sz="1100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817052" y="1743652"/>
            <a:ext cx="4312335" cy="2578347"/>
            <a:chOff x="4817052" y="1743652"/>
            <a:chExt cx="4312335" cy="2578347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17052" y="1743652"/>
              <a:ext cx="3944250" cy="2578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978554" y="2549828"/>
              <a:ext cx="115083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>
                  <a:latin typeface="Calibri" panose="020F0502020204030204" pitchFamily="34" charset="0"/>
                </a:rPr>
                <a:t>Vyhledávací oblast referenčního snímku</a:t>
              </a:r>
              <a:endParaRPr lang="en-US" sz="1000" dirty="0">
                <a:latin typeface="Calibri" panose="020F050202020403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425476" y="3587710"/>
              <a:ext cx="1150833" cy="153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1000" dirty="0">
                  <a:latin typeface="Calibri" panose="020F0502020204030204" pitchFamily="34" charset="0"/>
                </a:rPr>
                <a:t>Kódovaný blok</a:t>
              </a:r>
              <a:endParaRPr lang="en-US" sz="1000" dirty="0">
                <a:latin typeface="Calibri" panose="020F050202020403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15860" y="2102659"/>
              <a:ext cx="43269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cs-CZ" sz="800" dirty="0">
                  <a:latin typeface="Calibri" panose="020F0502020204030204" pitchFamily="34" charset="0"/>
                </a:rPr>
                <a:t>Pohybový vektor</a:t>
              </a:r>
              <a:endParaRPr lang="en-US" sz="8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Raval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, M. S., </a:t>
            </a:r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Madhuri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 A. J., </a:t>
            </a:r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Shilpa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 P. M., </a:t>
            </a:r>
            <a:r>
              <a:rPr lang="en-US" sz="800" dirty="0" err="1">
                <a:solidFill>
                  <a:srgbClr val="618FFD"/>
                </a:solidFill>
                <a:latin typeface="Calibri" panose="020F0502020204030204" pitchFamily="34" charset="0"/>
              </a:rPr>
              <a:t>Kalyani</a:t>
            </a:r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 R. J., Yogesh H. D.: Image and Video Compression, CRC Press, 2014.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FCDCE-6E14-598B-329C-BD6F50729F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54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866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Hybridní DPCM/DCT kodér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Hybridní DPCM/DCT kodér</a:t>
            </a:r>
            <a:endParaRPr lang="cs-CZ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endParaRPr lang="cs-CZ" b="1" dirty="0"/>
          </a:p>
          <a:p>
            <a:pPr lvl="1"/>
            <a:r>
              <a:rPr lang="cs-CZ" b="1" dirty="0"/>
              <a:t>Základní model stejný pro většinu používaných standardů</a:t>
            </a:r>
          </a:p>
          <a:p>
            <a:pPr lvl="2"/>
            <a:r>
              <a:rPr lang="cs-CZ" b="1" dirty="0"/>
              <a:t>Pohybově kompenzovaná predikce </a:t>
            </a:r>
            <a:r>
              <a:rPr lang="cs-CZ" dirty="0"/>
              <a:t>(DPCM), </a:t>
            </a:r>
            <a:r>
              <a:rPr lang="cs-CZ" b="1" dirty="0"/>
              <a:t>transformační kódování</a:t>
            </a:r>
            <a:r>
              <a:rPr lang="cs-CZ" dirty="0"/>
              <a:t>,</a:t>
            </a:r>
            <a:br>
              <a:rPr lang="cs-CZ" dirty="0"/>
            </a:br>
            <a:r>
              <a:rPr lang="cs-CZ" b="1" dirty="0" err="1"/>
              <a:t>kvantizace</a:t>
            </a:r>
            <a:r>
              <a:rPr lang="cs-CZ" dirty="0"/>
              <a:t> a </a:t>
            </a:r>
            <a:r>
              <a:rPr lang="cs-CZ" b="1" dirty="0"/>
              <a:t>entropický kodér</a:t>
            </a:r>
          </a:p>
          <a:p>
            <a:endParaRPr lang="cs-CZ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29878"/>
            <a:ext cx="6948487" cy="38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365104"/>
            <a:ext cx="2980308" cy="941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67560" y="5232827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" b="1" dirty="0">
                <a:latin typeface="Calibri" panose="020F0502020204030204" pitchFamily="34" charset="0"/>
              </a:rPr>
              <a:t>Pohybově kompenzovaná predikce u MPEG 2</a:t>
            </a:r>
            <a:endParaRPr lang="en-US" sz="1200" b="1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5DE4A-A9CC-F71C-E5BE-7A4FBB2E86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55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88FEA-7BD8-5DB9-C334-B33644F4EF9B}"/>
              </a:ext>
            </a:extLst>
          </p:cNvPr>
          <p:cNvSpPr txBox="1"/>
          <p:nvPr/>
        </p:nvSpPr>
        <p:spPr>
          <a:xfrm>
            <a:off x="6407594" y="3986192"/>
            <a:ext cx="16239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b="1" dirty="0">
                <a:latin typeface="Calibri" panose="020F0502020204030204" pitchFamily="34" charset="0"/>
              </a:rPr>
              <a:t>Pohybové vektory</a:t>
            </a:r>
            <a:r>
              <a:rPr lang="cs-CZ" sz="1200" dirty="0">
                <a:latin typeface="Calibri" panose="020F0502020204030204" pitchFamily="34" charset="0"/>
              </a:rPr>
              <a:t> </a:t>
            </a:r>
            <a:r>
              <a:rPr lang="cs-CZ" sz="1200" b="1" dirty="0">
                <a:latin typeface="Calibri" panose="020F0502020204030204" pitchFamily="34" charset="0"/>
              </a:rPr>
              <a:t>MV </a:t>
            </a:r>
            <a:r>
              <a:rPr lang="cs-CZ" sz="1200" dirty="0">
                <a:latin typeface="Calibri" panose="020F0502020204030204" pitchFamily="34" charset="0"/>
              </a:rPr>
              <a:t>(</a:t>
            </a:r>
            <a:r>
              <a:rPr lang="cs-CZ" sz="1200" dirty="0" err="1">
                <a:latin typeface="Calibri" panose="020F0502020204030204" pitchFamily="34" charset="0"/>
              </a:rPr>
              <a:t>Motion</a:t>
            </a:r>
            <a:r>
              <a:rPr lang="cs-CZ" sz="1200" dirty="0">
                <a:latin typeface="Calibri" panose="020F0502020204030204" pitchFamily="34" charset="0"/>
              </a:rPr>
              <a:t> </a:t>
            </a:r>
            <a:r>
              <a:rPr lang="cs-CZ" sz="1200" dirty="0" err="1">
                <a:latin typeface="Calibri" panose="020F0502020204030204" pitchFamily="34" charset="0"/>
              </a:rPr>
              <a:t>Vectors</a:t>
            </a:r>
            <a:r>
              <a:rPr lang="cs-CZ" sz="1200" dirty="0">
                <a:latin typeface="Calibri" panose="020F0502020204030204" pitchFamily="34" charset="0"/>
              </a:rPr>
              <a:t>)</a:t>
            </a:r>
            <a:endParaRPr lang="en-US" sz="1200" dirty="0">
              <a:latin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AE2D0CB-E5E3-EBDD-A62C-2C232E3F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189" y="2382931"/>
            <a:ext cx="1960767" cy="1606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145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Hybridní DPCM/DCT kodér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Příklad</a:t>
            </a:r>
            <a:endParaRPr lang="cs-C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412776"/>
            <a:ext cx="595312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Calibri" panose="020F0502020204030204" pitchFamily="34" charset="0"/>
                  </a:rPr>
                  <a:t>Vstupní snímek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400" b="0" i="1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cs-CZ" sz="1400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1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blipFill rotWithShape="1">
                <a:blip r:embed="rId3"/>
                <a:stretch>
                  <a:fillRect t="-22222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A4BC6-73F6-C565-EB3F-BE86A24C29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56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33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Hybridní DPCM/DCT kodér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Příklad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Calibri" panose="020F0502020204030204" pitchFamily="34" charset="0"/>
                  </a:rPr>
                  <a:t>Rekonstruovaný referenční snímek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400" b="0" i="1" smtClean="0">
                            <a:latin typeface="Cambria Math"/>
                          </a:rPr>
                          <m:t>𝐹</m:t>
                        </m:r>
                        <m:r>
                          <a:rPr lang="en-US" sz="1400" b="0" i="1" smtClea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cs-CZ" sz="14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sz="1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blipFill rotWithShape="1">
                <a:blip r:embed="rId2"/>
                <a:stretch>
                  <a:fillRect t="-22222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412776"/>
            <a:ext cx="595312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98403-466B-7EF2-C960-72A7056766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57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03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Hybridní DPCM/DCT kodér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Příklad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>
                    <a:latin typeface="Calibri" panose="020F0502020204030204" pitchFamily="34" charset="0"/>
                  </a:rPr>
                  <a:t>Ro</a:t>
                </a:r>
                <a:r>
                  <a:rPr lang="cs-CZ" sz="1400" dirty="0" err="1">
                    <a:latin typeface="Calibri" panose="020F0502020204030204" pitchFamily="34" charset="0"/>
                  </a:rPr>
                  <a:t>zdílový</a:t>
                </a:r>
                <a:r>
                  <a:rPr lang="cs-CZ" sz="1400" dirty="0">
                    <a:latin typeface="Calibri" panose="020F0502020204030204" pitchFamily="34" charset="0"/>
                  </a:rPr>
                  <a:t> snímek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cs-CZ" sz="1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cs-CZ" sz="14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cs-CZ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400" b="0" i="1" smtClean="0">
                            <a:latin typeface="Cambria Math"/>
                          </a:rPr>
                          <m:t>𝐹</m:t>
                        </m:r>
                        <m:r>
                          <a:rPr lang="en-US" sz="1400" b="0" i="1" smtClean="0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cs-CZ" sz="1400" b="0" i="1" smtClean="0">
                            <a:latin typeface="Cambria Math"/>
                          </a:rPr>
                          <m:t>𝑛</m:t>
                        </m:r>
                        <m:r>
                          <a:rPr lang="en-US" sz="1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cs-CZ" sz="1400" dirty="0">
                    <a:latin typeface="Calibri" panose="020F0502020204030204" pitchFamily="34" charset="0"/>
                  </a:rPr>
                  <a:t> (bez pohybové kompenzace)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blipFill rotWithShape="1">
                <a:blip r:embed="rId2"/>
                <a:stretch>
                  <a:fillRect t="-22222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412776"/>
            <a:ext cx="595312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4B003-88E0-0693-6D27-1D8013DBC2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58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004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en-US" dirty="0"/>
              <a:t>Úvod: </a:t>
            </a:r>
            <a:r>
              <a:rPr lang="en-GB" altLang="en-US" dirty="0" err="1"/>
              <a:t>Kompresn</a:t>
            </a:r>
            <a:r>
              <a:rPr lang="cs-CZ" altLang="en-US" dirty="0"/>
              <a:t>í schéma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altLang="en-US" b="1" dirty="0"/>
              <a:t>Kódování</a:t>
            </a:r>
            <a:r>
              <a:rPr lang="cs-CZ" altLang="en-US" dirty="0"/>
              <a:t> obrazu – kompresní </a:t>
            </a:r>
            <a:r>
              <a:rPr lang="cs-CZ" altLang="en-US" b="1" dirty="0"/>
              <a:t>schéma</a:t>
            </a:r>
            <a:endParaRPr lang="en-US" altLang="en-US" b="1" dirty="0"/>
          </a:p>
          <a:p>
            <a:pPr lvl="1"/>
            <a:r>
              <a:rPr lang="cs-CZ" altLang="en-US" dirty="0"/>
              <a:t>(Matematicky) </a:t>
            </a:r>
            <a:r>
              <a:rPr lang="cs-CZ" altLang="en-US" b="1" dirty="0"/>
              <a:t>bezeztrátová</a:t>
            </a:r>
            <a:r>
              <a:rPr lang="cs-CZ" altLang="en-US" dirty="0"/>
              <a:t> komprese</a:t>
            </a:r>
            <a:endParaRPr lang="en-US" altLang="en-US" dirty="0"/>
          </a:p>
          <a:p>
            <a:pPr lvl="2"/>
            <a:r>
              <a:rPr lang="cs-CZ" altLang="en-US" dirty="0"/>
              <a:t>Rekonstruovaný signál je </a:t>
            </a:r>
            <a:r>
              <a:rPr lang="cs-CZ" altLang="en-US" b="1" dirty="0"/>
              <a:t>identický s originálem</a:t>
            </a:r>
            <a:endParaRPr lang="en-US" altLang="en-US" b="1" dirty="0"/>
          </a:p>
          <a:p>
            <a:pPr lvl="1"/>
            <a:r>
              <a:rPr lang="cs-CZ" altLang="en-US" dirty="0"/>
              <a:t>(Matematicky) </a:t>
            </a:r>
            <a:r>
              <a:rPr lang="cs-CZ" altLang="en-US" b="1" dirty="0"/>
              <a:t>ztrátová</a:t>
            </a:r>
            <a:r>
              <a:rPr lang="cs-CZ" altLang="en-US" dirty="0"/>
              <a:t> komprese</a:t>
            </a:r>
            <a:endParaRPr lang="en-US" altLang="en-US" dirty="0"/>
          </a:p>
          <a:p>
            <a:pPr lvl="2"/>
            <a:r>
              <a:rPr lang="cs-CZ" altLang="en-US" dirty="0"/>
              <a:t>Rekonstruovaný signál je </a:t>
            </a:r>
            <a:r>
              <a:rPr lang="cs-CZ" altLang="en-US" b="1" dirty="0"/>
              <a:t>vůči originálu degradován</a:t>
            </a:r>
            <a:endParaRPr lang="en-US" altLang="en-US" b="1" dirty="0"/>
          </a:p>
          <a:p>
            <a:r>
              <a:rPr lang="cs-CZ" altLang="en-US" b="1" dirty="0"/>
              <a:t>Ztrátová</a:t>
            </a:r>
            <a:r>
              <a:rPr lang="cs-CZ" altLang="en-US" dirty="0"/>
              <a:t> komprese</a:t>
            </a:r>
            <a:endParaRPr lang="en-US" altLang="en-US" dirty="0"/>
          </a:p>
          <a:p>
            <a:pPr lvl="1"/>
            <a:r>
              <a:rPr lang="cs-CZ" altLang="en-US" b="1" dirty="0" err="1"/>
              <a:t>Perceptuálně</a:t>
            </a:r>
            <a:r>
              <a:rPr lang="en-US" altLang="en-US" b="1" dirty="0"/>
              <a:t> </a:t>
            </a:r>
            <a:r>
              <a:rPr lang="cs-CZ" altLang="en-US" b="1" dirty="0"/>
              <a:t>bezeztrátová</a:t>
            </a:r>
            <a:endParaRPr lang="en-US" altLang="en-US" dirty="0"/>
          </a:p>
          <a:p>
            <a:pPr lvl="2"/>
            <a:r>
              <a:rPr lang="cs-CZ" altLang="en-US" dirty="0"/>
              <a:t>Příjemce (divák) </a:t>
            </a:r>
            <a:r>
              <a:rPr lang="cs-CZ" altLang="en-US" b="1" dirty="0"/>
              <a:t>nevnímá zkreslení</a:t>
            </a:r>
            <a:endParaRPr lang="en-US" altLang="en-US" b="1" dirty="0"/>
          </a:p>
          <a:p>
            <a:pPr lvl="1"/>
            <a:r>
              <a:rPr lang="cs-CZ" altLang="en-US" b="1" dirty="0" err="1"/>
              <a:t>Perceptuálně</a:t>
            </a:r>
            <a:r>
              <a:rPr lang="cs-CZ" altLang="en-US" b="1" dirty="0"/>
              <a:t> ztrátová</a:t>
            </a:r>
            <a:endParaRPr lang="en-US" altLang="en-US" dirty="0"/>
          </a:p>
          <a:p>
            <a:pPr lvl="2"/>
            <a:r>
              <a:rPr lang="cs-CZ" altLang="en-US" dirty="0"/>
              <a:t>Příjemce (divák) </a:t>
            </a:r>
            <a:r>
              <a:rPr lang="cs-CZ" altLang="en-US" b="1" dirty="0"/>
              <a:t>vnímá zkreslení</a:t>
            </a:r>
            <a:endParaRPr lang="en-US" altLang="en-US" b="1" dirty="0"/>
          </a:p>
          <a:p>
            <a:r>
              <a:rPr lang="cs-CZ" altLang="en-US" dirty="0"/>
              <a:t>Důležitá </a:t>
            </a:r>
            <a:r>
              <a:rPr lang="cs-CZ" altLang="en-US" b="1" dirty="0"/>
              <a:t>podmínka návrhu</a:t>
            </a:r>
            <a:endParaRPr lang="en-US" altLang="en-US" b="1" dirty="0"/>
          </a:p>
          <a:p>
            <a:pPr lvl="1"/>
            <a:r>
              <a:rPr lang="cs-CZ" altLang="en-US" b="1" dirty="0" err="1"/>
              <a:t>Perceptuálně</a:t>
            </a:r>
            <a:r>
              <a:rPr lang="cs-CZ" altLang="en-US" b="1" dirty="0"/>
              <a:t> bezeztrátový</a:t>
            </a:r>
            <a:r>
              <a:rPr lang="cs-CZ" altLang="en-US" dirty="0"/>
              <a:t> systém</a:t>
            </a:r>
            <a:endParaRPr lang="en-US" altLang="en-US" dirty="0"/>
          </a:p>
          <a:p>
            <a:pPr lvl="1"/>
            <a:r>
              <a:rPr lang="cs-CZ" altLang="en-US" dirty="0"/>
              <a:t>Využití </a:t>
            </a:r>
            <a:r>
              <a:rPr lang="cs-CZ" altLang="en-US" b="1" dirty="0"/>
              <a:t>znalostí o příjemci signálu</a:t>
            </a:r>
            <a:endParaRPr lang="en-US" altLang="en-US" b="1" dirty="0"/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5509194" y="2980332"/>
            <a:ext cx="3743326" cy="3328988"/>
            <a:chOff x="3220" y="1899"/>
            <a:chExt cx="2358" cy="2097"/>
          </a:xfrm>
        </p:grpSpPr>
        <p:sp>
          <p:nvSpPr>
            <p:cNvPr id="27654" name="Freeform 5"/>
            <p:cNvSpPr>
              <a:spLocks/>
            </p:cNvSpPr>
            <p:nvPr/>
          </p:nvSpPr>
          <p:spPr bwMode="auto">
            <a:xfrm>
              <a:off x="4170" y="2053"/>
              <a:ext cx="349" cy="1778"/>
            </a:xfrm>
            <a:custGeom>
              <a:avLst/>
              <a:gdLst>
                <a:gd name="T0" fmla="*/ 0 w 817"/>
                <a:gd name="T1" fmla="*/ 0 h 4174"/>
                <a:gd name="T2" fmla="*/ 0 w 817"/>
                <a:gd name="T3" fmla="*/ 0 h 4174"/>
                <a:gd name="T4" fmla="*/ 0 w 817"/>
                <a:gd name="T5" fmla="*/ 0 h 4174"/>
                <a:gd name="T6" fmla="*/ 0 w 817"/>
                <a:gd name="T7" fmla="*/ 0 h 4174"/>
                <a:gd name="T8" fmla="*/ 0 w 817"/>
                <a:gd name="T9" fmla="*/ 0 h 4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7"/>
                <a:gd name="T16" fmla="*/ 0 h 4174"/>
                <a:gd name="T17" fmla="*/ 817 w 817"/>
                <a:gd name="T18" fmla="*/ 4174 h 4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7" h="4174">
                  <a:moveTo>
                    <a:pt x="0" y="0"/>
                  </a:moveTo>
                  <a:lnTo>
                    <a:pt x="326" y="4174"/>
                  </a:lnTo>
                  <a:lnTo>
                    <a:pt x="493" y="4174"/>
                  </a:lnTo>
                  <a:lnTo>
                    <a:pt x="8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55" name="Freeform 6"/>
            <p:cNvSpPr>
              <a:spLocks/>
            </p:cNvSpPr>
            <p:nvPr/>
          </p:nvSpPr>
          <p:spPr bwMode="auto">
            <a:xfrm>
              <a:off x="4170" y="2053"/>
              <a:ext cx="349" cy="1778"/>
            </a:xfrm>
            <a:custGeom>
              <a:avLst/>
              <a:gdLst>
                <a:gd name="T0" fmla="*/ 0 w 817"/>
                <a:gd name="T1" fmla="*/ 0 h 4174"/>
                <a:gd name="T2" fmla="*/ 0 w 817"/>
                <a:gd name="T3" fmla="*/ 0 h 4174"/>
                <a:gd name="T4" fmla="*/ 0 w 817"/>
                <a:gd name="T5" fmla="*/ 0 h 4174"/>
                <a:gd name="T6" fmla="*/ 0 w 817"/>
                <a:gd name="T7" fmla="*/ 0 h 4174"/>
                <a:gd name="T8" fmla="*/ 0 w 817"/>
                <a:gd name="T9" fmla="*/ 0 h 4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7"/>
                <a:gd name="T16" fmla="*/ 0 h 4174"/>
                <a:gd name="T17" fmla="*/ 817 w 817"/>
                <a:gd name="T18" fmla="*/ 4174 h 4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7" h="4174">
                  <a:moveTo>
                    <a:pt x="0" y="0"/>
                  </a:moveTo>
                  <a:lnTo>
                    <a:pt x="326" y="4174"/>
                  </a:lnTo>
                  <a:lnTo>
                    <a:pt x="493" y="4174"/>
                  </a:lnTo>
                  <a:lnTo>
                    <a:pt x="81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618FF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56" name="Rectangle 7"/>
            <p:cNvSpPr>
              <a:spLocks noChangeArrowheads="1"/>
            </p:cNvSpPr>
            <p:nvPr/>
          </p:nvSpPr>
          <p:spPr bwMode="auto">
            <a:xfrm>
              <a:off x="4775" y="2453"/>
              <a:ext cx="579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>
                  <a:solidFill>
                    <a:srgbClr val="000000"/>
                  </a:solidFill>
                  <a:latin typeface="Calibri" panose="020F0502020204030204" pitchFamily="34" charset="0"/>
                </a:rPr>
                <a:t>Entropie dat</a:t>
              </a:r>
              <a:endParaRPr lang="en-US" altLang="en-US" sz="1400" b="0">
                <a:latin typeface="Calibri" panose="020F0502020204030204" pitchFamily="34" charset="0"/>
              </a:endParaRPr>
            </a:p>
          </p:txBody>
        </p:sp>
        <p:sp>
          <p:nvSpPr>
            <p:cNvPr id="27657" name="Rectangle 8"/>
            <p:cNvSpPr>
              <a:spLocks noChangeArrowheads="1"/>
            </p:cNvSpPr>
            <p:nvPr/>
          </p:nvSpPr>
          <p:spPr bwMode="auto">
            <a:xfrm>
              <a:off x="4552" y="3257"/>
              <a:ext cx="102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>
                  <a:solidFill>
                    <a:srgbClr val="000000"/>
                  </a:solidFill>
                  <a:latin typeface="Calibri" panose="020F0502020204030204" pitchFamily="34" charset="0"/>
                </a:rPr>
                <a:t>Dolní mez pro perceptuálně bezeztrátovou kompresi</a:t>
              </a:r>
              <a:endParaRPr lang="en-US" altLang="en-US" sz="1400" b="0">
                <a:latin typeface="Calibri" panose="020F0502020204030204" pitchFamily="34" charset="0"/>
              </a:endParaRPr>
            </a:p>
          </p:txBody>
        </p:sp>
        <p:sp>
          <p:nvSpPr>
            <p:cNvPr id="27658" name="Freeform 9"/>
            <p:cNvSpPr>
              <a:spLocks/>
            </p:cNvSpPr>
            <p:nvPr/>
          </p:nvSpPr>
          <p:spPr bwMode="auto">
            <a:xfrm>
              <a:off x="4557" y="2053"/>
              <a:ext cx="117" cy="450"/>
            </a:xfrm>
            <a:custGeom>
              <a:avLst/>
              <a:gdLst>
                <a:gd name="T0" fmla="*/ 0 w 272"/>
                <a:gd name="T1" fmla="*/ 0 h 1056"/>
                <a:gd name="T2" fmla="*/ 0 w 272"/>
                <a:gd name="T3" fmla="*/ 0 h 1056"/>
                <a:gd name="T4" fmla="*/ 0 w 272"/>
                <a:gd name="T5" fmla="*/ 0 h 1056"/>
                <a:gd name="T6" fmla="*/ 0 w 272"/>
                <a:gd name="T7" fmla="*/ 0 h 1056"/>
                <a:gd name="T8" fmla="*/ 0 w 272"/>
                <a:gd name="T9" fmla="*/ 0 h 1056"/>
                <a:gd name="T10" fmla="*/ 0 w 272"/>
                <a:gd name="T11" fmla="*/ 0 h 1056"/>
                <a:gd name="T12" fmla="*/ 0 w 272"/>
                <a:gd name="T13" fmla="*/ 0 h 1056"/>
                <a:gd name="T14" fmla="*/ 0 w 272"/>
                <a:gd name="T15" fmla="*/ 0 h 10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056"/>
                <a:gd name="T26" fmla="*/ 272 w 272"/>
                <a:gd name="T27" fmla="*/ 1056 h 10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056">
                  <a:moveTo>
                    <a:pt x="0" y="793"/>
                  </a:moveTo>
                  <a:lnTo>
                    <a:pt x="69" y="793"/>
                  </a:lnTo>
                  <a:lnTo>
                    <a:pt x="69" y="0"/>
                  </a:lnTo>
                  <a:lnTo>
                    <a:pt x="203" y="0"/>
                  </a:lnTo>
                  <a:lnTo>
                    <a:pt x="203" y="793"/>
                  </a:lnTo>
                  <a:lnTo>
                    <a:pt x="272" y="793"/>
                  </a:lnTo>
                  <a:lnTo>
                    <a:pt x="136" y="1056"/>
                  </a:lnTo>
                  <a:lnTo>
                    <a:pt x="0" y="793"/>
                  </a:lnTo>
                  <a:close/>
                </a:path>
              </a:pathLst>
            </a:custGeom>
            <a:solidFill>
              <a:srgbClr val="B7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59" name="Freeform 10"/>
            <p:cNvSpPr>
              <a:spLocks/>
            </p:cNvSpPr>
            <p:nvPr/>
          </p:nvSpPr>
          <p:spPr bwMode="auto">
            <a:xfrm>
              <a:off x="4557" y="2053"/>
              <a:ext cx="117" cy="450"/>
            </a:xfrm>
            <a:custGeom>
              <a:avLst/>
              <a:gdLst>
                <a:gd name="T0" fmla="*/ 0 w 272"/>
                <a:gd name="T1" fmla="*/ 0 h 1056"/>
                <a:gd name="T2" fmla="*/ 0 w 272"/>
                <a:gd name="T3" fmla="*/ 0 h 1056"/>
                <a:gd name="T4" fmla="*/ 0 w 272"/>
                <a:gd name="T5" fmla="*/ 0 h 1056"/>
                <a:gd name="T6" fmla="*/ 0 w 272"/>
                <a:gd name="T7" fmla="*/ 0 h 1056"/>
                <a:gd name="T8" fmla="*/ 0 w 272"/>
                <a:gd name="T9" fmla="*/ 0 h 1056"/>
                <a:gd name="T10" fmla="*/ 0 w 272"/>
                <a:gd name="T11" fmla="*/ 0 h 1056"/>
                <a:gd name="T12" fmla="*/ 0 w 272"/>
                <a:gd name="T13" fmla="*/ 0 h 1056"/>
                <a:gd name="T14" fmla="*/ 0 w 272"/>
                <a:gd name="T15" fmla="*/ 0 h 10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056"/>
                <a:gd name="T26" fmla="*/ 272 w 272"/>
                <a:gd name="T27" fmla="*/ 1056 h 10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056">
                  <a:moveTo>
                    <a:pt x="0" y="793"/>
                  </a:moveTo>
                  <a:lnTo>
                    <a:pt x="69" y="793"/>
                  </a:lnTo>
                  <a:lnTo>
                    <a:pt x="69" y="0"/>
                  </a:lnTo>
                  <a:lnTo>
                    <a:pt x="203" y="0"/>
                  </a:lnTo>
                  <a:lnTo>
                    <a:pt x="203" y="793"/>
                  </a:lnTo>
                  <a:lnTo>
                    <a:pt x="272" y="793"/>
                  </a:lnTo>
                  <a:lnTo>
                    <a:pt x="136" y="1056"/>
                  </a:lnTo>
                  <a:lnTo>
                    <a:pt x="0" y="793"/>
                  </a:lnTo>
                  <a:close/>
                </a:path>
              </a:pathLst>
            </a:custGeom>
            <a:noFill/>
            <a:ln w="28575">
              <a:solidFill>
                <a:srgbClr val="618FF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60" name="Freeform 11"/>
            <p:cNvSpPr>
              <a:spLocks/>
            </p:cNvSpPr>
            <p:nvPr/>
          </p:nvSpPr>
          <p:spPr bwMode="auto">
            <a:xfrm>
              <a:off x="4557" y="2516"/>
              <a:ext cx="117" cy="1298"/>
            </a:xfrm>
            <a:custGeom>
              <a:avLst/>
              <a:gdLst>
                <a:gd name="T0" fmla="*/ 0 w 272"/>
                <a:gd name="T1" fmla="*/ 0 h 3047"/>
                <a:gd name="T2" fmla="*/ 0 w 272"/>
                <a:gd name="T3" fmla="*/ 0 h 3047"/>
                <a:gd name="T4" fmla="*/ 0 w 272"/>
                <a:gd name="T5" fmla="*/ 0 h 3047"/>
                <a:gd name="T6" fmla="*/ 0 w 272"/>
                <a:gd name="T7" fmla="*/ 0 h 3047"/>
                <a:gd name="T8" fmla="*/ 0 w 272"/>
                <a:gd name="T9" fmla="*/ 0 h 3047"/>
                <a:gd name="T10" fmla="*/ 0 w 272"/>
                <a:gd name="T11" fmla="*/ 0 h 3047"/>
                <a:gd name="T12" fmla="*/ 0 w 272"/>
                <a:gd name="T13" fmla="*/ 0 h 3047"/>
                <a:gd name="T14" fmla="*/ 0 w 272"/>
                <a:gd name="T15" fmla="*/ 0 h 30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3047"/>
                <a:gd name="T26" fmla="*/ 272 w 272"/>
                <a:gd name="T27" fmla="*/ 3047 h 304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3047">
                  <a:moveTo>
                    <a:pt x="0" y="2789"/>
                  </a:moveTo>
                  <a:lnTo>
                    <a:pt x="61" y="2789"/>
                  </a:lnTo>
                  <a:lnTo>
                    <a:pt x="61" y="0"/>
                  </a:lnTo>
                  <a:lnTo>
                    <a:pt x="211" y="0"/>
                  </a:lnTo>
                  <a:lnTo>
                    <a:pt x="211" y="2789"/>
                  </a:lnTo>
                  <a:lnTo>
                    <a:pt x="272" y="2789"/>
                  </a:lnTo>
                  <a:lnTo>
                    <a:pt x="136" y="3047"/>
                  </a:lnTo>
                  <a:lnTo>
                    <a:pt x="0" y="2789"/>
                  </a:lnTo>
                  <a:close/>
                </a:path>
              </a:pathLst>
            </a:custGeom>
            <a:solidFill>
              <a:srgbClr val="B7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61" name="Freeform 12"/>
            <p:cNvSpPr>
              <a:spLocks/>
            </p:cNvSpPr>
            <p:nvPr/>
          </p:nvSpPr>
          <p:spPr bwMode="auto">
            <a:xfrm>
              <a:off x="4557" y="2516"/>
              <a:ext cx="117" cy="1298"/>
            </a:xfrm>
            <a:custGeom>
              <a:avLst/>
              <a:gdLst>
                <a:gd name="T0" fmla="*/ 0 w 272"/>
                <a:gd name="T1" fmla="*/ 0 h 3047"/>
                <a:gd name="T2" fmla="*/ 0 w 272"/>
                <a:gd name="T3" fmla="*/ 0 h 3047"/>
                <a:gd name="T4" fmla="*/ 0 w 272"/>
                <a:gd name="T5" fmla="*/ 0 h 3047"/>
                <a:gd name="T6" fmla="*/ 0 w 272"/>
                <a:gd name="T7" fmla="*/ 0 h 3047"/>
                <a:gd name="T8" fmla="*/ 0 w 272"/>
                <a:gd name="T9" fmla="*/ 0 h 3047"/>
                <a:gd name="T10" fmla="*/ 0 w 272"/>
                <a:gd name="T11" fmla="*/ 0 h 3047"/>
                <a:gd name="T12" fmla="*/ 0 w 272"/>
                <a:gd name="T13" fmla="*/ 0 h 3047"/>
                <a:gd name="T14" fmla="*/ 0 w 272"/>
                <a:gd name="T15" fmla="*/ 0 h 30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3047"/>
                <a:gd name="T26" fmla="*/ 272 w 272"/>
                <a:gd name="T27" fmla="*/ 3047 h 304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3047">
                  <a:moveTo>
                    <a:pt x="0" y="2789"/>
                  </a:moveTo>
                  <a:lnTo>
                    <a:pt x="61" y="2789"/>
                  </a:lnTo>
                  <a:lnTo>
                    <a:pt x="61" y="0"/>
                  </a:lnTo>
                  <a:lnTo>
                    <a:pt x="211" y="0"/>
                  </a:lnTo>
                  <a:lnTo>
                    <a:pt x="211" y="2789"/>
                  </a:lnTo>
                  <a:lnTo>
                    <a:pt x="272" y="2789"/>
                  </a:lnTo>
                  <a:lnTo>
                    <a:pt x="136" y="3047"/>
                  </a:lnTo>
                  <a:lnTo>
                    <a:pt x="0" y="2789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62" name="Rectangle 13"/>
            <p:cNvSpPr>
              <a:spLocks noChangeArrowheads="1"/>
            </p:cNvSpPr>
            <p:nvPr/>
          </p:nvSpPr>
          <p:spPr bwMode="auto">
            <a:xfrm>
              <a:off x="4761" y="2886"/>
              <a:ext cx="60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Redukce irelevance</a:t>
              </a:r>
              <a:endParaRPr lang="en-US" altLang="en-US" sz="1400" b="0" dirty="0">
                <a:latin typeface="Calibri" panose="020F0502020204030204" pitchFamily="34" charset="0"/>
              </a:endParaRPr>
            </a:p>
          </p:txBody>
        </p:sp>
        <p:sp>
          <p:nvSpPr>
            <p:cNvPr id="27663" name="Rectangle 14"/>
            <p:cNvSpPr>
              <a:spLocks noChangeArrowheads="1"/>
            </p:cNvSpPr>
            <p:nvPr/>
          </p:nvSpPr>
          <p:spPr bwMode="auto">
            <a:xfrm>
              <a:off x="4603" y="2092"/>
              <a:ext cx="9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dirty="0">
                  <a:solidFill>
                    <a:srgbClr val="618FFD"/>
                  </a:solidFill>
                  <a:latin typeface="Calibri" panose="020F0502020204030204" pitchFamily="34" charset="0"/>
                </a:rPr>
                <a:t>Redukce redundance</a:t>
              </a:r>
              <a:endParaRPr lang="en-US" altLang="en-US" sz="1400" b="0" dirty="0">
                <a:latin typeface="Calibri" panose="020F0502020204030204" pitchFamily="34" charset="0"/>
              </a:endParaRPr>
            </a:p>
          </p:txBody>
        </p:sp>
        <p:sp>
          <p:nvSpPr>
            <p:cNvPr id="27664" name="Rectangle 15"/>
            <p:cNvSpPr>
              <a:spLocks noChangeArrowheads="1"/>
            </p:cNvSpPr>
            <p:nvPr/>
          </p:nvSpPr>
          <p:spPr bwMode="auto">
            <a:xfrm>
              <a:off x="3809" y="1899"/>
              <a:ext cx="100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Maximální objem dat</a:t>
              </a:r>
              <a:endParaRPr lang="en-US" altLang="en-US" sz="1800" b="0" dirty="0">
                <a:latin typeface="Calibri" panose="020F0502020204030204" pitchFamily="34" charset="0"/>
              </a:endParaRPr>
            </a:p>
          </p:txBody>
        </p:sp>
        <p:sp>
          <p:nvSpPr>
            <p:cNvPr id="27665" name="Rectangle 16"/>
            <p:cNvSpPr>
              <a:spLocks noChangeArrowheads="1"/>
            </p:cNvSpPr>
            <p:nvPr/>
          </p:nvSpPr>
          <p:spPr bwMode="auto">
            <a:xfrm>
              <a:off x="3815" y="3860"/>
              <a:ext cx="98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Min</a:t>
              </a:r>
              <a:r>
                <a:rPr lang="cs-CZ" altLang="en-US" sz="140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imální</a:t>
              </a:r>
              <a:r>
                <a:rPr lang="cs-CZ" altLang="en-US" sz="1400" dirty="0">
                  <a:solidFill>
                    <a:srgbClr val="000000"/>
                  </a:solidFill>
                  <a:latin typeface="Calibri" panose="020F0502020204030204" pitchFamily="34" charset="0"/>
                </a:rPr>
                <a:t> objem dat</a:t>
              </a:r>
              <a:endParaRPr lang="en-US" altLang="en-US" sz="1800" b="0" dirty="0">
                <a:latin typeface="Calibri" panose="020F0502020204030204" pitchFamily="34" charset="0"/>
              </a:endParaRPr>
            </a:p>
          </p:txBody>
        </p:sp>
        <p:sp>
          <p:nvSpPr>
            <p:cNvPr id="27666" name="Rectangle 17"/>
            <p:cNvSpPr>
              <a:spLocks noChangeArrowheads="1"/>
            </p:cNvSpPr>
            <p:nvPr/>
          </p:nvSpPr>
          <p:spPr bwMode="auto">
            <a:xfrm>
              <a:off x="3220" y="2147"/>
              <a:ext cx="92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>
                  <a:solidFill>
                    <a:srgbClr val="618FFD"/>
                  </a:solidFill>
                  <a:latin typeface="Calibri" panose="020F0502020204030204" pitchFamily="34" charset="0"/>
                </a:rPr>
                <a:t>Bezeztrátová komprese</a:t>
              </a:r>
              <a:endParaRPr lang="en-US" altLang="en-US" sz="1400" b="0">
                <a:latin typeface="Calibri" panose="020F0502020204030204" pitchFamily="34" charset="0"/>
              </a:endParaRPr>
            </a:p>
          </p:txBody>
        </p:sp>
        <p:sp>
          <p:nvSpPr>
            <p:cNvPr id="27667" name="Freeform 18"/>
            <p:cNvSpPr>
              <a:spLocks/>
            </p:cNvSpPr>
            <p:nvPr/>
          </p:nvSpPr>
          <p:spPr bwMode="auto">
            <a:xfrm>
              <a:off x="4094" y="2058"/>
              <a:ext cx="38" cy="454"/>
            </a:xfrm>
            <a:custGeom>
              <a:avLst/>
              <a:gdLst>
                <a:gd name="T0" fmla="*/ 0 w 90"/>
                <a:gd name="T1" fmla="*/ 0 h 1063"/>
                <a:gd name="T2" fmla="*/ 0 w 90"/>
                <a:gd name="T3" fmla="*/ 0 h 1063"/>
                <a:gd name="T4" fmla="*/ 0 w 90"/>
                <a:gd name="T5" fmla="*/ 0 h 1063"/>
                <a:gd name="T6" fmla="*/ 0 w 90"/>
                <a:gd name="T7" fmla="*/ 0 h 1063"/>
                <a:gd name="T8" fmla="*/ 0 w 90"/>
                <a:gd name="T9" fmla="*/ 0 h 1063"/>
                <a:gd name="T10" fmla="*/ 0 w 90"/>
                <a:gd name="T11" fmla="*/ 0 h 1063"/>
                <a:gd name="T12" fmla="*/ 0 w 90"/>
                <a:gd name="T13" fmla="*/ 0 h 1063"/>
                <a:gd name="T14" fmla="*/ 0 w 90"/>
                <a:gd name="T15" fmla="*/ 0 h 1063"/>
                <a:gd name="T16" fmla="*/ 0 w 90"/>
                <a:gd name="T17" fmla="*/ 0 h 1063"/>
                <a:gd name="T18" fmla="*/ 0 w 90"/>
                <a:gd name="T19" fmla="*/ 0 h 1063"/>
                <a:gd name="T20" fmla="*/ 0 w 90"/>
                <a:gd name="T21" fmla="*/ 0 h 1063"/>
                <a:gd name="T22" fmla="*/ 0 w 90"/>
                <a:gd name="T23" fmla="*/ 0 h 1063"/>
                <a:gd name="T24" fmla="*/ 0 w 90"/>
                <a:gd name="T25" fmla="*/ 0 h 1063"/>
                <a:gd name="T26" fmla="*/ 0 w 90"/>
                <a:gd name="T27" fmla="*/ 0 h 1063"/>
                <a:gd name="T28" fmla="*/ 0 w 90"/>
                <a:gd name="T29" fmla="*/ 0 h 1063"/>
                <a:gd name="T30" fmla="*/ 0 w 90"/>
                <a:gd name="T31" fmla="*/ 0 h 1063"/>
                <a:gd name="T32" fmla="*/ 0 w 90"/>
                <a:gd name="T33" fmla="*/ 0 h 1063"/>
                <a:gd name="T34" fmla="*/ 0 w 90"/>
                <a:gd name="T35" fmla="*/ 0 h 1063"/>
                <a:gd name="T36" fmla="*/ 0 w 90"/>
                <a:gd name="T37" fmla="*/ 0 h 1063"/>
                <a:gd name="T38" fmla="*/ 0 w 90"/>
                <a:gd name="T39" fmla="*/ 0 h 1063"/>
                <a:gd name="T40" fmla="*/ 0 w 90"/>
                <a:gd name="T41" fmla="*/ 0 h 1063"/>
                <a:gd name="T42" fmla="*/ 0 w 90"/>
                <a:gd name="T43" fmla="*/ 0 h 1063"/>
                <a:gd name="T44" fmla="*/ 0 w 90"/>
                <a:gd name="T45" fmla="*/ 0 h 1063"/>
                <a:gd name="T46" fmla="*/ 0 w 90"/>
                <a:gd name="T47" fmla="*/ 0 h 1063"/>
                <a:gd name="T48" fmla="*/ 0 w 90"/>
                <a:gd name="T49" fmla="*/ 0 h 1063"/>
                <a:gd name="T50" fmla="*/ 0 w 90"/>
                <a:gd name="T51" fmla="*/ 0 h 1063"/>
                <a:gd name="T52" fmla="*/ 0 w 90"/>
                <a:gd name="T53" fmla="*/ 0 h 1063"/>
                <a:gd name="T54" fmla="*/ 0 w 90"/>
                <a:gd name="T55" fmla="*/ 0 h 1063"/>
                <a:gd name="T56" fmla="*/ 0 w 90"/>
                <a:gd name="T57" fmla="*/ 0 h 1063"/>
                <a:gd name="T58" fmla="*/ 0 w 90"/>
                <a:gd name="T59" fmla="*/ 0 h 1063"/>
                <a:gd name="T60" fmla="*/ 0 w 90"/>
                <a:gd name="T61" fmla="*/ 0 h 1063"/>
                <a:gd name="T62" fmla="*/ 0 w 90"/>
                <a:gd name="T63" fmla="*/ 0 h 1063"/>
                <a:gd name="T64" fmla="*/ 0 w 90"/>
                <a:gd name="T65" fmla="*/ 0 h 1063"/>
                <a:gd name="T66" fmla="*/ 0 w 90"/>
                <a:gd name="T67" fmla="*/ 0 h 1063"/>
                <a:gd name="T68" fmla="*/ 0 w 90"/>
                <a:gd name="T69" fmla="*/ 0 h 1063"/>
                <a:gd name="T70" fmla="*/ 0 w 90"/>
                <a:gd name="T71" fmla="*/ 0 h 1063"/>
                <a:gd name="T72" fmla="*/ 0 w 90"/>
                <a:gd name="T73" fmla="*/ 0 h 1063"/>
                <a:gd name="T74" fmla="*/ 0 w 90"/>
                <a:gd name="T75" fmla="*/ 0 h 1063"/>
                <a:gd name="T76" fmla="*/ 0 w 90"/>
                <a:gd name="T77" fmla="*/ 0 h 1063"/>
                <a:gd name="T78" fmla="*/ 0 w 90"/>
                <a:gd name="T79" fmla="*/ 0 h 1063"/>
                <a:gd name="T80" fmla="*/ 0 w 90"/>
                <a:gd name="T81" fmla="*/ 0 h 1063"/>
                <a:gd name="T82" fmla="*/ 0 w 90"/>
                <a:gd name="T83" fmla="*/ 0 h 1063"/>
                <a:gd name="T84" fmla="*/ 0 w 90"/>
                <a:gd name="T85" fmla="*/ 0 h 1063"/>
                <a:gd name="T86" fmla="*/ 0 w 90"/>
                <a:gd name="T87" fmla="*/ 0 h 1063"/>
                <a:gd name="T88" fmla="*/ 0 w 90"/>
                <a:gd name="T89" fmla="*/ 0 h 1063"/>
                <a:gd name="T90" fmla="*/ 0 w 90"/>
                <a:gd name="T91" fmla="*/ 0 h 1063"/>
                <a:gd name="T92" fmla="*/ 0 w 90"/>
                <a:gd name="T93" fmla="*/ 0 h 1063"/>
                <a:gd name="T94" fmla="*/ 0 w 90"/>
                <a:gd name="T95" fmla="*/ 0 h 1063"/>
                <a:gd name="T96" fmla="*/ 0 w 90"/>
                <a:gd name="T97" fmla="*/ 0 h 1063"/>
                <a:gd name="T98" fmla="*/ 0 w 90"/>
                <a:gd name="T99" fmla="*/ 0 h 1063"/>
                <a:gd name="T100" fmla="*/ 0 w 90"/>
                <a:gd name="T101" fmla="*/ 0 h 1063"/>
                <a:gd name="T102" fmla="*/ 0 w 90"/>
                <a:gd name="T103" fmla="*/ 0 h 1063"/>
                <a:gd name="T104" fmla="*/ 0 w 90"/>
                <a:gd name="T105" fmla="*/ 0 h 1063"/>
                <a:gd name="T106" fmla="*/ 0 w 90"/>
                <a:gd name="T107" fmla="*/ 0 h 1063"/>
                <a:gd name="T108" fmla="*/ 0 w 90"/>
                <a:gd name="T109" fmla="*/ 0 h 1063"/>
                <a:gd name="T110" fmla="*/ 0 w 90"/>
                <a:gd name="T111" fmla="*/ 0 h 1063"/>
                <a:gd name="T112" fmla="*/ 0 w 90"/>
                <a:gd name="T113" fmla="*/ 0 h 1063"/>
                <a:gd name="T114" fmla="*/ 0 w 90"/>
                <a:gd name="T115" fmla="*/ 0 h 1063"/>
                <a:gd name="T116" fmla="*/ 0 w 90"/>
                <a:gd name="T117" fmla="*/ 0 h 106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0"/>
                <a:gd name="T178" fmla="*/ 0 h 1063"/>
                <a:gd name="T179" fmla="*/ 90 w 90"/>
                <a:gd name="T180" fmla="*/ 1063 h 106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0" h="1063">
                  <a:moveTo>
                    <a:pt x="90" y="0"/>
                  </a:moveTo>
                  <a:lnTo>
                    <a:pt x="86" y="0"/>
                  </a:lnTo>
                  <a:lnTo>
                    <a:pt x="82" y="0"/>
                  </a:lnTo>
                  <a:lnTo>
                    <a:pt x="76" y="4"/>
                  </a:lnTo>
                  <a:lnTo>
                    <a:pt x="73" y="6"/>
                  </a:lnTo>
                  <a:lnTo>
                    <a:pt x="69" y="9"/>
                  </a:lnTo>
                  <a:lnTo>
                    <a:pt x="65" y="13"/>
                  </a:lnTo>
                  <a:lnTo>
                    <a:pt x="61" y="19"/>
                  </a:lnTo>
                  <a:lnTo>
                    <a:pt x="59" y="25"/>
                  </a:lnTo>
                  <a:lnTo>
                    <a:pt x="55" y="30"/>
                  </a:lnTo>
                  <a:lnTo>
                    <a:pt x="53" y="38"/>
                  </a:lnTo>
                  <a:lnTo>
                    <a:pt x="51" y="46"/>
                  </a:lnTo>
                  <a:lnTo>
                    <a:pt x="50" y="54"/>
                  </a:lnTo>
                  <a:lnTo>
                    <a:pt x="46" y="69"/>
                  </a:lnTo>
                  <a:lnTo>
                    <a:pt x="46" y="88"/>
                  </a:lnTo>
                  <a:lnTo>
                    <a:pt x="46" y="441"/>
                  </a:lnTo>
                  <a:lnTo>
                    <a:pt x="44" y="460"/>
                  </a:lnTo>
                  <a:lnTo>
                    <a:pt x="42" y="476"/>
                  </a:lnTo>
                  <a:lnTo>
                    <a:pt x="40" y="484"/>
                  </a:lnTo>
                  <a:lnTo>
                    <a:pt x="38" y="491"/>
                  </a:lnTo>
                  <a:lnTo>
                    <a:pt x="36" y="499"/>
                  </a:lnTo>
                  <a:lnTo>
                    <a:pt x="32" y="505"/>
                  </a:lnTo>
                  <a:lnTo>
                    <a:pt x="28" y="510"/>
                  </a:lnTo>
                  <a:lnTo>
                    <a:pt x="26" y="516"/>
                  </a:lnTo>
                  <a:lnTo>
                    <a:pt x="23" y="520"/>
                  </a:lnTo>
                  <a:lnTo>
                    <a:pt x="19" y="524"/>
                  </a:lnTo>
                  <a:lnTo>
                    <a:pt x="13" y="528"/>
                  </a:lnTo>
                  <a:lnTo>
                    <a:pt x="9" y="530"/>
                  </a:lnTo>
                  <a:lnTo>
                    <a:pt x="5" y="530"/>
                  </a:lnTo>
                  <a:lnTo>
                    <a:pt x="0" y="532"/>
                  </a:lnTo>
                  <a:lnTo>
                    <a:pt x="5" y="532"/>
                  </a:lnTo>
                  <a:lnTo>
                    <a:pt x="9" y="533"/>
                  </a:lnTo>
                  <a:lnTo>
                    <a:pt x="13" y="535"/>
                  </a:lnTo>
                  <a:lnTo>
                    <a:pt x="19" y="537"/>
                  </a:lnTo>
                  <a:lnTo>
                    <a:pt x="23" y="541"/>
                  </a:lnTo>
                  <a:lnTo>
                    <a:pt x="26" y="547"/>
                  </a:lnTo>
                  <a:lnTo>
                    <a:pt x="28" y="551"/>
                  </a:lnTo>
                  <a:lnTo>
                    <a:pt x="32" y="556"/>
                  </a:lnTo>
                  <a:lnTo>
                    <a:pt x="36" y="562"/>
                  </a:lnTo>
                  <a:lnTo>
                    <a:pt x="38" y="570"/>
                  </a:lnTo>
                  <a:lnTo>
                    <a:pt x="40" y="578"/>
                  </a:lnTo>
                  <a:lnTo>
                    <a:pt x="42" y="585"/>
                  </a:lnTo>
                  <a:lnTo>
                    <a:pt x="44" y="603"/>
                  </a:lnTo>
                  <a:lnTo>
                    <a:pt x="46" y="620"/>
                  </a:lnTo>
                  <a:lnTo>
                    <a:pt x="46" y="975"/>
                  </a:lnTo>
                  <a:lnTo>
                    <a:pt x="46" y="992"/>
                  </a:lnTo>
                  <a:lnTo>
                    <a:pt x="50" y="1008"/>
                  </a:lnTo>
                  <a:lnTo>
                    <a:pt x="51" y="1017"/>
                  </a:lnTo>
                  <a:lnTo>
                    <a:pt x="53" y="1023"/>
                  </a:lnTo>
                  <a:lnTo>
                    <a:pt x="55" y="1031"/>
                  </a:lnTo>
                  <a:lnTo>
                    <a:pt x="59" y="1036"/>
                  </a:lnTo>
                  <a:lnTo>
                    <a:pt x="61" y="1042"/>
                  </a:lnTo>
                  <a:lnTo>
                    <a:pt x="65" y="1048"/>
                  </a:lnTo>
                  <a:lnTo>
                    <a:pt x="69" y="1052"/>
                  </a:lnTo>
                  <a:lnTo>
                    <a:pt x="73" y="1056"/>
                  </a:lnTo>
                  <a:lnTo>
                    <a:pt x="76" y="1059"/>
                  </a:lnTo>
                  <a:lnTo>
                    <a:pt x="82" y="1061"/>
                  </a:lnTo>
                  <a:lnTo>
                    <a:pt x="86" y="1061"/>
                  </a:lnTo>
                  <a:lnTo>
                    <a:pt x="90" y="1063"/>
                  </a:lnTo>
                </a:path>
              </a:pathLst>
            </a:custGeom>
            <a:noFill/>
            <a:ln w="28575">
              <a:solidFill>
                <a:srgbClr val="618FF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68" name="Freeform 19"/>
            <p:cNvSpPr>
              <a:spLocks/>
            </p:cNvSpPr>
            <p:nvPr/>
          </p:nvSpPr>
          <p:spPr bwMode="auto">
            <a:xfrm>
              <a:off x="4094" y="2536"/>
              <a:ext cx="38" cy="1289"/>
            </a:xfrm>
            <a:custGeom>
              <a:avLst/>
              <a:gdLst>
                <a:gd name="T0" fmla="*/ 0 w 90"/>
                <a:gd name="T1" fmla="*/ 0 h 3025"/>
                <a:gd name="T2" fmla="*/ 0 w 90"/>
                <a:gd name="T3" fmla="*/ 0 h 3025"/>
                <a:gd name="T4" fmla="*/ 0 w 90"/>
                <a:gd name="T5" fmla="*/ 0 h 3025"/>
                <a:gd name="T6" fmla="*/ 0 w 90"/>
                <a:gd name="T7" fmla="*/ 0 h 3025"/>
                <a:gd name="T8" fmla="*/ 0 w 90"/>
                <a:gd name="T9" fmla="*/ 0 h 3025"/>
                <a:gd name="T10" fmla="*/ 0 w 90"/>
                <a:gd name="T11" fmla="*/ 0 h 3025"/>
                <a:gd name="T12" fmla="*/ 0 w 90"/>
                <a:gd name="T13" fmla="*/ 0 h 3025"/>
                <a:gd name="T14" fmla="*/ 0 w 90"/>
                <a:gd name="T15" fmla="*/ 0 h 3025"/>
                <a:gd name="T16" fmla="*/ 0 w 90"/>
                <a:gd name="T17" fmla="*/ 0 h 3025"/>
                <a:gd name="T18" fmla="*/ 0 w 90"/>
                <a:gd name="T19" fmla="*/ 0 h 3025"/>
                <a:gd name="T20" fmla="*/ 0 w 90"/>
                <a:gd name="T21" fmla="*/ 0 h 3025"/>
                <a:gd name="T22" fmla="*/ 0 w 90"/>
                <a:gd name="T23" fmla="*/ 0 h 3025"/>
                <a:gd name="T24" fmla="*/ 0 w 90"/>
                <a:gd name="T25" fmla="*/ 0 h 3025"/>
                <a:gd name="T26" fmla="*/ 0 w 90"/>
                <a:gd name="T27" fmla="*/ 0 h 3025"/>
                <a:gd name="T28" fmla="*/ 0 w 90"/>
                <a:gd name="T29" fmla="*/ 0 h 3025"/>
                <a:gd name="T30" fmla="*/ 0 w 90"/>
                <a:gd name="T31" fmla="*/ 0 h 3025"/>
                <a:gd name="T32" fmla="*/ 0 w 90"/>
                <a:gd name="T33" fmla="*/ 0 h 3025"/>
                <a:gd name="T34" fmla="*/ 0 w 90"/>
                <a:gd name="T35" fmla="*/ 0 h 3025"/>
                <a:gd name="T36" fmla="*/ 0 w 90"/>
                <a:gd name="T37" fmla="*/ 0 h 3025"/>
                <a:gd name="T38" fmla="*/ 0 w 90"/>
                <a:gd name="T39" fmla="*/ 0 h 3025"/>
                <a:gd name="T40" fmla="*/ 0 w 90"/>
                <a:gd name="T41" fmla="*/ 0 h 3025"/>
                <a:gd name="T42" fmla="*/ 0 w 90"/>
                <a:gd name="T43" fmla="*/ 0 h 3025"/>
                <a:gd name="T44" fmla="*/ 0 w 90"/>
                <a:gd name="T45" fmla="*/ 0 h 3025"/>
                <a:gd name="T46" fmla="*/ 0 w 90"/>
                <a:gd name="T47" fmla="*/ 0 h 3025"/>
                <a:gd name="T48" fmla="*/ 0 w 90"/>
                <a:gd name="T49" fmla="*/ 0 h 3025"/>
                <a:gd name="T50" fmla="*/ 0 w 90"/>
                <a:gd name="T51" fmla="*/ 0 h 3025"/>
                <a:gd name="T52" fmla="*/ 0 w 90"/>
                <a:gd name="T53" fmla="*/ 0 h 3025"/>
                <a:gd name="T54" fmla="*/ 0 w 90"/>
                <a:gd name="T55" fmla="*/ 0 h 3025"/>
                <a:gd name="T56" fmla="*/ 0 w 90"/>
                <a:gd name="T57" fmla="*/ 0 h 3025"/>
                <a:gd name="T58" fmla="*/ 0 w 90"/>
                <a:gd name="T59" fmla="*/ 0 h 3025"/>
                <a:gd name="T60" fmla="*/ 0 w 90"/>
                <a:gd name="T61" fmla="*/ 0 h 3025"/>
                <a:gd name="T62" fmla="*/ 0 w 90"/>
                <a:gd name="T63" fmla="*/ 0 h 3025"/>
                <a:gd name="T64" fmla="*/ 0 w 90"/>
                <a:gd name="T65" fmla="*/ 0 h 3025"/>
                <a:gd name="T66" fmla="*/ 0 w 90"/>
                <a:gd name="T67" fmla="*/ 0 h 3025"/>
                <a:gd name="T68" fmla="*/ 0 w 90"/>
                <a:gd name="T69" fmla="*/ 0 h 3025"/>
                <a:gd name="T70" fmla="*/ 0 w 90"/>
                <a:gd name="T71" fmla="*/ 0 h 3025"/>
                <a:gd name="T72" fmla="*/ 0 w 90"/>
                <a:gd name="T73" fmla="*/ 0 h 3025"/>
                <a:gd name="T74" fmla="*/ 0 w 90"/>
                <a:gd name="T75" fmla="*/ 0 h 3025"/>
                <a:gd name="T76" fmla="*/ 0 w 90"/>
                <a:gd name="T77" fmla="*/ 0 h 3025"/>
                <a:gd name="T78" fmla="*/ 0 w 90"/>
                <a:gd name="T79" fmla="*/ 0 h 3025"/>
                <a:gd name="T80" fmla="*/ 0 w 90"/>
                <a:gd name="T81" fmla="*/ 0 h 3025"/>
                <a:gd name="T82" fmla="*/ 0 w 90"/>
                <a:gd name="T83" fmla="*/ 0 h 3025"/>
                <a:gd name="T84" fmla="*/ 0 w 90"/>
                <a:gd name="T85" fmla="*/ 0 h 3025"/>
                <a:gd name="T86" fmla="*/ 0 w 90"/>
                <a:gd name="T87" fmla="*/ 0 h 3025"/>
                <a:gd name="T88" fmla="*/ 0 w 90"/>
                <a:gd name="T89" fmla="*/ 0 h 302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90"/>
                <a:gd name="T136" fmla="*/ 0 h 3025"/>
                <a:gd name="T137" fmla="*/ 90 w 90"/>
                <a:gd name="T138" fmla="*/ 3025 h 302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90" h="3025">
                  <a:moveTo>
                    <a:pt x="90" y="0"/>
                  </a:moveTo>
                  <a:lnTo>
                    <a:pt x="88" y="0"/>
                  </a:lnTo>
                  <a:lnTo>
                    <a:pt x="86" y="2"/>
                  </a:lnTo>
                  <a:lnTo>
                    <a:pt x="84" y="2"/>
                  </a:lnTo>
                  <a:lnTo>
                    <a:pt x="82" y="6"/>
                  </a:lnTo>
                  <a:lnTo>
                    <a:pt x="78" y="8"/>
                  </a:lnTo>
                  <a:lnTo>
                    <a:pt x="76" y="11"/>
                  </a:lnTo>
                  <a:lnTo>
                    <a:pt x="74" y="15"/>
                  </a:lnTo>
                  <a:lnTo>
                    <a:pt x="73" y="19"/>
                  </a:lnTo>
                  <a:lnTo>
                    <a:pt x="71" y="25"/>
                  </a:lnTo>
                  <a:lnTo>
                    <a:pt x="69" y="31"/>
                  </a:lnTo>
                  <a:lnTo>
                    <a:pt x="67" y="36"/>
                  </a:lnTo>
                  <a:lnTo>
                    <a:pt x="65" y="42"/>
                  </a:lnTo>
                  <a:lnTo>
                    <a:pt x="61" y="58"/>
                  </a:lnTo>
                  <a:lnTo>
                    <a:pt x="59" y="73"/>
                  </a:lnTo>
                  <a:lnTo>
                    <a:pt x="55" y="92"/>
                  </a:lnTo>
                  <a:lnTo>
                    <a:pt x="53" y="111"/>
                  </a:lnTo>
                  <a:lnTo>
                    <a:pt x="51" y="132"/>
                  </a:lnTo>
                  <a:lnTo>
                    <a:pt x="50" y="154"/>
                  </a:lnTo>
                  <a:lnTo>
                    <a:pt x="48" y="177"/>
                  </a:lnTo>
                  <a:lnTo>
                    <a:pt x="46" y="202"/>
                  </a:lnTo>
                  <a:lnTo>
                    <a:pt x="46" y="226"/>
                  </a:lnTo>
                  <a:lnTo>
                    <a:pt x="46" y="251"/>
                  </a:lnTo>
                  <a:lnTo>
                    <a:pt x="46" y="2066"/>
                  </a:lnTo>
                  <a:lnTo>
                    <a:pt x="46" y="2091"/>
                  </a:lnTo>
                  <a:lnTo>
                    <a:pt x="44" y="2116"/>
                  </a:lnTo>
                  <a:lnTo>
                    <a:pt x="44" y="2140"/>
                  </a:lnTo>
                  <a:lnTo>
                    <a:pt x="42" y="2164"/>
                  </a:lnTo>
                  <a:lnTo>
                    <a:pt x="40" y="2185"/>
                  </a:lnTo>
                  <a:lnTo>
                    <a:pt x="38" y="2206"/>
                  </a:lnTo>
                  <a:lnTo>
                    <a:pt x="36" y="2225"/>
                  </a:lnTo>
                  <a:lnTo>
                    <a:pt x="32" y="2244"/>
                  </a:lnTo>
                  <a:lnTo>
                    <a:pt x="28" y="2260"/>
                  </a:lnTo>
                  <a:lnTo>
                    <a:pt x="26" y="2275"/>
                  </a:lnTo>
                  <a:lnTo>
                    <a:pt x="25" y="2281"/>
                  </a:lnTo>
                  <a:lnTo>
                    <a:pt x="23" y="2286"/>
                  </a:lnTo>
                  <a:lnTo>
                    <a:pt x="21" y="2292"/>
                  </a:lnTo>
                  <a:lnTo>
                    <a:pt x="19" y="2298"/>
                  </a:lnTo>
                  <a:lnTo>
                    <a:pt x="15" y="2302"/>
                  </a:lnTo>
                  <a:lnTo>
                    <a:pt x="13" y="2306"/>
                  </a:lnTo>
                  <a:lnTo>
                    <a:pt x="11" y="2309"/>
                  </a:lnTo>
                  <a:lnTo>
                    <a:pt x="9" y="2311"/>
                  </a:lnTo>
                  <a:lnTo>
                    <a:pt x="7" y="2315"/>
                  </a:lnTo>
                  <a:lnTo>
                    <a:pt x="5" y="2315"/>
                  </a:lnTo>
                  <a:lnTo>
                    <a:pt x="3" y="2317"/>
                  </a:lnTo>
                  <a:lnTo>
                    <a:pt x="0" y="2317"/>
                  </a:lnTo>
                  <a:lnTo>
                    <a:pt x="3" y="2317"/>
                  </a:lnTo>
                  <a:lnTo>
                    <a:pt x="5" y="2319"/>
                  </a:lnTo>
                  <a:lnTo>
                    <a:pt x="7" y="2321"/>
                  </a:lnTo>
                  <a:lnTo>
                    <a:pt x="9" y="2323"/>
                  </a:lnTo>
                  <a:lnTo>
                    <a:pt x="11" y="2325"/>
                  </a:lnTo>
                  <a:lnTo>
                    <a:pt x="13" y="2329"/>
                  </a:lnTo>
                  <a:lnTo>
                    <a:pt x="15" y="2332"/>
                  </a:lnTo>
                  <a:lnTo>
                    <a:pt x="19" y="2336"/>
                  </a:lnTo>
                  <a:lnTo>
                    <a:pt x="21" y="2342"/>
                  </a:lnTo>
                  <a:lnTo>
                    <a:pt x="23" y="2348"/>
                  </a:lnTo>
                  <a:lnTo>
                    <a:pt x="25" y="2354"/>
                  </a:lnTo>
                  <a:lnTo>
                    <a:pt x="26" y="2361"/>
                  </a:lnTo>
                  <a:lnTo>
                    <a:pt x="28" y="2375"/>
                  </a:lnTo>
                  <a:lnTo>
                    <a:pt x="32" y="2392"/>
                  </a:lnTo>
                  <a:lnTo>
                    <a:pt x="36" y="2409"/>
                  </a:lnTo>
                  <a:lnTo>
                    <a:pt x="38" y="2428"/>
                  </a:lnTo>
                  <a:lnTo>
                    <a:pt x="40" y="2450"/>
                  </a:lnTo>
                  <a:lnTo>
                    <a:pt x="42" y="2471"/>
                  </a:lnTo>
                  <a:lnTo>
                    <a:pt x="44" y="2494"/>
                  </a:lnTo>
                  <a:lnTo>
                    <a:pt x="44" y="2519"/>
                  </a:lnTo>
                  <a:lnTo>
                    <a:pt x="46" y="2544"/>
                  </a:lnTo>
                  <a:lnTo>
                    <a:pt x="46" y="2571"/>
                  </a:lnTo>
                  <a:lnTo>
                    <a:pt x="46" y="2774"/>
                  </a:lnTo>
                  <a:lnTo>
                    <a:pt x="46" y="2799"/>
                  </a:lnTo>
                  <a:lnTo>
                    <a:pt x="46" y="2824"/>
                  </a:lnTo>
                  <a:lnTo>
                    <a:pt x="48" y="2849"/>
                  </a:lnTo>
                  <a:lnTo>
                    <a:pt x="50" y="2872"/>
                  </a:lnTo>
                  <a:lnTo>
                    <a:pt x="51" y="2893"/>
                  </a:lnTo>
                  <a:lnTo>
                    <a:pt x="53" y="2914"/>
                  </a:lnTo>
                  <a:lnTo>
                    <a:pt x="55" y="2933"/>
                  </a:lnTo>
                  <a:lnTo>
                    <a:pt x="59" y="2951"/>
                  </a:lnTo>
                  <a:lnTo>
                    <a:pt x="61" y="2968"/>
                  </a:lnTo>
                  <a:lnTo>
                    <a:pt x="65" y="2981"/>
                  </a:lnTo>
                  <a:lnTo>
                    <a:pt x="67" y="2989"/>
                  </a:lnTo>
                  <a:lnTo>
                    <a:pt x="69" y="2995"/>
                  </a:lnTo>
                  <a:lnTo>
                    <a:pt x="71" y="3001"/>
                  </a:lnTo>
                  <a:lnTo>
                    <a:pt x="73" y="3006"/>
                  </a:lnTo>
                  <a:lnTo>
                    <a:pt x="74" y="3010"/>
                  </a:lnTo>
                  <a:lnTo>
                    <a:pt x="76" y="3014"/>
                  </a:lnTo>
                  <a:lnTo>
                    <a:pt x="78" y="3018"/>
                  </a:lnTo>
                  <a:lnTo>
                    <a:pt x="82" y="3020"/>
                  </a:lnTo>
                  <a:lnTo>
                    <a:pt x="84" y="3022"/>
                  </a:lnTo>
                  <a:lnTo>
                    <a:pt x="86" y="3024"/>
                  </a:lnTo>
                  <a:lnTo>
                    <a:pt x="88" y="3025"/>
                  </a:lnTo>
                  <a:lnTo>
                    <a:pt x="90" y="3025"/>
                  </a:lnTo>
                </a:path>
              </a:pathLst>
            </a:custGeom>
            <a:noFill/>
            <a:ln w="285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69" name="Rectangle 20"/>
            <p:cNvSpPr>
              <a:spLocks noChangeArrowheads="1"/>
            </p:cNvSpPr>
            <p:nvPr/>
          </p:nvSpPr>
          <p:spPr bwMode="auto">
            <a:xfrm>
              <a:off x="3356" y="3405"/>
              <a:ext cx="69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Ztrátová komprese</a:t>
              </a:r>
              <a:endParaRPr lang="en-US" altLang="en-US" sz="1400" b="0" dirty="0">
                <a:latin typeface="Calibri" panose="020F0502020204030204" pitchFamily="34" charset="0"/>
              </a:endParaRPr>
            </a:p>
          </p:txBody>
        </p:sp>
        <p:sp>
          <p:nvSpPr>
            <p:cNvPr id="27670" name="Freeform 21"/>
            <p:cNvSpPr>
              <a:spLocks/>
            </p:cNvSpPr>
            <p:nvPr/>
          </p:nvSpPr>
          <p:spPr bwMode="auto">
            <a:xfrm>
              <a:off x="3939" y="2517"/>
              <a:ext cx="40" cy="1005"/>
            </a:xfrm>
            <a:custGeom>
              <a:avLst/>
              <a:gdLst>
                <a:gd name="T0" fmla="*/ 0 w 92"/>
                <a:gd name="T1" fmla="*/ 0 h 2359"/>
                <a:gd name="T2" fmla="*/ 0 w 92"/>
                <a:gd name="T3" fmla="*/ 0 h 2359"/>
                <a:gd name="T4" fmla="*/ 0 w 92"/>
                <a:gd name="T5" fmla="*/ 0 h 2359"/>
                <a:gd name="T6" fmla="*/ 0 w 92"/>
                <a:gd name="T7" fmla="*/ 0 h 2359"/>
                <a:gd name="T8" fmla="*/ 0 w 92"/>
                <a:gd name="T9" fmla="*/ 0 h 2359"/>
                <a:gd name="T10" fmla="*/ 0 w 92"/>
                <a:gd name="T11" fmla="*/ 0 h 2359"/>
                <a:gd name="T12" fmla="*/ 0 w 92"/>
                <a:gd name="T13" fmla="*/ 0 h 2359"/>
                <a:gd name="T14" fmla="*/ 0 w 92"/>
                <a:gd name="T15" fmla="*/ 0 h 2359"/>
                <a:gd name="T16" fmla="*/ 0 w 92"/>
                <a:gd name="T17" fmla="*/ 0 h 2359"/>
                <a:gd name="T18" fmla="*/ 0 w 92"/>
                <a:gd name="T19" fmla="*/ 0 h 2359"/>
                <a:gd name="T20" fmla="*/ 0 w 92"/>
                <a:gd name="T21" fmla="*/ 0 h 2359"/>
                <a:gd name="T22" fmla="*/ 0 w 92"/>
                <a:gd name="T23" fmla="*/ 0 h 2359"/>
                <a:gd name="T24" fmla="*/ 0 w 92"/>
                <a:gd name="T25" fmla="*/ 0 h 2359"/>
                <a:gd name="T26" fmla="*/ 0 w 92"/>
                <a:gd name="T27" fmla="*/ 0 h 2359"/>
                <a:gd name="T28" fmla="*/ 0 w 92"/>
                <a:gd name="T29" fmla="*/ 0 h 2359"/>
                <a:gd name="T30" fmla="*/ 0 w 92"/>
                <a:gd name="T31" fmla="*/ 0 h 2359"/>
                <a:gd name="T32" fmla="*/ 0 w 92"/>
                <a:gd name="T33" fmla="*/ 0 h 2359"/>
                <a:gd name="T34" fmla="*/ 0 w 92"/>
                <a:gd name="T35" fmla="*/ 0 h 2359"/>
                <a:gd name="T36" fmla="*/ 0 w 92"/>
                <a:gd name="T37" fmla="*/ 0 h 2359"/>
                <a:gd name="T38" fmla="*/ 0 w 92"/>
                <a:gd name="T39" fmla="*/ 0 h 2359"/>
                <a:gd name="T40" fmla="*/ 0 w 92"/>
                <a:gd name="T41" fmla="*/ 0 h 2359"/>
                <a:gd name="T42" fmla="*/ 0 w 92"/>
                <a:gd name="T43" fmla="*/ 0 h 2359"/>
                <a:gd name="T44" fmla="*/ 0 w 92"/>
                <a:gd name="T45" fmla="*/ 0 h 2359"/>
                <a:gd name="T46" fmla="*/ 0 w 92"/>
                <a:gd name="T47" fmla="*/ 0 h 2359"/>
                <a:gd name="T48" fmla="*/ 0 w 92"/>
                <a:gd name="T49" fmla="*/ 0 h 2359"/>
                <a:gd name="T50" fmla="*/ 0 w 92"/>
                <a:gd name="T51" fmla="*/ 0 h 2359"/>
                <a:gd name="T52" fmla="*/ 0 w 92"/>
                <a:gd name="T53" fmla="*/ 0 h 2359"/>
                <a:gd name="T54" fmla="*/ 0 w 92"/>
                <a:gd name="T55" fmla="*/ 0 h 2359"/>
                <a:gd name="T56" fmla="*/ 0 w 92"/>
                <a:gd name="T57" fmla="*/ 0 h 2359"/>
                <a:gd name="T58" fmla="*/ 0 w 92"/>
                <a:gd name="T59" fmla="*/ 0 h 2359"/>
                <a:gd name="T60" fmla="*/ 0 w 92"/>
                <a:gd name="T61" fmla="*/ 0 h 2359"/>
                <a:gd name="T62" fmla="*/ 0 w 92"/>
                <a:gd name="T63" fmla="*/ 0 h 2359"/>
                <a:gd name="T64" fmla="*/ 0 w 92"/>
                <a:gd name="T65" fmla="*/ 0 h 2359"/>
                <a:gd name="T66" fmla="*/ 0 w 92"/>
                <a:gd name="T67" fmla="*/ 0 h 2359"/>
                <a:gd name="T68" fmla="*/ 0 w 92"/>
                <a:gd name="T69" fmla="*/ 0 h 2359"/>
                <a:gd name="T70" fmla="*/ 0 w 92"/>
                <a:gd name="T71" fmla="*/ 0 h 2359"/>
                <a:gd name="T72" fmla="*/ 0 w 92"/>
                <a:gd name="T73" fmla="*/ 0 h 23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92"/>
                <a:gd name="T112" fmla="*/ 0 h 2359"/>
                <a:gd name="T113" fmla="*/ 92 w 92"/>
                <a:gd name="T114" fmla="*/ 2359 h 235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92" h="2359">
                  <a:moveTo>
                    <a:pt x="92" y="0"/>
                  </a:moveTo>
                  <a:lnTo>
                    <a:pt x="90" y="0"/>
                  </a:lnTo>
                  <a:lnTo>
                    <a:pt x="86" y="2"/>
                  </a:lnTo>
                  <a:lnTo>
                    <a:pt x="84" y="2"/>
                  </a:lnTo>
                  <a:lnTo>
                    <a:pt x="82" y="4"/>
                  </a:lnTo>
                  <a:lnTo>
                    <a:pt x="79" y="9"/>
                  </a:lnTo>
                  <a:lnTo>
                    <a:pt x="73" y="15"/>
                  </a:lnTo>
                  <a:lnTo>
                    <a:pt x="69" y="23"/>
                  </a:lnTo>
                  <a:lnTo>
                    <a:pt x="65" y="34"/>
                  </a:lnTo>
                  <a:lnTo>
                    <a:pt x="63" y="44"/>
                  </a:lnTo>
                  <a:lnTo>
                    <a:pt x="59" y="57"/>
                  </a:lnTo>
                  <a:lnTo>
                    <a:pt x="56" y="71"/>
                  </a:lnTo>
                  <a:lnTo>
                    <a:pt x="54" y="86"/>
                  </a:lnTo>
                  <a:lnTo>
                    <a:pt x="52" y="103"/>
                  </a:lnTo>
                  <a:lnTo>
                    <a:pt x="50" y="121"/>
                  </a:lnTo>
                  <a:lnTo>
                    <a:pt x="48" y="138"/>
                  </a:lnTo>
                  <a:lnTo>
                    <a:pt x="46" y="157"/>
                  </a:lnTo>
                  <a:lnTo>
                    <a:pt x="46" y="176"/>
                  </a:lnTo>
                  <a:lnTo>
                    <a:pt x="46" y="196"/>
                  </a:lnTo>
                  <a:lnTo>
                    <a:pt x="46" y="983"/>
                  </a:lnTo>
                  <a:lnTo>
                    <a:pt x="46" y="1004"/>
                  </a:lnTo>
                  <a:lnTo>
                    <a:pt x="44" y="1023"/>
                  </a:lnTo>
                  <a:lnTo>
                    <a:pt x="44" y="1042"/>
                  </a:lnTo>
                  <a:lnTo>
                    <a:pt x="42" y="1060"/>
                  </a:lnTo>
                  <a:lnTo>
                    <a:pt x="40" y="1077"/>
                  </a:lnTo>
                  <a:lnTo>
                    <a:pt x="38" y="1092"/>
                  </a:lnTo>
                  <a:lnTo>
                    <a:pt x="34" y="1108"/>
                  </a:lnTo>
                  <a:lnTo>
                    <a:pt x="33" y="1123"/>
                  </a:lnTo>
                  <a:lnTo>
                    <a:pt x="29" y="1134"/>
                  </a:lnTo>
                  <a:lnTo>
                    <a:pt x="25" y="1146"/>
                  </a:lnTo>
                  <a:lnTo>
                    <a:pt x="21" y="1156"/>
                  </a:lnTo>
                  <a:lnTo>
                    <a:pt x="17" y="1163"/>
                  </a:lnTo>
                  <a:lnTo>
                    <a:pt x="13" y="1171"/>
                  </a:lnTo>
                  <a:lnTo>
                    <a:pt x="10" y="1175"/>
                  </a:lnTo>
                  <a:lnTo>
                    <a:pt x="8" y="1177"/>
                  </a:lnTo>
                  <a:lnTo>
                    <a:pt x="4" y="1179"/>
                  </a:lnTo>
                  <a:lnTo>
                    <a:pt x="2" y="1179"/>
                  </a:lnTo>
                  <a:lnTo>
                    <a:pt x="0" y="1180"/>
                  </a:lnTo>
                  <a:lnTo>
                    <a:pt x="2" y="1180"/>
                  </a:lnTo>
                  <a:lnTo>
                    <a:pt x="4" y="1180"/>
                  </a:lnTo>
                  <a:lnTo>
                    <a:pt x="8" y="1182"/>
                  </a:lnTo>
                  <a:lnTo>
                    <a:pt x="10" y="1184"/>
                  </a:lnTo>
                  <a:lnTo>
                    <a:pt x="13" y="1188"/>
                  </a:lnTo>
                  <a:lnTo>
                    <a:pt x="17" y="1196"/>
                  </a:lnTo>
                  <a:lnTo>
                    <a:pt x="21" y="1203"/>
                  </a:lnTo>
                  <a:lnTo>
                    <a:pt x="25" y="1213"/>
                  </a:lnTo>
                  <a:lnTo>
                    <a:pt x="29" y="1225"/>
                  </a:lnTo>
                  <a:lnTo>
                    <a:pt x="33" y="1238"/>
                  </a:lnTo>
                  <a:lnTo>
                    <a:pt x="34" y="1251"/>
                  </a:lnTo>
                  <a:lnTo>
                    <a:pt x="38" y="1267"/>
                  </a:lnTo>
                  <a:lnTo>
                    <a:pt x="40" y="1282"/>
                  </a:lnTo>
                  <a:lnTo>
                    <a:pt x="42" y="1299"/>
                  </a:lnTo>
                  <a:lnTo>
                    <a:pt x="44" y="1319"/>
                  </a:lnTo>
                  <a:lnTo>
                    <a:pt x="44" y="1336"/>
                  </a:lnTo>
                  <a:lnTo>
                    <a:pt x="46" y="1357"/>
                  </a:lnTo>
                  <a:lnTo>
                    <a:pt x="46" y="1376"/>
                  </a:lnTo>
                  <a:lnTo>
                    <a:pt x="46" y="2163"/>
                  </a:lnTo>
                  <a:lnTo>
                    <a:pt x="46" y="2183"/>
                  </a:lnTo>
                  <a:lnTo>
                    <a:pt x="46" y="2202"/>
                  </a:lnTo>
                  <a:lnTo>
                    <a:pt x="48" y="2221"/>
                  </a:lnTo>
                  <a:lnTo>
                    <a:pt x="50" y="2240"/>
                  </a:lnTo>
                  <a:lnTo>
                    <a:pt x="52" y="2257"/>
                  </a:lnTo>
                  <a:lnTo>
                    <a:pt x="54" y="2273"/>
                  </a:lnTo>
                  <a:lnTo>
                    <a:pt x="56" y="2288"/>
                  </a:lnTo>
                  <a:lnTo>
                    <a:pt x="59" y="2302"/>
                  </a:lnTo>
                  <a:lnTo>
                    <a:pt x="63" y="2315"/>
                  </a:lnTo>
                  <a:lnTo>
                    <a:pt x="65" y="2327"/>
                  </a:lnTo>
                  <a:lnTo>
                    <a:pt x="69" y="2336"/>
                  </a:lnTo>
                  <a:lnTo>
                    <a:pt x="73" y="2344"/>
                  </a:lnTo>
                  <a:lnTo>
                    <a:pt x="79" y="2352"/>
                  </a:lnTo>
                  <a:lnTo>
                    <a:pt x="82" y="2355"/>
                  </a:lnTo>
                  <a:lnTo>
                    <a:pt x="84" y="2357"/>
                  </a:lnTo>
                  <a:lnTo>
                    <a:pt x="86" y="2359"/>
                  </a:lnTo>
                  <a:lnTo>
                    <a:pt x="90" y="2359"/>
                  </a:lnTo>
                  <a:lnTo>
                    <a:pt x="92" y="2359"/>
                  </a:lnTo>
                </a:path>
              </a:pathLst>
            </a:custGeom>
            <a:noFill/>
            <a:ln w="28575">
              <a:solidFill>
                <a:srgbClr val="618FF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71" name="Rectangle 22"/>
            <p:cNvSpPr>
              <a:spLocks noChangeArrowheads="1"/>
            </p:cNvSpPr>
            <p:nvPr/>
          </p:nvSpPr>
          <p:spPr bwMode="auto">
            <a:xfrm rot="16200000">
              <a:off x="3317" y="2884"/>
              <a:ext cx="93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dirty="0" err="1">
                  <a:solidFill>
                    <a:srgbClr val="618FFD"/>
                  </a:solidFill>
                  <a:latin typeface="Calibri" panose="020F0502020204030204" pitchFamily="34" charset="0"/>
                </a:rPr>
                <a:t>Perceptuálně</a:t>
              </a:r>
              <a:r>
                <a:rPr lang="cs-CZ" altLang="en-US" sz="1400" dirty="0">
                  <a:solidFill>
                    <a:srgbClr val="618FFD"/>
                  </a:solidFill>
                  <a:latin typeface="Calibri" panose="020F0502020204030204" pitchFamily="34" charset="0"/>
                </a:rPr>
                <a:t> bezeztrátové</a:t>
              </a:r>
              <a:endParaRPr lang="en-US" altLang="en-US" sz="1400" b="0" dirty="0">
                <a:latin typeface="Calibri" panose="020F0502020204030204" pitchFamily="34" charset="0"/>
              </a:endParaRPr>
            </a:p>
          </p:txBody>
        </p:sp>
        <p:sp>
          <p:nvSpPr>
            <p:cNvPr id="27672" name="Freeform 23"/>
            <p:cNvSpPr>
              <a:spLocks/>
            </p:cNvSpPr>
            <p:nvPr/>
          </p:nvSpPr>
          <p:spPr bwMode="auto">
            <a:xfrm>
              <a:off x="4170" y="2053"/>
              <a:ext cx="349" cy="1778"/>
            </a:xfrm>
            <a:custGeom>
              <a:avLst/>
              <a:gdLst>
                <a:gd name="T0" fmla="*/ 0 w 817"/>
                <a:gd name="T1" fmla="*/ 0 h 4174"/>
                <a:gd name="T2" fmla="*/ 0 w 817"/>
                <a:gd name="T3" fmla="*/ 0 h 4174"/>
                <a:gd name="T4" fmla="*/ 0 w 817"/>
                <a:gd name="T5" fmla="*/ 0 h 4174"/>
                <a:gd name="T6" fmla="*/ 0 w 817"/>
                <a:gd name="T7" fmla="*/ 0 h 4174"/>
                <a:gd name="T8" fmla="*/ 0 w 817"/>
                <a:gd name="T9" fmla="*/ 0 h 4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7"/>
                <a:gd name="T16" fmla="*/ 0 h 4174"/>
                <a:gd name="T17" fmla="*/ 817 w 817"/>
                <a:gd name="T18" fmla="*/ 4174 h 4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7" h="4174">
                  <a:moveTo>
                    <a:pt x="0" y="0"/>
                  </a:moveTo>
                  <a:lnTo>
                    <a:pt x="326" y="4174"/>
                  </a:lnTo>
                  <a:lnTo>
                    <a:pt x="493" y="4174"/>
                  </a:lnTo>
                  <a:lnTo>
                    <a:pt x="8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73" name="Freeform 24"/>
            <p:cNvSpPr>
              <a:spLocks/>
            </p:cNvSpPr>
            <p:nvPr/>
          </p:nvSpPr>
          <p:spPr bwMode="auto">
            <a:xfrm>
              <a:off x="4170" y="2053"/>
              <a:ext cx="349" cy="1778"/>
            </a:xfrm>
            <a:custGeom>
              <a:avLst/>
              <a:gdLst>
                <a:gd name="T0" fmla="*/ 0 w 817"/>
                <a:gd name="T1" fmla="*/ 0 h 4174"/>
                <a:gd name="T2" fmla="*/ 0 w 817"/>
                <a:gd name="T3" fmla="*/ 0 h 4174"/>
                <a:gd name="T4" fmla="*/ 0 w 817"/>
                <a:gd name="T5" fmla="*/ 0 h 4174"/>
                <a:gd name="T6" fmla="*/ 0 w 817"/>
                <a:gd name="T7" fmla="*/ 0 h 4174"/>
                <a:gd name="T8" fmla="*/ 0 w 817"/>
                <a:gd name="T9" fmla="*/ 0 h 41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7"/>
                <a:gd name="T16" fmla="*/ 0 h 4174"/>
                <a:gd name="T17" fmla="*/ 817 w 817"/>
                <a:gd name="T18" fmla="*/ 4174 h 41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7" h="4174">
                  <a:moveTo>
                    <a:pt x="0" y="0"/>
                  </a:moveTo>
                  <a:lnTo>
                    <a:pt x="326" y="4174"/>
                  </a:lnTo>
                  <a:lnTo>
                    <a:pt x="493" y="4174"/>
                  </a:lnTo>
                  <a:lnTo>
                    <a:pt x="81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618FF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74" name="Freeform 25"/>
            <p:cNvSpPr>
              <a:spLocks/>
            </p:cNvSpPr>
            <p:nvPr/>
          </p:nvSpPr>
          <p:spPr bwMode="auto">
            <a:xfrm>
              <a:off x="4557" y="2053"/>
              <a:ext cx="117" cy="450"/>
            </a:xfrm>
            <a:custGeom>
              <a:avLst/>
              <a:gdLst>
                <a:gd name="T0" fmla="*/ 0 w 272"/>
                <a:gd name="T1" fmla="*/ 0 h 1056"/>
                <a:gd name="T2" fmla="*/ 0 w 272"/>
                <a:gd name="T3" fmla="*/ 0 h 1056"/>
                <a:gd name="T4" fmla="*/ 0 w 272"/>
                <a:gd name="T5" fmla="*/ 0 h 1056"/>
                <a:gd name="T6" fmla="*/ 0 w 272"/>
                <a:gd name="T7" fmla="*/ 0 h 1056"/>
                <a:gd name="T8" fmla="*/ 0 w 272"/>
                <a:gd name="T9" fmla="*/ 0 h 1056"/>
                <a:gd name="T10" fmla="*/ 0 w 272"/>
                <a:gd name="T11" fmla="*/ 0 h 1056"/>
                <a:gd name="T12" fmla="*/ 0 w 272"/>
                <a:gd name="T13" fmla="*/ 0 h 1056"/>
                <a:gd name="T14" fmla="*/ 0 w 272"/>
                <a:gd name="T15" fmla="*/ 0 h 10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056"/>
                <a:gd name="T26" fmla="*/ 272 w 272"/>
                <a:gd name="T27" fmla="*/ 1056 h 10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056">
                  <a:moveTo>
                    <a:pt x="0" y="793"/>
                  </a:moveTo>
                  <a:lnTo>
                    <a:pt x="69" y="793"/>
                  </a:lnTo>
                  <a:lnTo>
                    <a:pt x="69" y="0"/>
                  </a:lnTo>
                  <a:lnTo>
                    <a:pt x="203" y="0"/>
                  </a:lnTo>
                  <a:lnTo>
                    <a:pt x="203" y="793"/>
                  </a:lnTo>
                  <a:lnTo>
                    <a:pt x="272" y="793"/>
                  </a:lnTo>
                  <a:lnTo>
                    <a:pt x="136" y="1056"/>
                  </a:lnTo>
                  <a:lnTo>
                    <a:pt x="0" y="793"/>
                  </a:lnTo>
                  <a:close/>
                </a:path>
              </a:pathLst>
            </a:custGeom>
            <a:solidFill>
              <a:srgbClr val="B7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75" name="Freeform 26"/>
            <p:cNvSpPr>
              <a:spLocks/>
            </p:cNvSpPr>
            <p:nvPr/>
          </p:nvSpPr>
          <p:spPr bwMode="auto">
            <a:xfrm>
              <a:off x="4557" y="2053"/>
              <a:ext cx="117" cy="450"/>
            </a:xfrm>
            <a:custGeom>
              <a:avLst/>
              <a:gdLst>
                <a:gd name="T0" fmla="*/ 0 w 272"/>
                <a:gd name="T1" fmla="*/ 0 h 1056"/>
                <a:gd name="T2" fmla="*/ 0 w 272"/>
                <a:gd name="T3" fmla="*/ 0 h 1056"/>
                <a:gd name="T4" fmla="*/ 0 w 272"/>
                <a:gd name="T5" fmla="*/ 0 h 1056"/>
                <a:gd name="T6" fmla="*/ 0 w 272"/>
                <a:gd name="T7" fmla="*/ 0 h 1056"/>
                <a:gd name="T8" fmla="*/ 0 w 272"/>
                <a:gd name="T9" fmla="*/ 0 h 1056"/>
                <a:gd name="T10" fmla="*/ 0 w 272"/>
                <a:gd name="T11" fmla="*/ 0 h 1056"/>
                <a:gd name="T12" fmla="*/ 0 w 272"/>
                <a:gd name="T13" fmla="*/ 0 h 1056"/>
                <a:gd name="T14" fmla="*/ 0 w 272"/>
                <a:gd name="T15" fmla="*/ 0 h 10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056"/>
                <a:gd name="T26" fmla="*/ 272 w 272"/>
                <a:gd name="T27" fmla="*/ 1056 h 10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056">
                  <a:moveTo>
                    <a:pt x="0" y="793"/>
                  </a:moveTo>
                  <a:lnTo>
                    <a:pt x="69" y="793"/>
                  </a:lnTo>
                  <a:lnTo>
                    <a:pt x="69" y="0"/>
                  </a:lnTo>
                  <a:lnTo>
                    <a:pt x="203" y="0"/>
                  </a:lnTo>
                  <a:lnTo>
                    <a:pt x="203" y="793"/>
                  </a:lnTo>
                  <a:lnTo>
                    <a:pt x="272" y="793"/>
                  </a:lnTo>
                  <a:lnTo>
                    <a:pt x="136" y="1056"/>
                  </a:lnTo>
                  <a:lnTo>
                    <a:pt x="0" y="793"/>
                  </a:lnTo>
                  <a:close/>
                </a:path>
              </a:pathLst>
            </a:custGeom>
            <a:noFill/>
            <a:ln w="28575">
              <a:solidFill>
                <a:srgbClr val="618FF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76" name="Freeform 27"/>
            <p:cNvSpPr>
              <a:spLocks/>
            </p:cNvSpPr>
            <p:nvPr/>
          </p:nvSpPr>
          <p:spPr bwMode="auto">
            <a:xfrm>
              <a:off x="4557" y="2516"/>
              <a:ext cx="117" cy="1298"/>
            </a:xfrm>
            <a:custGeom>
              <a:avLst/>
              <a:gdLst>
                <a:gd name="T0" fmla="*/ 0 w 272"/>
                <a:gd name="T1" fmla="*/ 0 h 3047"/>
                <a:gd name="T2" fmla="*/ 0 w 272"/>
                <a:gd name="T3" fmla="*/ 0 h 3047"/>
                <a:gd name="T4" fmla="*/ 0 w 272"/>
                <a:gd name="T5" fmla="*/ 0 h 3047"/>
                <a:gd name="T6" fmla="*/ 0 w 272"/>
                <a:gd name="T7" fmla="*/ 0 h 3047"/>
                <a:gd name="T8" fmla="*/ 0 w 272"/>
                <a:gd name="T9" fmla="*/ 0 h 3047"/>
                <a:gd name="T10" fmla="*/ 0 w 272"/>
                <a:gd name="T11" fmla="*/ 0 h 3047"/>
                <a:gd name="T12" fmla="*/ 0 w 272"/>
                <a:gd name="T13" fmla="*/ 0 h 3047"/>
                <a:gd name="T14" fmla="*/ 0 w 272"/>
                <a:gd name="T15" fmla="*/ 0 h 30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3047"/>
                <a:gd name="T26" fmla="*/ 272 w 272"/>
                <a:gd name="T27" fmla="*/ 3047 h 304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3047">
                  <a:moveTo>
                    <a:pt x="0" y="2789"/>
                  </a:moveTo>
                  <a:lnTo>
                    <a:pt x="61" y="2789"/>
                  </a:lnTo>
                  <a:lnTo>
                    <a:pt x="61" y="0"/>
                  </a:lnTo>
                  <a:lnTo>
                    <a:pt x="211" y="0"/>
                  </a:lnTo>
                  <a:lnTo>
                    <a:pt x="211" y="2789"/>
                  </a:lnTo>
                  <a:lnTo>
                    <a:pt x="272" y="2789"/>
                  </a:lnTo>
                  <a:lnTo>
                    <a:pt x="136" y="3047"/>
                  </a:lnTo>
                  <a:lnTo>
                    <a:pt x="0" y="2789"/>
                  </a:lnTo>
                  <a:close/>
                </a:path>
              </a:pathLst>
            </a:custGeom>
            <a:solidFill>
              <a:srgbClr val="B7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77" name="Freeform 28"/>
            <p:cNvSpPr>
              <a:spLocks/>
            </p:cNvSpPr>
            <p:nvPr/>
          </p:nvSpPr>
          <p:spPr bwMode="auto">
            <a:xfrm>
              <a:off x="4557" y="2516"/>
              <a:ext cx="117" cy="1298"/>
            </a:xfrm>
            <a:custGeom>
              <a:avLst/>
              <a:gdLst>
                <a:gd name="T0" fmla="*/ 0 w 272"/>
                <a:gd name="T1" fmla="*/ 0 h 3047"/>
                <a:gd name="T2" fmla="*/ 0 w 272"/>
                <a:gd name="T3" fmla="*/ 0 h 3047"/>
                <a:gd name="T4" fmla="*/ 0 w 272"/>
                <a:gd name="T5" fmla="*/ 0 h 3047"/>
                <a:gd name="T6" fmla="*/ 0 w 272"/>
                <a:gd name="T7" fmla="*/ 0 h 3047"/>
                <a:gd name="T8" fmla="*/ 0 w 272"/>
                <a:gd name="T9" fmla="*/ 0 h 3047"/>
                <a:gd name="T10" fmla="*/ 0 w 272"/>
                <a:gd name="T11" fmla="*/ 0 h 3047"/>
                <a:gd name="T12" fmla="*/ 0 w 272"/>
                <a:gd name="T13" fmla="*/ 0 h 3047"/>
                <a:gd name="T14" fmla="*/ 0 w 272"/>
                <a:gd name="T15" fmla="*/ 0 h 304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3047"/>
                <a:gd name="T26" fmla="*/ 272 w 272"/>
                <a:gd name="T27" fmla="*/ 3047 h 304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3047">
                  <a:moveTo>
                    <a:pt x="0" y="2789"/>
                  </a:moveTo>
                  <a:lnTo>
                    <a:pt x="61" y="2789"/>
                  </a:lnTo>
                  <a:lnTo>
                    <a:pt x="61" y="0"/>
                  </a:lnTo>
                  <a:lnTo>
                    <a:pt x="211" y="0"/>
                  </a:lnTo>
                  <a:lnTo>
                    <a:pt x="211" y="2789"/>
                  </a:lnTo>
                  <a:lnTo>
                    <a:pt x="272" y="2789"/>
                  </a:lnTo>
                  <a:lnTo>
                    <a:pt x="136" y="3047"/>
                  </a:lnTo>
                  <a:lnTo>
                    <a:pt x="0" y="2789"/>
                  </a:ln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78" name="Freeform 29"/>
            <p:cNvSpPr>
              <a:spLocks/>
            </p:cNvSpPr>
            <p:nvPr/>
          </p:nvSpPr>
          <p:spPr bwMode="auto">
            <a:xfrm>
              <a:off x="4094" y="2058"/>
              <a:ext cx="38" cy="454"/>
            </a:xfrm>
            <a:custGeom>
              <a:avLst/>
              <a:gdLst>
                <a:gd name="T0" fmla="*/ 0 w 90"/>
                <a:gd name="T1" fmla="*/ 0 h 1063"/>
                <a:gd name="T2" fmla="*/ 0 w 90"/>
                <a:gd name="T3" fmla="*/ 0 h 1063"/>
                <a:gd name="T4" fmla="*/ 0 w 90"/>
                <a:gd name="T5" fmla="*/ 0 h 1063"/>
                <a:gd name="T6" fmla="*/ 0 w 90"/>
                <a:gd name="T7" fmla="*/ 0 h 1063"/>
                <a:gd name="T8" fmla="*/ 0 w 90"/>
                <a:gd name="T9" fmla="*/ 0 h 1063"/>
                <a:gd name="T10" fmla="*/ 0 w 90"/>
                <a:gd name="T11" fmla="*/ 0 h 1063"/>
                <a:gd name="T12" fmla="*/ 0 w 90"/>
                <a:gd name="T13" fmla="*/ 0 h 1063"/>
                <a:gd name="T14" fmla="*/ 0 w 90"/>
                <a:gd name="T15" fmla="*/ 0 h 1063"/>
                <a:gd name="T16" fmla="*/ 0 w 90"/>
                <a:gd name="T17" fmla="*/ 0 h 1063"/>
                <a:gd name="T18" fmla="*/ 0 w 90"/>
                <a:gd name="T19" fmla="*/ 0 h 1063"/>
                <a:gd name="T20" fmla="*/ 0 w 90"/>
                <a:gd name="T21" fmla="*/ 0 h 1063"/>
                <a:gd name="T22" fmla="*/ 0 w 90"/>
                <a:gd name="T23" fmla="*/ 0 h 1063"/>
                <a:gd name="T24" fmla="*/ 0 w 90"/>
                <a:gd name="T25" fmla="*/ 0 h 1063"/>
                <a:gd name="T26" fmla="*/ 0 w 90"/>
                <a:gd name="T27" fmla="*/ 0 h 1063"/>
                <a:gd name="T28" fmla="*/ 0 w 90"/>
                <a:gd name="T29" fmla="*/ 0 h 1063"/>
                <a:gd name="T30" fmla="*/ 0 w 90"/>
                <a:gd name="T31" fmla="*/ 0 h 1063"/>
                <a:gd name="T32" fmla="*/ 0 w 90"/>
                <a:gd name="T33" fmla="*/ 0 h 1063"/>
                <a:gd name="T34" fmla="*/ 0 w 90"/>
                <a:gd name="T35" fmla="*/ 0 h 1063"/>
                <a:gd name="T36" fmla="*/ 0 w 90"/>
                <a:gd name="T37" fmla="*/ 0 h 1063"/>
                <a:gd name="T38" fmla="*/ 0 w 90"/>
                <a:gd name="T39" fmla="*/ 0 h 1063"/>
                <a:gd name="T40" fmla="*/ 0 w 90"/>
                <a:gd name="T41" fmla="*/ 0 h 1063"/>
                <a:gd name="T42" fmla="*/ 0 w 90"/>
                <a:gd name="T43" fmla="*/ 0 h 1063"/>
                <a:gd name="T44" fmla="*/ 0 w 90"/>
                <a:gd name="T45" fmla="*/ 0 h 1063"/>
                <a:gd name="T46" fmla="*/ 0 w 90"/>
                <a:gd name="T47" fmla="*/ 0 h 1063"/>
                <a:gd name="T48" fmla="*/ 0 w 90"/>
                <a:gd name="T49" fmla="*/ 0 h 1063"/>
                <a:gd name="T50" fmla="*/ 0 w 90"/>
                <a:gd name="T51" fmla="*/ 0 h 1063"/>
                <a:gd name="T52" fmla="*/ 0 w 90"/>
                <a:gd name="T53" fmla="*/ 0 h 1063"/>
                <a:gd name="T54" fmla="*/ 0 w 90"/>
                <a:gd name="T55" fmla="*/ 0 h 1063"/>
                <a:gd name="T56" fmla="*/ 0 w 90"/>
                <a:gd name="T57" fmla="*/ 0 h 1063"/>
                <a:gd name="T58" fmla="*/ 0 w 90"/>
                <a:gd name="T59" fmla="*/ 0 h 1063"/>
                <a:gd name="T60" fmla="*/ 0 w 90"/>
                <a:gd name="T61" fmla="*/ 0 h 1063"/>
                <a:gd name="T62" fmla="*/ 0 w 90"/>
                <a:gd name="T63" fmla="*/ 0 h 1063"/>
                <a:gd name="T64" fmla="*/ 0 w 90"/>
                <a:gd name="T65" fmla="*/ 0 h 1063"/>
                <a:gd name="T66" fmla="*/ 0 w 90"/>
                <a:gd name="T67" fmla="*/ 0 h 1063"/>
                <a:gd name="T68" fmla="*/ 0 w 90"/>
                <a:gd name="T69" fmla="*/ 0 h 1063"/>
                <a:gd name="T70" fmla="*/ 0 w 90"/>
                <a:gd name="T71" fmla="*/ 0 h 1063"/>
                <a:gd name="T72" fmla="*/ 0 w 90"/>
                <a:gd name="T73" fmla="*/ 0 h 1063"/>
                <a:gd name="T74" fmla="*/ 0 w 90"/>
                <a:gd name="T75" fmla="*/ 0 h 1063"/>
                <a:gd name="T76" fmla="*/ 0 w 90"/>
                <a:gd name="T77" fmla="*/ 0 h 1063"/>
                <a:gd name="T78" fmla="*/ 0 w 90"/>
                <a:gd name="T79" fmla="*/ 0 h 1063"/>
                <a:gd name="T80" fmla="*/ 0 w 90"/>
                <a:gd name="T81" fmla="*/ 0 h 1063"/>
                <a:gd name="T82" fmla="*/ 0 w 90"/>
                <a:gd name="T83" fmla="*/ 0 h 1063"/>
                <a:gd name="T84" fmla="*/ 0 w 90"/>
                <a:gd name="T85" fmla="*/ 0 h 1063"/>
                <a:gd name="T86" fmla="*/ 0 w 90"/>
                <a:gd name="T87" fmla="*/ 0 h 1063"/>
                <a:gd name="T88" fmla="*/ 0 w 90"/>
                <a:gd name="T89" fmla="*/ 0 h 1063"/>
                <a:gd name="T90" fmla="*/ 0 w 90"/>
                <a:gd name="T91" fmla="*/ 0 h 1063"/>
                <a:gd name="T92" fmla="*/ 0 w 90"/>
                <a:gd name="T93" fmla="*/ 0 h 1063"/>
                <a:gd name="T94" fmla="*/ 0 w 90"/>
                <a:gd name="T95" fmla="*/ 0 h 1063"/>
                <a:gd name="T96" fmla="*/ 0 w 90"/>
                <a:gd name="T97" fmla="*/ 0 h 1063"/>
                <a:gd name="T98" fmla="*/ 0 w 90"/>
                <a:gd name="T99" fmla="*/ 0 h 1063"/>
                <a:gd name="T100" fmla="*/ 0 w 90"/>
                <a:gd name="T101" fmla="*/ 0 h 1063"/>
                <a:gd name="T102" fmla="*/ 0 w 90"/>
                <a:gd name="T103" fmla="*/ 0 h 1063"/>
                <a:gd name="T104" fmla="*/ 0 w 90"/>
                <a:gd name="T105" fmla="*/ 0 h 1063"/>
                <a:gd name="T106" fmla="*/ 0 w 90"/>
                <a:gd name="T107" fmla="*/ 0 h 1063"/>
                <a:gd name="T108" fmla="*/ 0 w 90"/>
                <a:gd name="T109" fmla="*/ 0 h 1063"/>
                <a:gd name="T110" fmla="*/ 0 w 90"/>
                <a:gd name="T111" fmla="*/ 0 h 1063"/>
                <a:gd name="T112" fmla="*/ 0 w 90"/>
                <a:gd name="T113" fmla="*/ 0 h 1063"/>
                <a:gd name="T114" fmla="*/ 0 w 90"/>
                <a:gd name="T115" fmla="*/ 0 h 1063"/>
                <a:gd name="T116" fmla="*/ 0 w 90"/>
                <a:gd name="T117" fmla="*/ 0 h 106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90"/>
                <a:gd name="T178" fmla="*/ 0 h 1063"/>
                <a:gd name="T179" fmla="*/ 90 w 90"/>
                <a:gd name="T180" fmla="*/ 1063 h 1063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90" h="1063">
                  <a:moveTo>
                    <a:pt x="90" y="0"/>
                  </a:moveTo>
                  <a:lnTo>
                    <a:pt x="86" y="0"/>
                  </a:lnTo>
                  <a:lnTo>
                    <a:pt x="82" y="0"/>
                  </a:lnTo>
                  <a:lnTo>
                    <a:pt x="76" y="4"/>
                  </a:lnTo>
                  <a:lnTo>
                    <a:pt x="73" y="6"/>
                  </a:lnTo>
                  <a:lnTo>
                    <a:pt x="69" y="9"/>
                  </a:lnTo>
                  <a:lnTo>
                    <a:pt x="65" y="13"/>
                  </a:lnTo>
                  <a:lnTo>
                    <a:pt x="61" y="19"/>
                  </a:lnTo>
                  <a:lnTo>
                    <a:pt x="59" y="25"/>
                  </a:lnTo>
                  <a:lnTo>
                    <a:pt x="55" y="30"/>
                  </a:lnTo>
                  <a:lnTo>
                    <a:pt x="53" y="38"/>
                  </a:lnTo>
                  <a:lnTo>
                    <a:pt x="51" y="46"/>
                  </a:lnTo>
                  <a:lnTo>
                    <a:pt x="50" y="54"/>
                  </a:lnTo>
                  <a:lnTo>
                    <a:pt x="46" y="69"/>
                  </a:lnTo>
                  <a:lnTo>
                    <a:pt x="46" y="88"/>
                  </a:lnTo>
                  <a:lnTo>
                    <a:pt x="46" y="441"/>
                  </a:lnTo>
                  <a:lnTo>
                    <a:pt x="44" y="460"/>
                  </a:lnTo>
                  <a:lnTo>
                    <a:pt x="42" y="476"/>
                  </a:lnTo>
                  <a:lnTo>
                    <a:pt x="40" y="484"/>
                  </a:lnTo>
                  <a:lnTo>
                    <a:pt x="38" y="491"/>
                  </a:lnTo>
                  <a:lnTo>
                    <a:pt x="36" y="499"/>
                  </a:lnTo>
                  <a:lnTo>
                    <a:pt x="32" y="505"/>
                  </a:lnTo>
                  <a:lnTo>
                    <a:pt x="28" y="510"/>
                  </a:lnTo>
                  <a:lnTo>
                    <a:pt x="26" y="516"/>
                  </a:lnTo>
                  <a:lnTo>
                    <a:pt x="23" y="520"/>
                  </a:lnTo>
                  <a:lnTo>
                    <a:pt x="19" y="524"/>
                  </a:lnTo>
                  <a:lnTo>
                    <a:pt x="13" y="528"/>
                  </a:lnTo>
                  <a:lnTo>
                    <a:pt x="9" y="530"/>
                  </a:lnTo>
                  <a:lnTo>
                    <a:pt x="5" y="530"/>
                  </a:lnTo>
                  <a:lnTo>
                    <a:pt x="0" y="532"/>
                  </a:lnTo>
                  <a:lnTo>
                    <a:pt x="5" y="532"/>
                  </a:lnTo>
                  <a:lnTo>
                    <a:pt x="9" y="533"/>
                  </a:lnTo>
                  <a:lnTo>
                    <a:pt x="13" y="535"/>
                  </a:lnTo>
                  <a:lnTo>
                    <a:pt x="19" y="537"/>
                  </a:lnTo>
                  <a:lnTo>
                    <a:pt x="23" y="541"/>
                  </a:lnTo>
                  <a:lnTo>
                    <a:pt x="26" y="547"/>
                  </a:lnTo>
                  <a:lnTo>
                    <a:pt x="28" y="551"/>
                  </a:lnTo>
                  <a:lnTo>
                    <a:pt x="32" y="556"/>
                  </a:lnTo>
                  <a:lnTo>
                    <a:pt x="36" y="562"/>
                  </a:lnTo>
                  <a:lnTo>
                    <a:pt x="38" y="570"/>
                  </a:lnTo>
                  <a:lnTo>
                    <a:pt x="40" y="578"/>
                  </a:lnTo>
                  <a:lnTo>
                    <a:pt x="42" y="585"/>
                  </a:lnTo>
                  <a:lnTo>
                    <a:pt x="44" y="603"/>
                  </a:lnTo>
                  <a:lnTo>
                    <a:pt x="46" y="620"/>
                  </a:lnTo>
                  <a:lnTo>
                    <a:pt x="46" y="975"/>
                  </a:lnTo>
                  <a:lnTo>
                    <a:pt x="46" y="992"/>
                  </a:lnTo>
                  <a:lnTo>
                    <a:pt x="50" y="1008"/>
                  </a:lnTo>
                  <a:lnTo>
                    <a:pt x="51" y="1017"/>
                  </a:lnTo>
                  <a:lnTo>
                    <a:pt x="53" y="1023"/>
                  </a:lnTo>
                  <a:lnTo>
                    <a:pt x="55" y="1031"/>
                  </a:lnTo>
                  <a:lnTo>
                    <a:pt x="59" y="1036"/>
                  </a:lnTo>
                  <a:lnTo>
                    <a:pt x="61" y="1042"/>
                  </a:lnTo>
                  <a:lnTo>
                    <a:pt x="65" y="1048"/>
                  </a:lnTo>
                  <a:lnTo>
                    <a:pt x="69" y="1052"/>
                  </a:lnTo>
                  <a:lnTo>
                    <a:pt x="73" y="1056"/>
                  </a:lnTo>
                  <a:lnTo>
                    <a:pt x="76" y="1059"/>
                  </a:lnTo>
                  <a:lnTo>
                    <a:pt x="82" y="1061"/>
                  </a:lnTo>
                  <a:lnTo>
                    <a:pt x="86" y="1061"/>
                  </a:lnTo>
                  <a:lnTo>
                    <a:pt x="90" y="1063"/>
                  </a:lnTo>
                </a:path>
              </a:pathLst>
            </a:custGeom>
            <a:noFill/>
            <a:ln w="28575">
              <a:solidFill>
                <a:srgbClr val="618FF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79" name="Line 30"/>
            <p:cNvSpPr>
              <a:spLocks noChangeShapeType="1"/>
            </p:cNvSpPr>
            <p:nvPr/>
          </p:nvSpPr>
          <p:spPr bwMode="auto">
            <a:xfrm>
              <a:off x="4210" y="3522"/>
              <a:ext cx="502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7680" name="Line 31"/>
            <p:cNvSpPr>
              <a:spLocks noChangeShapeType="1"/>
            </p:cNvSpPr>
            <p:nvPr/>
          </p:nvSpPr>
          <p:spPr bwMode="auto">
            <a:xfrm>
              <a:off x="4210" y="2517"/>
              <a:ext cx="502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213F3C-2E11-57AF-D9B9-AF433BE327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5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411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Hybridní DPCM/DCT kodér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Příklad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Calibri" panose="020F0502020204030204" pitchFamily="34" charset="0"/>
                  </a:rPr>
                  <a:t>Znázornění pohybových vektorů pro makrobloky </a:t>
                </a:r>
                <a14:m>
                  <m:oMath xmlns:m="http://schemas.openxmlformats.org/officeDocument/2006/math">
                    <m:r>
                      <a:rPr lang="cs-CZ" sz="1400" b="0" i="1" smtClean="0">
                        <a:latin typeface="Cambria Math"/>
                      </a:rPr>
                      <m:t>16</m:t>
                    </m:r>
                    <m:r>
                      <a:rPr lang="cs-CZ" sz="1400" b="0" i="1" smtClean="0">
                        <a:latin typeface="Cambria Math"/>
                        <a:ea typeface="Cambria Math"/>
                      </a:rPr>
                      <m:t>×16</m:t>
                    </m:r>
                  </m:oMath>
                </a14:m>
                <a:endParaRPr lang="en-US" sz="1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blipFill rotWithShape="1">
                <a:blip r:embed="rId2"/>
                <a:stretch>
                  <a:fillRect t="-22222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412776"/>
            <a:ext cx="595312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7E48-4091-E6A9-50D1-87939A15E4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59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17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Hybridní DPCM/DCT kodér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Příklad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Calibri" panose="020F0502020204030204" pitchFamily="34" charset="0"/>
                  </a:rPr>
                  <a:t>Pohybově kompenzovaný referenční snímek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400" i="1">
                            <a:latin typeface="Cambria Math"/>
                          </a:rPr>
                          <m:t>𝐹</m:t>
                        </m:r>
                        <m:r>
                          <a:rPr lang="en-US" sz="1400" i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cs-CZ" sz="1400" i="1">
                            <a:latin typeface="Cambria Math"/>
                          </a:rPr>
                          <m:t>𝑛</m:t>
                        </m:r>
                        <m:r>
                          <a:rPr lang="en-US" sz="14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cs-CZ" sz="1400" dirty="0">
                    <a:latin typeface="Calibri" panose="020F0502020204030204" pitchFamily="34" charset="0"/>
                  </a:rPr>
                  <a:t> </a:t>
                </a:r>
                <a:endParaRPr lang="en-US" sz="1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blipFill rotWithShape="1">
                <a:blip r:embed="rId2"/>
                <a:stretch>
                  <a:fillRect t="-22222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412776"/>
            <a:ext cx="595312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640CE-B817-8C1B-BCBC-E676499F49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60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41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Hybridní DPCM/DCT kodér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Příklad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Calibri" panose="020F0502020204030204" pitchFamily="34" charset="0"/>
                  </a:rPr>
                  <a:t>Pohybově kompenzovaný r</a:t>
                </a:r>
                <a:r>
                  <a:rPr lang="en-US" sz="1400" dirty="0">
                    <a:latin typeface="Calibri" panose="020F0502020204030204" pitchFamily="34" charset="0"/>
                  </a:rPr>
                  <a:t>o</a:t>
                </a:r>
                <a:r>
                  <a:rPr lang="cs-CZ" sz="1400" dirty="0" err="1">
                    <a:latin typeface="Calibri" panose="020F0502020204030204" pitchFamily="34" charset="0"/>
                  </a:rPr>
                  <a:t>zdílový</a:t>
                </a:r>
                <a:r>
                  <a:rPr lang="cs-CZ" sz="1400" dirty="0">
                    <a:latin typeface="Calibri" panose="020F0502020204030204" pitchFamily="34" charset="0"/>
                  </a:rPr>
                  <a:t> snímek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40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cs-CZ" sz="1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cs-CZ" sz="14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cs-CZ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400" i="1">
                            <a:latin typeface="Cambria Math"/>
                          </a:rPr>
                          <m:t>𝐹</m:t>
                        </m:r>
                        <m:r>
                          <a:rPr lang="en-US" sz="1400" i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cs-CZ" sz="1400" i="1">
                            <a:latin typeface="Cambria Math"/>
                          </a:rPr>
                          <m:t>𝑛</m:t>
                        </m:r>
                        <m:r>
                          <a:rPr lang="en-US" sz="14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sz="1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blipFill rotWithShape="1">
                <a:blip r:embed="rId2"/>
                <a:stretch>
                  <a:fillRect t="-22222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412776"/>
            <a:ext cx="595312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043" y="1412776"/>
            <a:ext cx="1398904" cy="114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728615" y="2556520"/>
            <a:ext cx="128776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400" dirty="0">
                <a:latin typeface="Calibri" panose="020F0502020204030204" pitchFamily="34" charset="0"/>
              </a:rPr>
              <a:t>Bez pohybové kompenzace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8145E-A0FF-A2D3-D186-AD48C8DE74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61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530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Hybridní DPCM/DCT kodér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Příklad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cs-CZ" sz="1400" dirty="0">
                    <a:latin typeface="Calibri" panose="020F0502020204030204" pitchFamily="34" charset="0"/>
                  </a:rPr>
                  <a:t>Dekódovaný snímek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400" i="1">
                            <a:latin typeface="Cambria Math"/>
                          </a:rPr>
                          <m:t>𝐹</m:t>
                        </m:r>
                        <m:r>
                          <a:rPr lang="en-US" sz="1400" i="1">
                            <a:latin typeface="Cambria Math"/>
                          </a:rPr>
                          <m:t>′</m:t>
                        </m:r>
                      </m:e>
                      <m:sub>
                        <m:r>
                          <a:rPr lang="cs-CZ" sz="1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sz="1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80051"/>
                <a:ext cx="6336704" cy="215444"/>
              </a:xfrm>
              <a:prstGeom prst="rect">
                <a:avLst/>
              </a:prstGeom>
              <a:blipFill rotWithShape="1">
                <a:blip r:embed="rId2"/>
                <a:stretch>
                  <a:fillRect t="-22222" b="-4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412776"/>
            <a:ext cx="5953125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41B98-D307-42CB-A468-0C7C3E660C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62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35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Hybridní DPCM/DCT kodér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Příklad</a:t>
            </a:r>
            <a:r>
              <a:rPr lang="en-US" b="1" dirty="0"/>
              <a:t> – </a:t>
            </a:r>
            <a:r>
              <a:rPr lang="en-US" dirty="0" err="1"/>
              <a:t>kod</a:t>
            </a:r>
            <a:r>
              <a:rPr lang="cs-CZ" dirty="0"/>
              <a:t>ér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25692"/>
            <a:ext cx="16668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5730522" y="1541716"/>
            <a:ext cx="2930295" cy="1195853"/>
            <a:chOff x="2803341" y="4365104"/>
            <a:chExt cx="5860589" cy="2391705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03341" y="4365104"/>
              <a:ext cx="5857875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06055" y="4725144"/>
              <a:ext cx="5857875" cy="203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173" y="1325692"/>
            <a:ext cx="16668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6" t="62424" r="37338" b="14798"/>
          <a:stretch/>
        </p:blipFill>
        <p:spPr bwMode="auto">
          <a:xfrm>
            <a:off x="6381969" y="3284984"/>
            <a:ext cx="2293363" cy="116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23528" y="3284984"/>
            <a:ext cx="4329113" cy="1204063"/>
            <a:chOff x="1115616" y="5201581"/>
            <a:chExt cx="8658225" cy="2408125"/>
          </a:xfrm>
        </p:grpSpPr>
        <p:pic>
          <p:nvPicPr>
            <p:cNvPr id="10245" name="Picture 5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5499099"/>
              <a:ext cx="8658225" cy="2110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5201581"/>
              <a:ext cx="8658225" cy="335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467544" y="4993103"/>
            <a:ext cx="547260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</a:rPr>
              <a:t>−1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2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1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2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1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2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1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0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cs-CZ" sz="1200" i="1" dirty="0">
                <a:latin typeface="Calibri" panose="020F0502020204030204" pitchFamily="34" charset="0"/>
              </a:rPr>
              <a:t>...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7584" y="5821556"/>
            <a:ext cx="41416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</a:rPr>
              <a:t>(0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−1)(0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2)(0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1)(0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−1)(0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−1)(0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2)(1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−1)(0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1)(0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−1)(0</a:t>
            </a:r>
            <a:r>
              <a:rPr lang="en-US" sz="1200" i="1" dirty="0">
                <a:latin typeface="Calibri" panose="020F0502020204030204" pitchFamily="34" charset="0"/>
              </a:rPr>
              <a:t>, </a:t>
            </a:r>
            <a:r>
              <a:rPr lang="en-US" sz="1200" dirty="0">
                <a:latin typeface="Calibri" panose="020F0502020204030204" pitchFamily="34" charset="0"/>
              </a:rPr>
              <a:t>2)</a:t>
            </a:r>
            <a:br>
              <a:rPr lang="cs-CZ" sz="1200" dirty="0">
                <a:latin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</a:rPr>
              <a:t>(0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−1)(0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−1)(2</a:t>
            </a:r>
            <a:r>
              <a:rPr lang="en-US" sz="1200" i="1" dirty="0">
                <a:latin typeface="Calibri" panose="020F0502020204030204" pitchFamily="34" charset="0"/>
              </a:rPr>
              <a:t>,</a:t>
            </a:r>
            <a:r>
              <a:rPr lang="en-US" sz="1200" dirty="0">
                <a:latin typeface="Calibri" panose="020F0502020204030204" pitchFamily="34" charset="0"/>
              </a:rPr>
              <a:t>−1)</a:t>
            </a:r>
            <a:r>
              <a:rPr lang="de-DE" sz="1200" dirty="0">
                <a:latin typeface="Calibri" panose="020F0502020204030204" pitchFamily="34" charset="0"/>
              </a:rPr>
              <a:t>(3</a:t>
            </a:r>
            <a:r>
              <a:rPr lang="de-DE" sz="1200" i="1" dirty="0">
                <a:latin typeface="Calibri" panose="020F0502020204030204" pitchFamily="34" charset="0"/>
              </a:rPr>
              <a:t>,</a:t>
            </a:r>
            <a:r>
              <a:rPr lang="de-DE" sz="1200" dirty="0">
                <a:latin typeface="Calibri" panose="020F0502020204030204" pitchFamily="34" charset="0"/>
              </a:rPr>
              <a:t>−1)(0</a:t>
            </a:r>
            <a:r>
              <a:rPr lang="de-DE" sz="1200" i="1" dirty="0">
                <a:latin typeface="Calibri" panose="020F0502020204030204" pitchFamily="34" charset="0"/>
              </a:rPr>
              <a:t>,</a:t>
            </a:r>
            <a:r>
              <a:rPr lang="de-DE" sz="1200" dirty="0">
                <a:latin typeface="Calibri" panose="020F0502020204030204" pitchFamily="34" charset="0"/>
              </a:rPr>
              <a:t>−1)(5</a:t>
            </a:r>
            <a:r>
              <a:rPr lang="de-DE" sz="1200" i="1" dirty="0">
                <a:latin typeface="Calibri" panose="020F0502020204030204" pitchFamily="34" charset="0"/>
              </a:rPr>
              <a:t>, </a:t>
            </a:r>
            <a:r>
              <a:rPr lang="de-DE" sz="1200" dirty="0">
                <a:latin typeface="Calibri" panose="020F0502020204030204" pitchFamily="34" charset="0"/>
              </a:rPr>
              <a:t>1)(EOB)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4220" y="3012287"/>
            <a:ext cx="193352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Jasový makroblok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37173" y="3012287"/>
            <a:ext cx="1666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Rozdílový makroblok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25586" y="2771558"/>
            <a:ext cx="31792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Hodnoty pixelů v rozdílovém makrobloku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8460" y="4502889"/>
            <a:ext cx="31792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DCT koeficienty rozdílového makrobloku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81968" y="4502889"/>
            <a:ext cx="22933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Kvantované DCT koeficienty</a:t>
            </a:r>
            <a:endParaRPr lang="en-US" sz="12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14418" y="3969307"/>
                <a:ext cx="1739642" cy="490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1200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sz="1200" b="0" i="1" smtClean="0">
                              <a:latin typeface="Cambria Math"/>
                            </a:rPr>
                            <m:t>[</m:t>
                          </m:r>
                          <m:r>
                            <a:rPr lang="cs-CZ" sz="1200" i="1">
                              <a:latin typeface="Cambria Math"/>
                            </a:rPr>
                            <m:t>𝐷𝐶𝑇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</a:rPr>
                        <m:t>]</m:t>
                      </m:r>
                      <m:r>
                        <a:rPr lang="cs-CZ" sz="12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cs-CZ" sz="1200" b="0" i="0" smtClean="0">
                          <a:latin typeface="Cambria Math"/>
                        </a:rPr>
                        <m:t>round</m:t>
                      </m:r>
                      <m:f>
                        <m:fPr>
                          <m:ctrlPr>
                            <a:rPr lang="cs-CZ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cs-CZ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200" i="1">
                                  <a:latin typeface="Cambria Math"/>
                                </a:rPr>
                                <m:t>𝐷𝐶𝑇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/>
                                </a:rPr>
                                <m:t>𝑠𝑡𝑒𝑝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418" y="3969307"/>
                <a:ext cx="1739642" cy="49071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9"/>
          <p:cNvSpPr>
            <a:spLocks noChangeArrowheads="1"/>
          </p:cNvSpPr>
          <p:nvPr/>
        </p:nvSpPr>
        <p:spPr bwMode="auto">
          <a:xfrm>
            <a:off x="2627784" y="2150225"/>
            <a:ext cx="297879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Right Arrow 9"/>
          <p:cNvSpPr>
            <a:spLocks noChangeArrowheads="1"/>
          </p:cNvSpPr>
          <p:nvPr/>
        </p:nvSpPr>
        <p:spPr bwMode="auto">
          <a:xfrm>
            <a:off x="5346881" y="2150225"/>
            <a:ext cx="297879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Right Arrow 9"/>
          <p:cNvSpPr>
            <a:spLocks noChangeArrowheads="1"/>
          </p:cNvSpPr>
          <p:nvPr/>
        </p:nvSpPr>
        <p:spPr bwMode="auto">
          <a:xfrm>
            <a:off x="8728464" y="2150225"/>
            <a:ext cx="297879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Right Arrow 9"/>
          <p:cNvSpPr>
            <a:spLocks noChangeArrowheads="1"/>
          </p:cNvSpPr>
          <p:nvPr/>
        </p:nvSpPr>
        <p:spPr bwMode="auto">
          <a:xfrm>
            <a:off x="5346881" y="3771776"/>
            <a:ext cx="297879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Right Arrow 9"/>
          <p:cNvSpPr>
            <a:spLocks noChangeArrowheads="1"/>
          </p:cNvSpPr>
          <p:nvPr/>
        </p:nvSpPr>
        <p:spPr bwMode="auto">
          <a:xfrm>
            <a:off x="3107479" y="5472110"/>
            <a:ext cx="297879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17716" y="1538656"/>
            <a:ext cx="1445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>
                <a:latin typeface="Calibri" panose="020F0502020204030204" pitchFamily="34" charset="0"/>
              </a:rPr>
              <a:t>Poh</a:t>
            </a:r>
            <a:r>
              <a:rPr lang="cs-CZ" sz="1200" dirty="0" err="1">
                <a:latin typeface="Calibri" panose="020F0502020204030204" pitchFamily="34" charset="0"/>
              </a:rPr>
              <a:t>ybově</a:t>
            </a:r>
            <a:r>
              <a:rPr lang="cs-CZ" sz="1200" dirty="0">
                <a:latin typeface="Calibri" panose="020F0502020204030204" pitchFamily="34" charset="0"/>
              </a:rPr>
              <a:t> kompenzovaná predikce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24864" y="1933114"/>
            <a:ext cx="5010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DCT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34427" y="3512293"/>
            <a:ext cx="14937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 err="1">
                <a:latin typeface="Calibri" panose="020F0502020204030204" pitchFamily="34" charset="0"/>
              </a:rPr>
              <a:t>Kvantizace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63883" y="5507570"/>
            <a:ext cx="3805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RLE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77859" y="5185770"/>
            <a:ext cx="34565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Vektor přeuspořádaných koeficientů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7859" y="6248597"/>
            <a:ext cx="345656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Vektor RLE kódu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35" name="Right Arrow 9"/>
          <p:cNvSpPr>
            <a:spLocks noChangeArrowheads="1"/>
          </p:cNvSpPr>
          <p:nvPr/>
        </p:nvSpPr>
        <p:spPr bwMode="auto">
          <a:xfrm>
            <a:off x="5374794" y="5993010"/>
            <a:ext cx="297879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26000" y="5794422"/>
            <a:ext cx="38050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VLC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37" name="Right Arrow 9"/>
          <p:cNvSpPr>
            <a:spLocks noChangeArrowheads="1"/>
          </p:cNvSpPr>
          <p:nvPr/>
        </p:nvSpPr>
        <p:spPr bwMode="auto">
          <a:xfrm>
            <a:off x="8728464" y="3741214"/>
            <a:ext cx="297879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624864" y="3336919"/>
            <a:ext cx="4014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 err="1">
                <a:latin typeface="Calibri" panose="020F0502020204030204" pitchFamily="34" charset="0"/>
              </a:rPr>
              <a:t>zig-zag</a:t>
            </a:r>
            <a:endParaRPr lang="en-US" sz="1200" dirty="0">
              <a:latin typeface="Calibri" panose="020F0502020204030204" pitchFamily="34" charset="0"/>
            </a:endParaRPr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00192" y="4760731"/>
            <a:ext cx="2609881" cy="1824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7425492" y="4864667"/>
            <a:ext cx="1683012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100" dirty="0">
                <a:latin typeface="Calibri" panose="020F0502020204030204" pitchFamily="34" charset="0"/>
              </a:rPr>
              <a:t>VLC (+znaménko)</a:t>
            </a:r>
            <a:endParaRPr lang="en-US" sz="1100" dirty="0">
              <a:latin typeface="Calibri" panose="020F0502020204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CC5E6-100B-1270-646E-C10B7280E2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63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57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Hybridní DPCM/DCT kodér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Příklad</a:t>
            </a:r>
            <a:r>
              <a:rPr lang="en-US" b="1" dirty="0"/>
              <a:t> – </a:t>
            </a:r>
            <a:r>
              <a:rPr lang="cs-CZ" dirty="0"/>
              <a:t>dek</a:t>
            </a:r>
            <a:r>
              <a:rPr lang="en-US" dirty="0"/>
              <a:t>od</a:t>
            </a:r>
            <a:r>
              <a:rPr lang="cs-CZ" dirty="0"/>
              <a:t>ér</a:t>
            </a:r>
          </a:p>
          <a:p>
            <a:endParaRPr lang="cs-CZ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827584" y="3354540"/>
            <a:ext cx="2930295" cy="1195853"/>
            <a:chOff x="2803341" y="4365104"/>
            <a:chExt cx="5860589" cy="2391705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03341" y="4365104"/>
              <a:ext cx="5857875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06055" y="4725144"/>
              <a:ext cx="5857875" cy="203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6" t="62424" r="37338" b="14798"/>
          <a:stretch/>
        </p:blipFill>
        <p:spPr bwMode="auto">
          <a:xfrm>
            <a:off x="1146050" y="1772618"/>
            <a:ext cx="2293363" cy="116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146049" y="2990523"/>
            <a:ext cx="22933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Kvantované DCT koeficienty</a:t>
            </a:r>
            <a:endParaRPr lang="en-US" sz="12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562443" y="2529989"/>
                <a:ext cx="1945661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1200" b="0" i="1" smtClean="0">
                              <a:latin typeface="Cambria Math"/>
                            </a:rPr>
                            <m:t>𝑅</m:t>
                          </m:r>
                          <m:r>
                            <a:rPr lang="en-US" sz="1200" b="0" i="1" smtClean="0">
                              <a:latin typeface="Cambria Math"/>
                            </a:rPr>
                            <m:t>[</m:t>
                          </m:r>
                          <m:r>
                            <a:rPr lang="cs-CZ" sz="1200" i="1">
                              <a:latin typeface="Cambria Math"/>
                            </a:rPr>
                            <m:t>𝐷𝐶𝑇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</a:rPr>
                        <m:t>]</m:t>
                      </m:r>
                      <m:r>
                        <a:rPr lang="cs-CZ" sz="1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cs-CZ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1200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n-US" sz="1200" i="1">
                              <a:latin typeface="Cambria Math"/>
                            </a:rPr>
                            <m:t>[</m:t>
                          </m:r>
                          <m:r>
                            <a:rPr lang="cs-CZ" sz="1200" i="1">
                              <a:latin typeface="Cambria Math"/>
                            </a:rPr>
                            <m:t>𝐷𝐶𝑇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200" i="1">
                          <a:latin typeface="Cambria Math"/>
                        </a:rPr>
                        <m:t>]</m:t>
                      </m:r>
                      <m:r>
                        <a:rPr lang="cs-CZ" sz="1200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𝑠𝑡𝑒𝑝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443" y="2529989"/>
                <a:ext cx="1945661" cy="291298"/>
              </a:xfrm>
              <a:prstGeom prst="rect">
                <a:avLst/>
              </a:prstGeom>
              <a:blipFill rotWithShape="1">
                <a:blip r:embed="rId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ight Arrow 9"/>
          <p:cNvSpPr>
            <a:spLocks noChangeArrowheads="1"/>
          </p:cNvSpPr>
          <p:nvPr/>
        </p:nvSpPr>
        <p:spPr bwMode="auto">
          <a:xfrm>
            <a:off x="4446628" y="2278581"/>
            <a:ext cx="297879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34174" y="2019098"/>
            <a:ext cx="14937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Inverzní </a:t>
            </a:r>
            <a:r>
              <a:rPr lang="cs-CZ" sz="1200" dirty="0" err="1">
                <a:latin typeface="Calibri" panose="020F0502020204030204" pitchFamily="34" charset="0"/>
              </a:rPr>
              <a:t>kvantizace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37" name="Right Arrow 9"/>
          <p:cNvSpPr>
            <a:spLocks noChangeArrowheads="1"/>
          </p:cNvSpPr>
          <p:nvPr/>
        </p:nvSpPr>
        <p:spPr bwMode="auto">
          <a:xfrm>
            <a:off x="605905" y="2565700"/>
            <a:ext cx="297879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3704" y="1980170"/>
            <a:ext cx="107661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Entropický dekodér a přeuspořádání</a:t>
            </a:r>
            <a:endParaRPr lang="en-US" sz="1200" dirty="0"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90"/>
          <a:stretch/>
        </p:blipFill>
        <p:spPr bwMode="auto">
          <a:xfrm>
            <a:off x="5364088" y="3399913"/>
            <a:ext cx="3067081" cy="115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84504" y="1772618"/>
            <a:ext cx="2626248" cy="1219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5750946" y="2990523"/>
            <a:ext cx="22933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Rekonstruované DCT koeficienty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43" name="Right Arrow 9"/>
          <p:cNvSpPr>
            <a:spLocks noChangeArrowheads="1"/>
          </p:cNvSpPr>
          <p:nvPr/>
        </p:nvSpPr>
        <p:spPr bwMode="auto">
          <a:xfrm>
            <a:off x="8326985" y="2278581"/>
            <a:ext cx="297879" cy="255587"/>
          </a:xfrm>
          <a:prstGeom prst="rightArrow">
            <a:avLst>
              <a:gd name="adj1" fmla="val 50000"/>
              <a:gd name="adj2" fmla="val 50008"/>
            </a:avLst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714531" y="2092206"/>
            <a:ext cx="14937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IDCT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46049" y="4612486"/>
            <a:ext cx="22933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Rekonstruovaný rozdílový blok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50946" y="4612486"/>
            <a:ext cx="22933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Originální rozdílový blok</a:t>
            </a:r>
            <a:endParaRPr lang="en-US" sz="1200" dirty="0">
              <a:latin typeface="Calibri" panose="020F0502020204030204" pitchFamily="34" charset="0"/>
            </a:endParaRPr>
          </a:p>
        </p:txBody>
      </p:sp>
      <p:sp>
        <p:nvSpPr>
          <p:cNvPr id="47" name="Right Arrow 9"/>
          <p:cNvSpPr>
            <a:spLocks noChangeArrowheads="1"/>
          </p:cNvSpPr>
          <p:nvPr/>
        </p:nvSpPr>
        <p:spPr bwMode="auto">
          <a:xfrm>
            <a:off x="4446628" y="4294805"/>
            <a:ext cx="297879" cy="255587"/>
          </a:xfrm>
          <a:prstGeom prst="leftRightArrow">
            <a:avLst/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870034" y="3702465"/>
            <a:ext cx="149375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Chyba ztrátového kódování</a:t>
            </a:r>
          </a:p>
          <a:p>
            <a:pPr algn="ctr"/>
            <a:r>
              <a:rPr lang="cs-CZ" sz="1200" dirty="0">
                <a:latin typeface="Calibri" panose="020F0502020204030204" pitchFamily="34" charset="0"/>
              </a:rPr>
              <a:t>(vliv </a:t>
            </a:r>
            <a:r>
              <a:rPr lang="cs-CZ" sz="1200" dirty="0" err="1">
                <a:latin typeface="Calibri" panose="020F0502020204030204" pitchFamily="34" charset="0"/>
              </a:rPr>
              <a:t>kvantizace</a:t>
            </a:r>
            <a:r>
              <a:rPr lang="cs-CZ" sz="1200" dirty="0">
                <a:latin typeface="Calibri" panose="020F0502020204030204" pitchFamily="34" charset="0"/>
              </a:rPr>
              <a:t>)</a:t>
            </a:r>
            <a:endParaRPr lang="en-US" sz="1200" dirty="0">
              <a:latin typeface="Calibri" panose="020F0502020204030204" pitchFamily="34" charset="0"/>
            </a:endParaRP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5815350" y="942628"/>
            <a:ext cx="2164557" cy="602032"/>
            <a:chOff x="1115616" y="5201581"/>
            <a:chExt cx="8658225" cy="2408125"/>
          </a:xfrm>
        </p:grpSpPr>
        <p:pic>
          <p:nvPicPr>
            <p:cNvPr id="53" name="Picture 5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5499099"/>
              <a:ext cx="8658225" cy="2110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5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115616" y="5201581"/>
              <a:ext cx="8658225" cy="335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" name="TextBox 54"/>
          <p:cNvSpPr txBox="1"/>
          <p:nvPr/>
        </p:nvSpPr>
        <p:spPr>
          <a:xfrm>
            <a:off x="5750946" y="1544660"/>
            <a:ext cx="229336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200" dirty="0">
                <a:latin typeface="Calibri" panose="020F0502020204030204" pitchFamily="34" charset="0"/>
              </a:rPr>
              <a:t>Originální DCT koeficienty</a:t>
            </a:r>
            <a:endParaRPr lang="en-US" sz="1200" dirty="0">
              <a:latin typeface="Calibri" panose="020F050202020403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0435" y="4858516"/>
            <a:ext cx="1785949" cy="164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12160" y="4858516"/>
            <a:ext cx="1826203" cy="164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179512" y="6453336"/>
            <a:ext cx="8964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Richardson, I. E. G.: H.264 and MPEG-4 Video Compression, Willey, 2003.</a:t>
            </a:r>
          </a:p>
        </p:txBody>
      </p:sp>
      <p:sp>
        <p:nvSpPr>
          <p:cNvPr id="32" name="Right Arrow 9"/>
          <p:cNvSpPr>
            <a:spLocks noChangeArrowheads="1"/>
          </p:cNvSpPr>
          <p:nvPr/>
        </p:nvSpPr>
        <p:spPr bwMode="auto">
          <a:xfrm rot="5400000">
            <a:off x="8023164" y="1389884"/>
            <a:ext cx="297879" cy="255587"/>
          </a:xfrm>
          <a:prstGeom prst="leftRightArrow">
            <a:avLst/>
          </a:prstGeom>
          <a:solidFill>
            <a:srgbClr val="D5E1FF"/>
          </a:solidFill>
          <a:ln w="28575" algn="ctr">
            <a:solidFill>
              <a:srgbClr val="618FFD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089085" y="908720"/>
            <a:ext cx="101941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cs-CZ" sz="1000" dirty="0">
                <a:latin typeface="Calibri" panose="020F0502020204030204" pitchFamily="34" charset="0"/>
              </a:rPr>
              <a:t>Chyba ztrátového kódování</a:t>
            </a:r>
          </a:p>
          <a:p>
            <a:pPr algn="ctr"/>
            <a:r>
              <a:rPr lang="cs-CZ" sz="1000" dirty="0">
                <a:latin typeface="Calibri" panose="020F0502020204030204" pitchFamily="34" charset="0"/>
              </a:rPr>
              <a:t>(vliv </a:t>
            </a:r>
            <a:r>
              <a:rPr lang="cs-CZ" sz="1000" dirty="0" err="1">
                <a:latin typeface="Calibri" panose="020F0502020204030204" pitchFamily="34" charset="0"/>
              </a:rPr>
              <a:t>kvantizace</a:t>
            </a:r>
            <a:r>
              <a:rPr lang="cs-CZ" sz="1000" dirty="0">
                <a:latin typeface="Calibri" panose="020F0502020204030204" pitchFamily="34" charset="0"/>
              </a:rPr>
              <a:t>)</a:t>
            </a:r>
            <a:endParaRPr lang="en-US" sz="1000"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43B1C-B91E-2250-50FB-0921BE27F2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64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23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Standardy pro kódování videa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Růst efektivity zdrojového kódování videa</a:t>
            </a:r>
          </a:p>
          <a:p>
            <a:pPr lvl="1"/>
            <a:r>
              <a:rPr lang="cs-CZ" dirty="0"/>
              <a:t>Každých </a:t>
            </a:r>
            <a:r>
              <a:rPr lang="cs-CZ" b="1" dirty="0"/>
              <a:t>10 let</a:t>
            </a:r>
            <a:r>
              <a:rPr lang="cs-CZ" dirty="0"/>
              <a:t> nový standard a </a:t>
            </a:r>
            <a:r>
              <a:rPr lang="en-GB" dirty="0"/>
              <a:t>~</a:t>
            </a:r>
            <a:r>
              <a:rPr lang="cs-CZ" b="1" dirty="0"/>
              <a:t>50% úspora </a:t>
            </a:r>
            <a:r>
              <a:rPr lang="cs-CZ" dirty="0"/>
              <a:t>bitového toku</a:t>
            </a:r>
          </a:p>
        </p:txBody>
      </p:sp>
      <p:sp>
        <p:nvSpPr>
          <p:cNvPr id="5" name="Left-Up Arrow 4"/>
          <p:cNvSpPr/>
          <p:nvPr/>
        </p:nvSpPr>
        <p:spPr bwMode="auto">
          <a:xfrm rot="5400000">
            <a:off x="1907704" y="1484784"/>
            <a:ext cx="3600400" cy="6480720"/>
          </a:xfrm>
          <a:prstGeom prst="leftUpArrow">
            <a:avLst>
              <a:gd name="adj1" fmla="val 7693"/>
              <a:gd name="adj2" fmla="val 6367"/>
              <a:gd name="adj3" fmla="val 6097"/>
            </a:avLst>
          </a:prstGeom>
          <a:solidFill>
            <a:srgbClr val="D5E0FF"/>
          </a:solidFill>
          <a:ln w="28575" cap="flat" cmpd="sng" algn="ctr">
            <a:solidFill>
              <a:srgbClr val="618FF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sz="4000" b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57519" y="4555867"/>
            <a:ext cx="1048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b="1" dirty="0">
                <a:solidFill>
                  <a:srgbClr val="618FFD"/>
                </a:solidFill>
                <a:latin typeface="Calibri" panose="020F0502020204030204" pitchFamily="34" charset="0"/>
              </a:rPr>
              <a:t>Bitový tok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8883" y="613100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b="1" dirty="0">
                <a:solidFill>
                  <a:srgbClr val="618FFD"/>
                </a:solidFill>
                <a:latin typeface="Calibri" panose="020F0502020204030204" pitchFamily="34" charset="0"/>
              </a:rPr>
              <a:t>1995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5502" y="6131008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b="1" dirty="0">
                <a:solidFill>
                  <a:srgbClr val="618FFD"/>
                </a:solidFill>
                <a:latin typeface="Calibri" panose="020F0502020204030204" pitchFamily="34" charset="0"/>
              </a:rPr>
              <a:t>2005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52120" y="613139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b="1" dirty="0">
                <a:solidFill>
                  <a:srgbClr val="618FFD"/>
                </a:solidFill>
                <a:latin typeface="Calibri" panose="020F0502020204030204" pitchFamily="34" charset="0"/>
              </a:rPr>
              <a:t>2015</a:t>
            </a:r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1154907" y="3185322"/>
            <a:ext cx="360000" cy="2880000"/>
          </a:xfrm>
          <a:prstGeom prst="downArrow">
            <a:avLst/>
          </a:prstGeom>
          <a:solidFill>
            <a:srgbClr val="618FF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sz="4000" b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Down Arrow 10"/>
          <p:cNvSpPr/>
          <p:nvPr/>
        </p:nvSpPr>
        <p:spPr bwMode="auto">
          <a:xfrm rot="10800000">
            <a:off x="3313514" y="4625322"/>
            <a:ext cx="360000" cy="1440000"/>
          </a:xfrm>
          <a:prstGeom prst="downArrow">
            <a:avLst/>
          </a:prstGeom>
          <a:solidFill>
            <a:srgbClr val="618FF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sz="4000" b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5472120" y="5345322"/>
            <a:ext cx="360000" cy="720000"/>
          </a:xfrm>
          <a:prstGeom prst="downArrow">
            <a:avLst/>
          </a:prstGeom>
          <a:solidFill>
            <a:srgbClr val="618FF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cs-CZ" sz="4000" b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5009" y="3323084"/>
            <a:ext cx="867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600" b="1" dirty="0">
                <a:latin typeface="Calibri" panose="020F0502020204030204" pitchFamily="34" charset="0"/>
              </a:rPr>
              <a:t>MPEG-2</a:t>
            </a:r>
          </a:p>
          <a:p>
            <a:pPr algn="ctr"/>
            <a:r>
              <a:rPr lang="cs-CZ" sz="1600" b="1" dirty="0">
                <a:latin typeface="Calibri" panose="020F0502020204030204" pitchFamily="34" charset="0"/>
              </a:rPr>
              <a:t>1994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51196" y="477079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600" b="1" dirty="0">
                <a:latin typeface="Calibri" panose="020F0502020204030204" pitchFamily="34" charset="0"/>
              </a:rPr>
              <a:t>AVC</a:t>
            </a:r>
          </a:p>
          <a:p>
            <a:pPr algn="ctr"/>
            <a:r>
              <a:rPr lang="cs-CZ" sz="1600" b="1" dirty="0">
                <a:latin typeface="Calibri" panose="020F0502020204030204" pitchFamily="34" charset="0"/>
              </a:rPr>
              <a:t>2003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55442" y="5451034"/>
            <a:ext cx="641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600" b="1" dirty="0">
                <a:latin typeface="Calibri" panose="020F0502020204030204" pitchFamily="34" charset="0"/>
              </a:rPr>
              <a:t>HEVC</a:t>
            </a:r>
          </a:p>
          <a:p>
            <a:pPr algn="ctr"/>
            <a:r>
              <a:rPr lang="cs-CZ" sz="1600" b="1" dirty="0">
                <a:latin typeface="Calibri" panose="020F0502020204030204" pitchFamily="34" charset="0"/>
              </a:rPr>
              <a:t>2013</a:t>
            </a:r>
          </a:p>
        </p:txBody>
      </p:sp>
      <p:pic>
        <p:nvPicPr>
          <p:cNvPr id="2050" name="Picture 2" descr="https://upload.wikimedia.org/wikipedia/commons/0/00/Mpeg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6637" y="4049889"/>
            <a:ext cx="2585881" cy="74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2.bp.blogspot.com/_QognXh1iRWY/TNugb_91UQI/AAAAAAAAGbA/wkgPDk-MeDk/s1600/Screen+shot+2010-11-11+at+8.50.49+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548" y="2276872"/>
            <a:ext cx="5997868" cy="139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300192" y="4731943"/>
            <a:ext cx="27587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600" b="1" dirty="0">
                <a:latin typeface="Calibri" panose="020F0502020204030204" pitchFamily="34" charset="0"/>
              </a:rPr>
              <a:t>Nejnovější standard</a:t>
            </a:r>
            <a:br>
              <a:rPr lang="en-US" sz="1600" b="1" dirty="0">
                <a:latin typeface="Calibri" panose="020F0502020204030204" pitchFamily="34" charset="0"/>
              </a:rPr>
            </a:br>
            <a:r>
              <a:rPr lang="en-US" sz="1600" b="1" dirty="0">
                <a:latin typeface="Calibri" panose="020F0502020204030204" pitchFamily="34" charset="0"/>
              </a:rPr>
              <a:t>Versatile Video Coding (VVC)</a:t>
            </a:r>
            <a:endParaRPr lang="cs-CZ" sz="1600" b="1" dirty="0">
              <a:latin typeface="Calibri" panose="020F0502020204030204" pitchFamily="34" charset="0"/>
            </a:endParaRPr>
          </a:p>
          <a:p>
            <a:pPr algn="ctr"/>
            <a:r>
              <a:rPr lang="cs-CZ" sz="1600" b="1" dirty="0">
                <a:latin typeface="Calibri" panose="020F0502020204030204" pitchFamily="34" charset="0"/>
              </a:rPr>
              <a:t>červenec 2020</a:t>
            </a:r>
            <a:br>
              <a:rPr lang="cs-CZ" sz="1600" b="1" dirty="0">
                <a:latin typeface="Calibri" panose="020F0502020204030204" pitchFamily="34" charset="0"/>
              </a:rPr>
            </a:br>
            <a:r>
              <a:rPr lang="cs-CZ" sz="1600" dirty="0">
                <a:latin typeface="Calibri" panose="020F0502020204030204" pitchFamily="34" charset="0"/>
              </a:rPr>
              <a:t>(</a:t>
            </a:r>
            <a:r>
              <a:rPr lang="cs-CZ" sz="1600" b="1" dirty="0">
                <a:latin typeface="Calibri" panose="020F0502020204030204" pitchFamily="34" charset="0"/>
              </a:rPr>
              <a:t>zisk 30-50 %</a:t>
            </a:r>
            <a:r>
              <a:rPr lang="cs-CZ" sz="16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FB7B2-C7D5-4300-E0FC-C594DA5976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65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673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sz="2800" dirty="0"/>
              <a:t>Standardy pro kódování videa</a:t>
            </a:r>
            <a:endParaRPr lang="cs-CZ" altLang="en-US" sz="280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cs-CZ" altLang="en-US" b="1" dirty="0"/>
              <a:t>Přibližně desetiletý cyklus vývoje nového standardu</a:t>
            </a:r>
          </a:p>
          <a:p>
            <a:pPr lvl="1" eaLnBrk="1" hangingPunct="1"/>
            <a:r>
              <a:rPr lang="cs-CZ" altLang="en-US" b="1" dirty="0"/>
              <a:t>ITU-T</a:t>
            </a:r>
            <a:r>
              <a:rPr lang="cs-CZ" altLang="en-US" dirty="0"/>
              <a:t> Video </a:t>
            </a:r>
            <a:r>
              <a:rPr lang="cs-CZ" altLang="en-US" dirty="0" err="1"/>
              <a:t>Coding</a:t>
            </a:r>
            <a:r>
              <a:rPr lang="cs-CZ" altLang="en-US" dirty="0"/>
              <a:t> </a:t>
            </a:r>
            <a:r>
              <a:rPr lang="cs-CZ" altLang="en-US" dirty="0" err="1"/>
              <a:t>Experts</a:t>
            </a:r>
            <a:r>
              <a:rPr lang="cs-CZ" altLang="en-US" dirty="0"/>
              <a:t> Group (ITU-T – </a:t>
            </a:r>
            <a:r>
              <a:rPr lang="cs-CZ" altLang="en-US" b="1" dirty="0"/>
              <a:t>VCEG</a:t>
            </a:r>
            <a:r>
              <a:rPr lang="cs-CZ" altLang="en-US" dirty="0"/>
              <a:t>)</a:t>
            </a:r>
          </a:p>
          <a:p>
            <a:pPr lvl="2" eaLnBrk="1" hangingPunct="1"/>
            <a:r>
              <a:rPr lang="cs-CZ" altLang="en-US" b="1" dirty="0"/>
              <a:t>H.261</a:t>
            </a:r>
            <a:r>
              <a:rPr lang="cs-CZ" altLang="en-US" dirty="0"/>
              <a:t> (1990), </a:t>
            </a:r>
            <a:r>
              <a:rPr lang="cs-CZ" altLang="en-US" b="1" dirty="0"/>
              <a:t>H.263</a:t>
            </a:r>
            <a:r>
              <a:rPr lang="cs-CZ" altLang="en-US" dirty="0"/>
              <a:t> (1995) </a:t>
            </a:r>
            <a:r>
              <a:rPr lang="cs-CZ" altLang="en-US" dirty="0">
                <a:latin typeface="Calibri"/>
              </a:rPr>
              <a:t>→</a:t>
            </a:r>
            <a:r>
              <a:rPr lang="cs-CZ" altLang="en-US" dirty="0"/>
              <a:t> </a:t>
            </a:r>
            <a:r>
              <a:rPr lang="cs-CZ" altLang="en-US" b="1" dirty="0"/>
              <a:t>videokonference</a:t>
            </a:r>
            <a:r>
              <a:rPr lang="cs-CZ" altLang="en-US" dirty="0"/>
              <a:t>, </a:t>
            </a:r>
            <a:r>
              <a:rPr lang="cs-CZ" altLang="en-US" b="1" dirty="0"/>
              <a:t>nízké bitové toky</a:t>
            </a:r>
          </a:p>
          <a:p>
            <a:pPr lvl="1" eaLnBrk="1" hangingPunct="1"/>
            <a:r>
              <a:rPr lang="cs-CZ" altLang="en-US" b="1" dirty="0"/>
              <a:t>ISO</a:t>
            </a:r>
            <a:r>
              <a:rPr lang="cs-CZ" altLang="en-US" dirty="0"/>
              <a:t> </a:t>
            </a:r>
            <a:r>
              <a:rPr lang="cs-CZ" altLang="en-US" dirty="0" err="1"/>
              <a:t>Moving</a:t>
            </a:r>
            <a:r>
              <a:rPr lang="cs-CZ" altLang="en-US" dirty="0"/>
              <a:t> Picture </a:t>
            </a:r>
            <a:r>
              <a:rPr lang="cs-CZ" altLang="en-US" dirty="0" err="1"/>
              <a:t>Experts</a:t>
            </a:r>
            <a:r>
              <a:rPr lang="cs-CZ" altLang="en-US" dirty="0"/>
              <a:t> Group (ISO/IEC – </a:t>
            </a:r>
            <a:r>
              <a:rPr lang="cs-CZ" altLang="en-US" b="1" dirty="0"/>
              <a:t>MPEG</a:t>
            </a:r>
            <a:r>
              <a:rPr lang="cs-CZ" altLang="en-US" dirty="0"/>
              <a:t>)</a:t>
            </a:r>
          </a:p>
          <a:p>
            <a:pPr lvl="2" eaLnBrk="1" hangingPunct="1"/>
            <a:r>
              <a:rPr lang="cs-CZ" altLang="en-US" b="1" dirty="0"/>
              <a:t>MPEG-1</a:t>
            </a:r>
            <a:r>
              <a:rPr lang="cs-CZ" altLang="en-US" dirty="0"/>
              <a:t> (1993), </a:t>
            </a:r>
            <a:r>
              <a:rPr lang="cs-CZ" altLang="en-US" b="1" dirty="0"/>
              <a:t>MPEG-2</a:t>
            </a:r>
            <a:r>
              <a:rPr lang="cs-CZ" altLang="en-US" dirty="0"/>
              <a:t> (1996) </a:t>
            </a:r>
            <a:r>
              <a:rPr lang="cs-CZ" altLang="en-US" dirty="0">
                <a:latin typeface="Calibri"/>
              </a:rPr>
              <a:t>→</a:t>
            </a:r>
            <a:r>
              <a:rPr lang="cs-CZ" altLang="en-US" dirty="0"/>
              <a:t> </a:t>
            </a:r>
            <a:r>
              <a:rPr lang="cs-CZ" altLang="en-US" b="1" dirty="0"/>
              <a:t>DVD</a:t>
            </a:r>
            <a:r>
              <a:rPr lang="cs-CZ" altLang="en-US" dirty="0"/>
              <a:t>, </a:t>
            </a:r>
            <a:r>
              <a:rPr lang="cs-CZ" altLang="en-US" b="1" dirty="0"/>
              <a:t>DVB</a:t>
            </a:r>
          </a:p>
          <a:p>
            <a:pPr lvl="1" eaLnBrk="1" hangingPunct="1"/>
            <a:r>
              <a:rPr lang="cs-CZ" altLang="en-US" b="1" dirty="0"/>
              <a:t>ITU-T/ISO</a:t>
            </a:r>
            <a:r>
              <a:rPr lang="cs-CZ" altLang="en-US" dirty="0"/>
              <a:t> Joint Video Team (</a:t>
            </a:r>
            <a:r>
              <a:rPr lang="cs-CZ" altLang="en-US" b="1" dirty="0"/>
              <a:t>JVT</a:t>
            </a:r>
            <a:r>
              <a:rPr lang="cs-CZ" altLang="en-US" dirty="0"/>
              <a:t>)</a:t>
            </a:r>
          </a:p>
          <a:p>
            <a:pPr lvl="2" eaLnBrk="1" hangingPunct="1"/>
            <a:r>
              <a:rPr lang="cs-CZ" altLang="en-US" b="1" dirty="0"/>
              <a:t>H.264/MPEG-4 Part 10 AVC </a:t>
            </a:r>
            <a:r>
              <a:rPr lang="cs-CZ" altLang="en-US" dirty="0"/>
              <a:t>(</a:t>
            </a:r>
            <a:r>
              <a:rPr lang="cs-CZ" altLang="en-US" b="1" dirty="0" err="1"/>
              <a:t>Advanced</a:t>
            </a:r>
            <a:r>
              <a:rPr lang="cs-CZ" altLang="en-US" b="1" dirty="0"/>
              <a:t> Video </a:t>
            </a:r>
            <a:r>
              <a:rPr lang="cs-CZ" altLang="en-US" b="1" dirty="0" err="1"/>
              <a:t>Coding</a:t>
            </a:r>
            <a:r>
              <a:rPr lang="cs-CZ" altLang="en-US" dirty="0"/>
              <a:t>)</a:t>
            </a:r>
          </a:p>
          <a:p>
            <a:pPr lvl="3" eaLnBrk="1" hangingPunct="1"/>
            <a:r>
              <a:rPr lang="cs-CZ" altLang="en-US" dirty="0"/>
              <a:t>První verze </a:t>
            </a:r>
            <a:r>
              <a:rPr lang="cs-CZ" altLang="en-US" b="1" dirty="0"/>
              <a:t>2003</a:t>
            </a:r>
            <a:r>
              <a:rPr lang="cs-CZ" altLang="en-US" dirty="0"/>
              <a:t>,</a:t>
            </a:r>
            <a:r>
              <a:rPr lang="cs-CZ" altLang="en-US" b="1" dirty="0"/>
              <a:t> dvojnásobná účinnost </a:t>
            </a:r>
            <a:r>
              <a:rPr lang="cs-CZ" altLang="en-US" dirty="0"/>
              <a:t>proti MPEG-2 </a:t>
            </a:r>
            <a:r>
              <a:rPr lang="cs-CZ" altLang="en-US" dirty="0">
                <a:latin typeface="Calibri"/>
              </a:rPr>
              <a:t>→</a:t>
            </a:r>
            <a:r>
              <a:rPr lang="cs-CZ" altLang="en-US" dirty="0"/>
              <a:t> DVB a </a:t>
            </a:r>
            <a:r>
              <a:rPr lang="cs-CZ" altLang="en-US" b="1" dirty="0"/>
              <a:t>HDTV aplikace</a:t>
            </a:r>
          </a:p>
          <a:p>
            <a:pPr lvl="1" eaLnBrk="1" hangingPunct="1"/>
            <a:r>
              <a:rPr lang="cs-CZ" altLang="en-US" b="1" dirty="0"/>
              <a:t>ITU-T/ISO</a:t>
            </a:r>
            <a:r>
              <a:rPr lang="cs-CZ" altLang="en-US" dirty="0"/>
              <a:t> Joint </a:t>
            </a:r>
            <a:r>
              <a:rPr lang="cs-CZ" altLang="en-US" dirty="0" err="1"/>
              <a:t>Collaborative</a:t>
            </a:r>
            <a:r>
              <a:rPr lang="cs-CZ" altLang="en-US" dirty="0"/>
              <a:t> Team on Video </a:t>
            </a:r>
            <a:r>
              <a:rPr lang="cs-CZ" altLang="en-US" dirty="0" err="1"/>
              <a:t>Coding</a:t>
            </a:r>
            <a:r>
              <a:rPr lang="cs-CZ" altLang="en-US" dirty="0"/>
              <a:t> (</a:t>
            </a:r>
            <a:r>
              <a:rPr lang="cs-CZ" altLang="en-US" b="1" dirty="0"/>
              <a:t>JCT-VC</a:t>
            </a:r>
            <a:r>
              <a:rPr lang="cs-CZ" altLang="en-US" dirty="0"/>
              <a:t>)</a:t>
            </a:r>
          </a:p>
          <a:p>
            <a:pPr lvl="2" eaLnBrk="1" hangingPunct="1"/>
            <a:r>
              <a:rPr lang="cs-CZ" altLang="en-US" b="1" dirty="0"/>
              <a:t>H.265/MPEG-H Part 2 HEVC</a:t>
            </a:r>
            <a:r>
              <a:rPr lang="cs-CZ" altLang="en-US" dirty="0"/>
              <a:t> (</a:t>
            </a:r>
            <a:r>
              <a:rPr lang="cs-CZ" altLang="en-US" b="1" dirty="0" err="1"/>
              <a:t>High</a:t>
            </a:r>
            <a:r>
              <a:rPr lang="cs-CZ" altLang="en-US" b="1" dirty="0"/>
              <a:t> </a:t>
            </a:r>
            <a:r>
              <a:rPr lang="cs-CZ" altLang="en-US" b="1" dirty="0" err="1"/>
              <a:t>Efficiency</a:t>
            </a:r>
            <a:r>
              <a:rPr lang="cs-CZ" altLang="en-US" b="1" dirty="0"/>
              <a:t> Video </a:t>
            </a:r>
            <a:r>
              <a:rPr lang="cs-CZ" altLang="en-US" b="1" dirty="0" err="1"/>
              <a:t>Coding</a:t>
            </a:r>
            <a:r>
              <a:rPr lang="cs-CZ" altLang="en-US" dirty="0"/>
              <a:t>)</a:t>
            </a:r>
          </a:p>
          <a:p>
            <a:pPr lvl="3" eaLnBrk="1" hangingPunct="1"/>
            <a:r>
              <a:rPr lang="cs-CZ" altLang="en-US" dirty="0"/>
              <a:t>První verze </a:t>
            </a:r>
            <a:r>
              <a:rPr lang="cs-CZ" altLang="en-US" b="1" dirty="0"/>
              <a:t>2013</a:t>
            </a:r>
            <a:r>
              <a:rPr lang="cs-CZ" altLang="en-US" dirty="0"/>
              <a:t>, </a:t>
            </a:r>
            <a:r>
              <a:rPr lang="cs-CZ" altLang="en-US" b="1" dirty="0"/>
              <a:t>dvojnásobná účinnost </a:t>
            </a:r>
            <a:r>
              <a:rPr lang="cs-CZ" altLang="en-US" dirty="0"/>
              <a:t>proti AVC </a:t>
            </a:r>
            <a:r>
              <a:rPr lang="cs-CZ" altLang="en-US" dirty="0">
                <a:latin typeface="Calibri"/>
              </a:rPr>
              <a:t>→</a:t>
            </a:r>
            <a:r>
              <a:rPr lang="cs-CZ" altLang="en-US" dirty="0"/>
              <a:t> </a:t>
            </a:r>
            <a:r>
              <a:rPr lang="cs-CZ" altLang="en-US" b="1" dirty="0"/>
              <a:t>UHDTV aplikace</a:t>
            </a:r>
          </a:p>
          <a:p>
            <a:pPr lvl="1" eaLnBrk="1" hangingPunct="1"/>
            <a:r>
              <a:rPr lang="cs-CZ" altLang="en-US" b="1" dirty="0"/>
              <a:t>ITU-T/ISO</a:t>
            </a:r>
            <a:r>
              <a:rPr lang="cs-CZ" altLang="en-US" dirty="0"/>
              <a:t> Joint Video </a:t>
            </a:r>
            <a:r>
              <a:rPr lang="cs-CZ" altLang="en-US" dirty="0" err="1"/>
              <a:t>Experts</a:t>
            </a:r>
            <a:r>
              <a:rPr lang="cs-CZ" altLang="en-US" dirty="0"/>
              <a:t> Team (</a:t>
            </a:r>
            <a:r>
              <a:rPr lang="cs-CZ" altLang="en-US" b="1" dirty="0"/>
              <a:t>JVET</a:t>
            </a:r>
            <a:r>
              <a:rPr lang="cs-CZ" altLang="en-US" dirty="0"/>
              <a:t>)</a:t>
            </a:r>
          </a:p>
          <a:p>
            <a:pPr lvl="2" eaLnBrk="1" hangingPunct="1"/>
            <a:r>
              <a:rPr lang="cs-CZ" altLang="en-US" b="1" dirty="0"/>
              <a:t>H.266/VVC</a:t>
            </a:r>
            <a:r>
              <a:rPr lang="cs-CZ" altLang="en-US" dirty="0"/>
              <a:t> (</a:t>
            </a:r>
            <a:r>
              <a:rPr lang="cs-CZ" altLang="en-US" b="1" dirty="0" err="1"/>
              <a:t>Versatile</a:t>
            </a:r>
            <a:r>
              <a:rPr lang="cs-CZ" altLang="en-US" b="1" dirty="0"/>
              <a:t> Video </a:t>
            </a:r>
            <a:r>
              <a:rPr lang="cs-CZ" altLang="en-US" b="1" dirty="0" err="1"/>
              <a:t>Coding</a:t>
            </a:r>
            <a:r>
              <a:rPr lang="cs-CZ" altLang="en-US" dirty="0"/>
              <a:t>)</a:t>
            </a:r>
          </a:p>
          <a:p>
            <a:pPr lvl="3" eaLnBrk="1" hangingPunct="1"/>
            <a:r>
              <a:rPr lang="en-US" altLang="en-US" dirty="0" err="1"/>
              <a:t>Prvn</a:t>
            </a:r>
            <a:r>
              <a:rPr lang="cs-CZ" altLang="en-US" dirty="0"/>
              <a:t>í verze </a:t>
            </a:r>
            <a:r>
              <a:rPr lang="cs-CZ" altLang="en-US" b="1" dirty="0"/>
              <a:t>č</a:t>
            </a:r>
            <a:r>
              <a:rPr lang="en-US" altLang="en-US" b="1" dirty="0" err="1"/>
              <a:t>ervenec</a:t>
            </a:r>
            <a:r>
              <a:rPr lang="en-US" altLang="en-US" b="1" dirty="0"/>
              <a:t> 2020</a:t>
            </a:r>
            <a:r>
              <a:rPr lang="cs-CZ" altLang="en-US" dirty="0"/>
              <a:t>, 30-50% lepší účinnost proti HEVC</a:t>
            </a:r>
            <a:endParaRPr lang="cs-CZ" alt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979AA-6141-4215-4885-4086A52218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66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755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altLang="en-US" sz="2800" dirty="0"/>
              <a:t>H.264/</a:t>
            </a:r>
            <a:r>
              <a:rPr lang="cs-CZ" altLang="en-US" sz="2800" dirty="0" err="1"/>
              <a:t>Advanced</a:t>
            </a:r>
            <a:r>
              <a:rPr lang="cs-CZ" altLang="en-US" sz="2800" dirty="0"/>
              <a:t> Video </a:t>
            </a:r>
            <a:r>
              <a:rPr lang="cs-CZ" altLang="en-US" sz="2800" dirty="0" err="1"/>
              <a:t>Coding</a:t>
            </a:r>
            <a:endParaRPr lang="cs-CZ" altLang="en-US" sz="2800" dirty="0"/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>
            <a:off x="5046663" y="3647405"/>
            <a:ext cx="1587" cy="19367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458788" y="1340768"/>
            <a:ext cx="8650287" cy="4954587"/>
            <a:chOff x="162" y="762"/>
            <a:chExt cx="5449" cy="3121"/>
          </a:xfrm>
        </p:grpSpPr>
        <p:sp>
          <p:nvSpPr>
            <p:cNvPr id="14342" name="Rectangle 5"/>
            <p:cNvSpPr>
              <a:spLocks noChangeArrowheads="1"/>
            </p:cNvSpPr>
            <p:nvPr/>
          </p:nvSpPr>
          <p:spPr bwMode="auto">
            <a:xfrm>
              <a:off x="1020" y="1525"/>
              <a:ext cx="2812" cy="1950"/>
            </a:xfrm>
            <a:prstGeom prst="rect">
              <a:avLst/>
            </a:prstGeom>
            <a:solidFill>
              <a:srgbClr val="E9EFFF"/>
            </a:solidFill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43" name="Group 6"/>
            <p:cNvGrpSpPr>
              <a:grpSpLocks/>
            </p:cNvGrpSpPr>
            <p:nvPr/>
          </p:nvGrpSpPr>
          <p:grpSpPr bwMode="auto">
            <a:xfrm>
              <a:off x="3280" y="2386"/>
              <a:ext cx="154" cy="155"/>
              <a:chOff x="3264" y="2532"/>
              <a:chExt cx="201" cy="189"/>
            </a:xfrm>
          </p:grpSpPr>
          <p:sp>
            <p:nvSpPr>
              <p:cNvPr id="14531" name="Oval 7"/>
              <p:cNvSpPr>
                <a:spLocks noChangeArrowheads="1"/>
              </p:cNvSpPr>
              <p:nvPr/>
            </p:nvSpPr>
            <p:spPr bwMode="auto">
              <a:xfrm>
                <a:off x="3264" y="2534"/>
                <a:ext cx="201" cy="185"/>
              </a:xfrm>
              <a:prstGeom prst="ellipse">
                <a:avLst/>
              </a:prstGeom>
              <a:noFill/>
              <a:ln w="25400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32" name="Line 8"/>
              <p:cNvSpPr>
                <a:spLocks noChangeShapeType="1"/>
              </p:cNvSpPr>
              <p:nvPr/>
            </p:nvSpPr>
            <p:spPr bwMode="auto">
              <a:xfrm>
                <a:off x="3264" y="2627"/>
                <a:ext cx="201" cy="0"/>
              </a:xfrm>
              <a:prstGeom prst="line">
                <a:avLst/>
              </a:prstGeom>
              <a:noFill/>
              <a:ln w="25400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4533" name="Line 9"/>
              <p:cNvSpPr>
                <a:spLocks noChangeShapeType="1"/>
              </p:cNvSpPr>
              <p:nvPr/>
            </p:nvSpPr>
            <p:spPr bwMode="auto">
              <a:xfrm flipV="1">
                <a:off x="3366" y="2532"/>
                <a:ext cx="0" cy="189"/>
              </a:xfrm>
              <a:prstGeom prst="line">
                <a:avLst/>
              </a:prstGeom>
              <a:noFill/>
              <a:ln w="25400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4344" name="Oval 10"/>
            <p:cNvSpPr>
              <a:spLocks noChangeArrowheads="1"/>
            </p:cNvSpPr>
            <p:nvPr/>
          </p:nvSpPr>
          <p:spPr bwMode="auto">
            <a:xfrm>
              <a:off x="2354" y="1715"/>
              <a:ext cx="45" cy="49"/>
            </a:xfrm>
            <a:prstGeom prst="ellipse">
              <a:avLst/>
            </a:prstGeom>
            <a:solidFill>
              <a:srgbClr val="EAEAEA"/>
            </a:solidFill>
            <a:ln w="25400">
              <a:solidFill>
                <a:srgbClr val="EAEAEA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345" name="Group 11"/>
            <p:cNvGrpSpPr>
              <a:grpSpLocks/>
            </p:cNvGrpSpPr>
            <p:nvPr/>
          </p:nvGrpSpPr>
          <p:grpSpPr bwMode="auto">
            <a:xfrm>
              <a:off x="1020" y="1234"/>
              <a:ext cx="154" cy="154"/>
              <a:chOff x="3264" y="2532"/>
              <a:chExt cx="201" cy="189"/>
            </a:xfrm>
          </p:grpSpPr>
          <p:sp>
            <p:nvSpPr>
              <p:cNvPr id="14528" name="Oval 12"/>
              <p:cNvSpPr>
                <a:spLocks noChangeArrowheads="1"/>
              </p:cNvSpPr>
              <p:nvPr/>
            </p:nvSpPr>
            <p:spPr bwMode="auto">
              <a:xfrm>
                <a:off x="3264" y="2534"/>
                <a:ext cx="201" cy="185"/>
              </a:xfrm>
              <a:prstGeom prst="ellipse">
                <a:avLst/>
              </a:prstGeom>
              <a:noFill/>
              <a:ln w="25400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529" name="Line 13"/>
              <p:cNvSpPr>
                <a:spLocks noChangeShapeType="1"/>
              </p:cNvSpPr>
              <p:nvPr/>
            </p:nvSpPr>
            <p:spPr bwMode="auto">
              <a:xfrm>
                <a:off x="3264" y="2627"/>
                <a:ext cx="201" cy="0"/>
              </a:xfrm>
              <a:prstGeom prst="line">
                <a:avLst/>
              </a:prstGeom>
              <a:noFill/>
              <a:ln w="25400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  <p:sp>
            <p:nvSpPr>
              <p:cNvPr id="14530" name="Line 14"/>
              <p:cNvSpPr>
                <a:spLocks noChangeShapeType="1"/>
              </p:cNvSpPr>
              <p:nvPr/>
            </p:nvSpPr>
            <p:spPr bwMode="auto">
              <a:xfrm flipV="1">
                <a:off x="3366" y="2532"/>
                <a:ext cx="0" cy="189"/>
              </a:xfrm>
              <a:prstGeom prst="line">
                <a:avLst/>
              </a:prstGeom>
              <a:noFill/>
              <a:ln w="25400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4346" name="Oval 15"/>
            <p:cNvSpPr>
              <a:spLocks noChangeArrowheads="1"/>
            </p:cNvSpPr>
            <p:nvPr/>
          </p:nvSpPr>
          <p:spPr bwMode="auto">
            <a:xfrm>
              <a:off x="1354" y="3591"/>
              <a:ext cx="46" cy="49"/>
            </a:xfrm>
            <a:prstGeom prst="ellipse">
              <a:avLst/>
            </a:prstGeom>
            <a:solidFill>
              <a:srgbClr val="EAEAEA"/>
            </a:solidFill>
            <a:ln w="25400">
              <a:solidFill>
                <a:srgbClr val="EAEAEA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47" name="Oval 16"/>
            <p:cNvSpPr>
              <a:spLocks noChangeArrowheads="1"/>
            </p:cNvSpPr>
            <p:nvPr/>
          </p:nvSpPr>
          <p:spPr bwMode="auto">
            <a:xfrm>
              <a:off x="3334" y="1298"/>
              <a:ext cx="45" cy="48"/>
            </a:xfrm>
            <a:prstGeom prst="ellipse">
              <a:avLst/>
            </a:prstGeom>
            <a:solidFill>
              <a:srgbClr val="618FFD"/>
            </a:solidFill>
            <a:ln w="25400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48" name="Oval 17"/>
            <p:cNvSpPr>
              <a:spLocks noChangeArrowheads="1"/>
            </p:cNvSpPr>
            <p:nvPr/>
          </p:nvSpPr>
          <p:spPr bwMode="auto">
            <a:xfrm>
              <a:off x="875" y="1286"/>
              <a:ext cx="46" cy="49"/>
            </a:xfrm>
            <a:prstGeom prst="ellipse">
              <a:avLst/>
            </a:prstGeom>
            <a:solidFill>
              <a:srgbClr val="618FFD"/>
            </a:solidFill>
            <a:ln w="25400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14349" name="Picture 1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1" y="3021"/>
              <a:ext cx="52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0" name="Picture 19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" y="1087"/>
              <a:ext cx="527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351" name="Group 20"/>
            <p:cNvGrpSpPr>
              <a:grpSpLocks/>
            </p:cNvGrpSpPr>
            <p:nvPr/>
          </p:nvGrpSpPr>
          <p:grpSpPr bwMode="auto">
            <a:xfrm>
              <a:off x="271" y="1088"/>
              <a:ext cx="515" cy="441"/>
              <a:chOff x="1588" y="1770"/>
              <a:chExt cx="1243" cy="1017"/>
            </a:xfrm>
          </p:grpSpPr>
          <p:grpSp>
            <p:nvGrpSpPr>
              <p:cNvPr id="14406" name="Group 21"/>
              <p:cNvGrpSpPr>
                <a:grpSpLocks/>
              </p:cNvGrpSpPr>
              <p:nvPr/>
            </p:nvGrpSpPr>
            <p:grpSpPr bwMode="auto">
              <a:xfrm>
                <a:off x="1588" y="1770"/>
                <a:ext cx="904" cy="904"/>
                <a:chOff x="1568" y="1750"/>
                <a:chExt cx="904" cy="904"/>
              </a:xfrm>
            </p:grpSpPr>
            <p:grpSp>
              <p:nvGrpSpPr>
                <p:cNvPr id="14444" name="Group 22"/>
                <p:cNvGrpSpPr>
                  <a:grpSpLocks/>
                </p:cNvGrpSpPr>
                <p:nvPr/>
              </p:nvGrpSpPr>
              <p:grpSpPr bwMode="auto">
                <a:xfrm>
                  <a:off x="1568" y="1750"/>
                  <a:ext cx="452" cy="452"/>
                  <a:chOff x="1530" y="1719"/>
                  <a:chExt cx="452" cy="452"/>
                </a:xfrm>
              </p:grpSpPr>
              <p:grpSp>
                <p:nvGrpSpPr>
                  <p:cNvPr id="14508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1530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524" name="Rectangle 2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25" name="Rectangle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26" name="Rectangle 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27" name="Rectangle 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509" name="Group 28"/>
                  <p:cNvGrpSpPr>
                    <a:grpSpLocks/>
                  </p:cNvGrpSpPr>
                  <p:nvPr/>
                </p:nvGrpSpPr>
                <p:grpSpPr bwMode="auto">
                  <a:xfrm>
                    <a:off x="1530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520" name="Rectangle 2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21" name="Rectangle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22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23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510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1756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516" name="Rectangle 3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17" name="Rectangle 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18" name="Rectangle 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19" name="Rectangle 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511" name="Group 38"/>
                  <p:cNvGrpSpPr>
                    <a:grpSpLocks/>
                  </p:cNvGrpSpPr>
                  <p:nvPr/>
                </p:nvGrpSpPr>
                <p:grpSpPr bwMode="auto">
                  <a:xfrm>
                    <a:off x="1756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512" name="Rectangle 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13" name="Rectangle 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14" name="Rectangle 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15" name="Rectangle 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4445" name="Group 43"/>
                <p:cNvGrpSpPr>
                  <a:grpSpLocks/>
                </p:cNvGrpSpPr>
                <p:nvPr/>
              </p:nvGrpSpPr>
              <p:grpSpPr bwMode="auto">
                <a:xfrm>
                  <a:off x="2020" y="1750"/>
                  <a:ext cx="452" cy="452"/>
                  <a:chOff x="1530" y="1719"/>
                  <a:chExt cx="452" cy="452"/>
                </a:xfrm>
              </p:grpSpPr>
              <p:grpSp>
                <p:nvGrpSpPr>
                  <p:cNvPr id="14488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1530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504" name="Rectangle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05" name="Rectangle 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06" name="Rectangle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07" name="Rectangle 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489" name="Group 49"/>
                  <p:cNvGrpSpPr>
                    <a:grpSpLocks/>
                  </p:cNvGrpSpPr>
                  <p:nvPr/>
                </p:nvGrpSpPr>
                <p:grpSpPr bwMode="auto">
                  <a:xfrm>
                    <a:off x="1530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500" name="Rectangle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01" name="Rectangle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02" name="Rectangle 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503" name="Rectangle 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490" name="Group 54"/>
                  <p:cNvGrpSpPr>
                    <a:grpSpLocks/>
                  </p:cNvGrpSpPr>
                  <p:nvPr/>
                </p:nvGrpSpPr>
                <p:grpSpPr bwMode="auto">
                  <a:xfrm>
                    <a:off x="1756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496" name="Rectangle 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97" name="Rectangle 5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98" name="Rectangle 5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99" name="Rectangle 5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491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1756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492" name="Rectangle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93" name="Rectangle 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94" name="Rectangle 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95" name="Rectangle 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4446" name="Group 64"/>
                <p:cNvGrpSpPr>
                  <a:grpSpLocks/>
                </p:cNvGrpSpPr>
                <p:nvPr/>
              </p:nvGrpSpPr>
              <p:grpSpPr bwMode="auto">
                <a:xfrm>
                  <a:off x="2020" y="2202"/>
                  <a:ext cx="452" cy="452"/>
                  <a:chOff x="1530" y="1719"/>
                  <a:chExt cx="452" cy="452"/>
                </a:xfrm>
              </p:grpSpPr>
              <p:grpSp>
                <p:nvGrpSpPr>
                  <p:cNvPr id="14468" name="Group 65"/>
                  <p:cNvGrpSpPr>
                    <a:grpSpLocks/>
                  </p:cNvGrpSpPr>
                  <p:nvPr/>
                </p:nvGrpSpPr>
                <p:grpSpPr bwMode="auto">
                  <a:xfrm>
                    <a:off x="1530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484" name="Rectangle 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85" name="Rectangle 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86" name="Rectangle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87" name="Rectangle 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469" name="Group 70"/>
                  <p:cNvGrpSpPr>
                    <a:grpSpLocks/>
                  </p:cNvGrpSpPr>
                  <p:nvPr/>
                </p:nvGrpSpPr>
                <p:grpSpPr bwMode="auto">
                  <a:xfrm>
                    <a:off x="1530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480" name="Rectangle 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81" name="Rectangle 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82" name="Rectangle 7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83" name="Rectangl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470" name="Group 75"/>
                  <p:cNvGrpSpPr>
                    <a:grpSpLocks/>
                  </p:cNvGrpSpPr>
                  <p:nvPr/>
                </p:nvGrpSpPr>
                <p:grpSpPr bwMode="auto">
                  <a:xfrm>
                    <a:off x="1756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476" name="Rectangle 7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77" name="Rectangle 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78" name="Rectangle 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79" name="Rectangle 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471" name="Group 80"/>
                  <p:cNvGrpSpPr>
                    <a:grpSpLocks/>
                  </p:cNvGrpSpPr>
                  <p:nvPr/>
                </p:nvGrpSpPr>
                <p:grpSpPr bwMode="auto">
                  <a:xfrm>
                    <a:off x="1756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472" name="Rectangle 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73" name="Rectangle 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74" name="Rectangle 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75" name="Rectangle 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4447" name="Group 85"/>
                <p:cNvGrpSpPr>
                  <a:grpSpLocks/>
                </p:cNvGrpSpPr>
                <p:nvPr/>
              </p:nvGrpSpPr>
              <p:grpSpPr bwMode="auto">
                <a:xfrm>
                  <a:off x="1568" y="2202"/>
                  <a:ext cx="452" cy="452"/>
                  <a:chOff x="1530" y="1719"/>
                  <a:chExt cx="452" cy="452"/>
                </a:xfrm>
              </p:grpSpPr>
              <p:grpSp>
                <p:nvGrpSpPr>
                  <p:cNvPr id="14448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1530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464" name="Rectangle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65" name="Rectangle 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66" name="Rectangle 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67" name="Rectangle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449" name="Group 91"/>
                  <p:cNvGrpSpPr>
                    <a:grpSpLocks/>
                  </p:cNvGrpSpPr>
                  <p:nvPr/>
                </p:nvGrpSpPr>
                <p:grpSpPr bwMode="auto">
                  <a:xfrm>
                    <a:off x="1530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460" name="Rectangl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61" name="Rectangle 9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62" name="Rectangle 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63" name="Rectangle 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450" name="Group 96"/>
                  <p:cNvGrpSpPr>
                    <a:grpSpLocks/>
                  </p:cNvGrpSpPr>
                  <p:nvPr/>
                </p:nvGrpSpPr>
                <p:grpSpPr bwMode="auto">
                  <a:xfrm>
                    <a:off x="1756" y="1945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456" name="Rectangle 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57" name="Rectangle 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58" name="Rectangle 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59" name="Rectangle 10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4451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1756" y="1719"/>
                    <a:ext cx="226" cy="226"/>
                    <a:chOff x="1525" y="1714"/>
                    <a:chExt cx="226" cy="226"/>
                  </a:xfrm>
                </p:grpSpPr>
                <p:sp>
                  <p:nvSpPr>
                    <p:cNvPr id="14452" name="Rectangle 1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53" name="Rectangle 1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54" name="Rectangle 1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638" y="1827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455" name="Rectangle 1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25" y="1714"/>
                      <a:ext cx="113" cy="113"/>
                    </a:xfrm>
                    <a:prstGeom prst="rect">
                      <a:avLst/>
                    </a:prstGeom>
                    <a:noFill/>
                    <a:ln w="3175" cap="rnd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SzPct val="80000"/>
                        <a:buFont typeface="Wingdings" pitchFamily="2" charset="2"/>
                        <a:buChar char="q"/>
                        <a:defRPr sz="2000" b="1"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Font typeface="Wingdings" pitchFamily="2" charset="2"/>
                        <a:buChar char="v"/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rgbClr val="618FFD"/>
                        </a:buClr>
                        <a:buChar char="•"/>
                        <a:defRPr sz="1600"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400"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charset="0"/>
                        <a:buChar char="–"/>
                        <a:defRPr sz="1200"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4407" name="Rectangle 106"/>
              <p:cNvSpPr>
                <a:spLocks noChangeArrowheads="1"/>
              </p:cNvSpPr>
              <p:nvPr/>
            </p:nvSpPr>
            <p:spPr bwMode="auto">
              <a:xfrm>
                <a:off x="2605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08" name="Rectangle 107"/>
              <p:cNvSpPr>
                <a:spLocks noChangeArrowheads="1"/>
              </p:cNvSpPr>
              <p:nvPr/>
            </p:nvSpPr>
            <p:spPr bwMode="auto">
              <a:xfrm>
                <a:off x="2492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09" name="Rectangle 108"/>
              <p:cNvSpPr>
                <a:spLocks noChangeArrowheads="1"/>
              </p:cNvSpPr>
              <p:nvPr/>
            </p:nvSpPr>
            <p:spPr bwMode="auto">
              <a:xfrm>
                <a:off x="2718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10" name="Rectangle 109"/>
              <p:cNvSpPr>
                <a:spLocks noChangeArrowheads="1"/>
              </p:cNvSpPr>
              <p:nvPr/>
            </p:nvSpPr>
            <p:spPr bwMode="auto">
              <a:xfrm>
                <a:off x="1701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11" name="Rectangle 110"/>
              <p:cNvSpPr>
                <a:spLocks noChangeArrowheads="1"/>
              </p:cNvSpPr>
              <p:nvPr/>
            </p:nvSpPr>
            <p:spPr bwMode="auto">
              <a:xfrm>
                <a:off x="1588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12" name="Rectangle 111"/>
              <p:cNvSpPr>
                <a:spLocks noChangeArrowheads="1"/>
              </p:cNvSpPr>
              <p:nvPr/>
            </p:nvSpPr>
            <p:spPr bwMode="auto">
              <a:xfrm>
                <a:off x="1927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13" name="Rectangle 112"/>
              <p:cNvSpPr>
                <a:spLocks noChangeArrowheads="1"/>
              </p:cNvSpPr>
              <p:nvPr/>
            </p:nvSpPr>
            <p:spPr bwMode="auto">
              <a:xfrm>
                <a:off x="1814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14" name="Rectangle 113"/>
              <p:cNvSpPr>
                <a:spLocks noChangeArrowheads="1"/>
              </p:cNvSpPr>
              <p:nvPr/>
            </p:nvSpPr>
            <p:spPr bwMode="auto">
              <a:xfrm>
                <a:off x="2153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15" name="Rectangle 114"/>
              <p:cNvSpPr>
                <a:spLocks noChangeArrowheads="1"/>
              </p:cNvSpPr>
              <p:nvPr/>
            </p:nvSpPr>
            <p:spPr bwMode="auto">
              <a:xfrm>
                <a:off x="2040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16" name="Rectangle 115"/>
              <p:cNvSpPr>
                <a:spLocks noChangeArrowheads="1"/>
              </p:cNvSpPr>
              <p:nvPr/>
            </p:nvSpPr>
            <p:spPr bwMode="auto">
              <a:xfrm>
                <a:off x="2379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17" name="Rectangle 116"/>
              <p:cNvSpPr>
                <a:spLocks noChangeArrowheads="1"/>
              </p:cNvSpPr>
              <p:nvPr/>
            </p:nvSpPr>
            <p:spPr bwMode="auto">
              <a:xfrm>
                <a:off x="2266" y="2674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grpSp>
            <p:nvGrpSpPr>
              <p:cNvPr id="14418" name="Group 117"/>
              <p:cNvGrpSpPr>
                <a:grpSpLocks/>
              </p:cNvGrpSpPr>
              <p:nvPr/>
            </p:nvGrpSpPr>
            <p:grpSpPr bwMode="auto">
              <a:xfrm>
                <a:off x="2492" y="1770"/>
                <a:ext cx="226" cy="226"/>
                <a:chOff x="1525" y="1714"/>
                <a:chExt cx="226" cy="226"/>
              </a:xfrm>
            </p:grpSpPr>
            <p:sp>
              <p:nvSpPr>
                <p:cNvPr id="14440" name="Rectangle 118"/>
                <p:cNvSpPr>
                  <a:spLocks noChangeArrowheads="1"/>
                </p:cNvSpPr>
                <p:nvPr/>
              </p:nvSpPr>
              <p:spPr bwMode="auto">
                <a:xfrm>
                  <a:off x="1638" y="1714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618FFD"/>
                    </a:buClr>
                    <a:buSzPct val="80000"/>
                    <a:buFont typeface="Wingdings" pitchFamily="2" charset="2"/>
                    <a:buChar char="q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618FFD"/>
                    </a:buClr>
                    <a:buFont typeface="Wingdings" pitchFamily="2" charset="2"/>
                    <a:buChar char="v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618FFD"/>
                    </a:buClr>
                    <a:buChar char="•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 b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441" name="Rectangle 119"/>
                <p:cNvSpPr>
                  <a:spLocks noChangeArrowheads="1"/>
                </p:cNvSpPr>
                <p:nvPr/>
              </p:nvSpPr>
              <p:spPr bwMode="auto">
                <a:xfrm>
                  <a:off x="1525" y="1827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618FFD"/>
                    </a:buClr>
                    <a:buSzPct val="80000"/>
                    <a:buFont typeface="Wingdings" pitchFamily="2" charset="2"/>
                    <a:buChar char="q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618FFD"/>
                    </a:buClr>
                    <a:buFont typeface="Wingdings" pitchFamily="2" charset="2"/>
                    <a:buChar char="v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618FFD"/>
                    </a:buClr>
                    <a:buChar char="•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 b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442" name="Rectangle 120"/>
                <p:cNvSpPr>
                  <a:spLocks noChangeArrowheads="1"/>
                </p:cNvSpPr>
                <p:nvPr/>
              </p:nvSpPr>
              <p:spPr bwMode="auto">
                <a:xfrm>
                  <a:off x="1638" y="1827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618FFD"/>
                    </a:buClr>
                    <a:buSzPct val="80000"/>
                    <a:buFont typeface="Wingdings" pitchFamily="2" charset="2"/>
                    <a:buChar char="q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618FFD"/>
                    </a:buClr>
                    <a:buFont typeface="Wingdings" pitchFamily="2" charset="2"/>
                    <a:buChar char="v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618FFD"/>
                    </a:buClr>
                    <a:buChar char="•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 b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443" name="Rectangle 121"/>
                <p:cNvSpPr>
                  <a:spLocks noChangeArrowheads="1"/>
                </p:cNvSpPr>
                <p:nvPr/>
              </p:nvSpPr>
              <p:spPr bwMode="auto">
                <a:xfrm>
                  <a:off x="1525" y="1714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618FFD"/>
                    </a:buClr>
                    <a:buSzPct val="80000"/>
                    <a:buFont typeface="Wingdings" pitchFamily="2" charset="2"/>
                    <a:buChar char="q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618FFD"/>
                    </a:buClr>
                    <a:buFont typeface="Wingdings" pitchFamily="2" charset="2"/>
                    <a:buChar char="v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618FFD"/>
                    </a:buClr>
                    <a:buChar char="•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 b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19" name="Group 122"/>
              <p:cNvGrpSpPr>
                <a:grpSpLocks/>
              </p:cNvGrpSpPr>
              <p:nvPr/>
            </p:nvGrpSpPr>
            <p:grpSpPr bwMode="auto">
              <a:xfrm>
                <a:off x="2492" y="1996"/>
                <a:ext cx="226" cy="226"/>
                <a:chOff x="1525" y="1714"/>
                <a:chExt cx="226" cy="226"/>
              </a:xfrm>
            </p:grpSpPr>
            <p:sp>
              <p:nvSpPr>
                <p:cNvPr id="14436" name="Rectangle 123"/>
                <p:cNvSpPr>
                  <a:spLocks noChangeArrowheads="1"/>
                </p:cNvSpPr>
                <p:nvPr/>
              </p:nvSpPr>
              <p:spPr bwMode="auto">
                <a:xfrm>
                  <a:off x="1638" y="1714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618FFD"/>
                    </a:buClr>
                    <a:buSzPct val="80000"/>
                    <a:buFont typeface="Wingdings" pitchFamily="2" charset="2"/>
                    <a:buChar char="q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618FFD"/>
                    </a:buClr>
                    <a:buFont typeface="Wingdings" pitchFamily="2" charset="2"/>
                    <a:buChar char="v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618FFD"/>
                    </a:buClr>
                    <a:buChar char="•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 b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43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525" y="1827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618FFD"/>
                    </a:buClr>
                    <a:buSzPct val="80000"/>
                    <a:buFont typeface="Wingdings" pitchFamily="2" charset="2"/>
                    <a:buChar char="q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618FFD"/>
                    </a:buClr>
                    <a:buFont typeface="Wingdings" pitchFamily="2" charset="2"/>
                    <a:buChar char="v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618FFD"/>
                    </a:buClr>
                    <a:buChar char="•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 b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438" name="Rectangle 125"/>
                <p:cNvSpPr>
                  <a:spLocks noChangeArrowheads="1"/>
                </p:cNvSpPr>
                <p:nvPr/>
              </p:nvSpPr>
              <p:spPr bwMode="auto">
                <a:xfrm>
                  <a:off x="1638" y="1827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618FFD"/>
                    </a:buClr>
                    <a:buSzPct val="80000"/>
                    <a:buFont typeface="Wingdings" pitchFamily="2" charset="2"/>
                    <a:buChar char="q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618FFD"/>
                    </a:buClr>
                    <a:buFont typeface="Wingdings" pitchFamily="2" charset="2"/>
                    <a:buChar char="v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618FFD"/>
                    </a:buClr>
                    <a:buChar char="•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 b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439" name="Rectangle 126"/>
                <p:cNvSpPr>
                  <a:spLocks noChangeArrowheads="1"/>
                </p:cNvSpPr>
                <p:nvPr/>
              </p:nvSpPr>
              <p:spPr bwMode="auto">
                <a:xfrm>
                  <a:off x="1525" y="1714"/>
                  <a:ext cx="113" cy="113"/>
                </a:xfrm>
                <a:prstGeom prst="rect">
                  <a:avLst/>
                </a:prstGeom>
                <a:noFill/>
                <a:ln w="317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618FFD"/>
                    </a:buClr>
                    <a:buSzPct val="80000"/>
                    <a:buFont typeface="Wingdings" pitchFamily="2" charset="2"/>
                    <a:buChar char="q"/>
                    <a:defRPr sz="20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618FFD"/>
                    </a:buClr>
                    <a:buFont typeface="Wingdings" pitchFamily="2" charset="2"/>
                    <a:buChar char="v"/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618FFD"/>
                    </a:buClr>
                    <a:buChar char="•"/>
                    <a:defRPr sz="16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2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1600" b="0">
                    <a:solidFill>
                      <a:srgbClr val="000000"/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4420" name="Rectangle 127"/>
              <p:cNvSpPr>
                <a:spLocks noChangeArrowheads="1"/>
              </p:cNvSpPr>
              <p:nvPr/>
            </p:nvSpPr>
            <p:spPr bwMode="auto">
              <a:xfrm>
                <a:off x="2718" y="2109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21" name="Rectangle 128"/>
              <p:cNvSpPr>
                <a:spLocks noChangeArrowheads="1"/>
              </p:cNvSpPr>
              <p:nvPr/>
            </p:nvSpPr>
            <p:spPr bwMode="auto">
              <a:xfrm>
                <a:off x="2718" y="1996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22" name="Rectangle 129"/>
              <p:cNvSpPr>
                <a:spLocks noChangeArrowheads="1"/>
              </p:cNvSpPr>
              <p:nvPr/>
            </p:nvSpPr>
            <p:spPr bwMode="auto">
              <a:xfrm>
                <a:off x="2718" y="1883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23" name="Rectangle 130"/>
              <p:cNvSpPr>
                <a:spLocks noChangeArrowheads="1"/>
              </p:cNvSpPr>
              <p:nvPr/>
            </p:nvSpPr>
            <p:spPr bwMode="auto">
              <a:xfrm>
                <a:off x="2718" y="1770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24" name="Rectangle 131"/>
              <p:cNvSpPr>
                <a:spLocks noChangeArrowheads="1"/>
              </p:cNvSpPr>
              <p:nvPr/>
            </p:nvSpPr>
            <p:spPr bwMode="auto">
              <a:xfrm>
                <a:off x="2605" y="2222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25" name="Rectangle 132"/>
              <p:cNvSpPr>
                <a:spLocks noChangeArrowheads="1"/>
              </p:cNvSpPr>
              <p:nvPr/>
            </p:nvSpPr>
            <p:spPr bwMode="auto">
              <a:xfrm>
                <a:off x="2492" y="2335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26" name="Rectangle 133"/>
              <p:cNvSpPr>
                <a:spLocks noChangeArrowheads="1"/>
              </p:cNvSpPr>
              <p:nvPr/>
            </p:nvSpPr>
            <p:spPr bwMode="auto">
              <a:xfrm>
                <a:off x="2605" y="2335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27" name="Rectangle 134"/>
              <p:cNvSpPr>
                <a:spLocks noChangeArrowheads="1"/>
              </p:cNvSpPr>
              <p:nvPr/>
            </p:nvSpPr>
            <p:spPr bwMode="auto">
              <a:xfrm>
                <a:off x="2492" y="2222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28" name="Rectangle 135"/>
              <p:cNvSpPr>
                <a:spLocks noChangeArrowheads="1"/>
              </p:cNvSpPr>
              <p:nvPr/>
            </p:nvSpPr>
            <p:spPr bwMode="auto">
              <a:xfrm>
                <a:off x="2605" y="2448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29" name="Rectangle 136"/>
              <p:cNvSpPr>
                <a:spLocks noChangeArrowheads="1"/>
              </p:cNvSpPr>
              <p:nvPr/>
            </p:nvSpPr>
            <p:spPr bwMode="auto">
              <a:xfrm>
                <a:off x="2492" y="2561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30" name="Rectangle 137"/>
              <p:cNvSpPr>
                <a:spLocks noChangeArrowheads="1"/>
              </p:cNvSpPr>
              <p:nvPr/>
            </p:nvSpPr>
            <p:spPr bwMode="auto">
              <a:xfrm>
                <a:off x="2605" y="2561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31" name="Rectangle 138"/>
              <p:cNvSpPr>
                <a:spLocks noChangeArrowheads="1"/>
              </p:cNvSpPr>
              <p:nvPr/>
            </p:nvSpPr>
            <p:spPr bwMode="auto">
              <a:xfrm>
                <a:off x="2492" y="2448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32" name="Rectangle 139"/>
              <p:cNvSpPr>
                <a:spLocks noChangeArrowheads="1"/>
              </p:cNvSpPr>
              <p:nvPr/>
            </p:nvSpPr>
            <p:spPr bwMode="auto">
              <a:xfrm>
                <a:off x="2718" y="2561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33" name="Rectangle 140"/>
              <p:cNvSpPr>
                <a:spLocks noChangeArrowheads="1"/>
              </p:cNvSpPr>
              <p:nvPr/>
            </p:nvSpPr>
            <p:spPr bwMode="auto">
              <a:xfrm>
                <a:off x="2718" y="2448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34" name="Rectangle 141"/>
              <p:cNvSpPr>
                <a:spLocks noChangeArrowheads="1"/>
              </p:cNvSpPr>
              <p:nvPr/>
            </p:nvSpPr>
            <p:spPr bwMode="auto">
              <a:xfrm>
                <a:off x="2718" y="2335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4435" name="Rectangle 142"/>
              <p:cNvSpPr>
                <a:spLocks noChangeArrowheads="1"/>
              </p:cNvSpPr>
              <p:nvPr/>
            </p:nvSpPr>
            <p:spPr bwMode="auto">
              <a:xfrm>
                <a:off x="2718" y="2222"/>
                <a:ext cx="113" cy="113"/>
              </a:xfrm>
              <a:prstGeom prst="rect">
                <a:avLst/>
              </a:prstGeom>
              <a:noFill/>
              <a:ln w="3175" cap="rnd">
                <a:solidFill>
                  <a:schemeClr val="tx1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4352" name="Rectangle 143"/>
            <p:cNvSpPr>
              <a:spLocks noChangeArrowheads="1"/>
            </p:cNvSpPr>
            <p:nvPr/>
          </p:nvSpPr>
          <p:spPr bwMode="auto">
            <a:xfrm>
              <a:off x="4638" y="845"/>
              <a:ext cx="465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550" tIns="41275" rIns="82550" bIns="41275">
              <a:spAutoFit/>
            </a:bodyPr>
            <a:lstStyle>
              <a:lvl1pPr defTabSz="739775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739775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739775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Řídicí data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53" name="Rectangle 144"/>
            <p:cNvSpPr>
              <a:spLocks noChangeArrowheads="1"/>
            </p:cNvSpPr>
            <p:nvPr/>
          </p:nvSpPr>
          <p:spPr bwMode="auto">
            <a:xfrm>
              <a:off x="3551" y="1015"/>
              <a:ext cx="815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550" tIns="41275" rIns="82550" bIns="41275">
              <a:spAutoFit/>
            </a:bodyPr>
            <a:lstStyle>
              <a:lvl1pPr defTabSz="739775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739775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739775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Kvantované koeficienty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54" name="Rectangle 145"/>
            <p:cNvSpPr>
              <a:spLocks noChangeArrowheads="1"/>
            </p:cNvSpPr>
            <p:nvPr/>
          </p:nvSpPr>
          <p:spPr bwMode="auto">
            <a:xfrm>
              <a:off x="162" y="762"/>
              <a:ext cx="722" cy="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2550" tIns="41275" rIns="82550" bIns="41275">
              <a:spAutoFit/>
            </a:bodyPr>
            <a:lstStyle>
              <a:lvl1pPr defTabSz="739775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739775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739775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Vstupní video signál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cs-CZ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cs-CZ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de-DE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cs-CZ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Rozdělení na makrobloky 16x16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55" name="Rectangle 146"/>
            <p:cNvSpPr>
              <a:spLocks noChangeArrowheads="1"/>
            </p:cNvSpPr>
            <p:nvPr/>
          </p:nvSpPr>
          <p:spPr bwMode="auto">
            <a:xfrm>
              <a:off x="3878" y="2577"/>
              <a:ext cx="645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Výstupní video signál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56" name="Rectangle 147"/>
            <p:cNvSpPr>
              <a:spLocks noChangeArrowheads="1"/>
            </p:cNvSpPr>
            <p:nvPr/>
          </p:nvSpPr>
          <p:spPr bwMode="auto">
            <a:xfrm>
              <a:off x="1312" y="1682"/>
              <a:ext cx="56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2550" tIns="41275" rIns="82550" bIns="41275">
              <a:spAutoFit/>
            </a:bodyPr>
            <a:lstStyle>
              <a:lvl1pPr defTabSz="739775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739775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739775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600">
                  <a:solidFill>
                    <a:srgbClr val="000000"/>
                  </a:solidFill>
                  <a:latin typeface="Calibri" panose="020F0502020204030204" pitchFamily="34" charset="0"/>
                </a:rPr>
                <a:t>Dekodér</a:t>
              </a:r>
              <a:endParaRPr lang="en-US" altLang="en-US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57" name="Rectangle 148"/>
            <p:cNvSpPr>
              <a:spLocks noChangeArrowheads="1"/>
            </p:cNvSpPr>
            <p:nvPr/>
          </p:nvSpPr>
          <p:spPr bwMode="auto">
            <a:xfrm>
              <a:off x="944" y="1298"/>
              <a:ext cx="167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b="0">
                  <a:solidFill>
                    <a:srgbClr val="000000"/>
                  </a:solidFill>
                  <a:latin typeface="Calibri" panose="020F0502020204030204" pitchFamily="34" charset="0"/>
                </a:rPr>
                <a:t>-</a:t>
              </a:r>
            </a:p>
          </p:txBody>
        </p:sp>
        <p:sp useBgFill="1">
          <p:nvSpPr>
            <p:cNvPr id="14358" name="Rectangle 149"/>
            <p:cNvSpPr>
              <a:spLocks noChangeArrowheads="1"/>
            </p:cNvSpPr>
            <p:nvPr/>
          </p:nvSpPr>
          <p:spPr bwMode="auto">
            <a:xfrm>
              <a:off x="1247" y="889"/>
              <a:ext cx="1633" cy="182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82550" tIns="41275" rIns="82550" bIns="41275" anchor="ctr"/>
            <a:lstStyle>
              <a:lvl1pPr defTabSz="739775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739775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739775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Řízení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 useBgFill="1">
          <p:nvSpPr>
            <p:cNvPr id="14359" name="Rectangle 150"/>
            <p:cNvSpPr>
              <a:spLocks noChangeArrowheads="1"/>
            </p:cNvSpPr>
            <p:nvPr/>
          </p:nvSpPr>
          <p:spPr bwMode="auto">
            <a:xfrm>
              <a:off x="1247" y="1162"/>
              <a:ext cx="771" cy="317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55562" tIns="28575" rIns="55562" bIns="28575" anchor="ctr"/>
            <a:lstStyle>
              <a:lvl1pPr defTabSz="3429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3429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3429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Transformace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 useBgFill="1">
          <p:nvSpPr>
            <p:cNvPr id="14360" name="Rectangle 151"/>
            <p:cNvSpPr>
              <a:spLocks noChangeArrowheads="1"/>
            </p:cNvSpPr>
            <p:nvPr/>
          </p:nvSpPr>
          <p:spPr bwMode="auto">
            <a:xfrm>
              <a:off x="2971" y="1570"/>
              <a:ext cx="771" cy="317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55562" tIns="28575" rIns="55562" bIns="28575" anchor="ctr"/>
            <a:lstStyle>
              <a:lvl1pPr defTabSz="3429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3429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3429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Inverzní kvantizace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 useBgFill="1">
          <p:nvSpPr>
            <p:cNvPr id="14361" name="Rectangle 152"/>
            <p:cNvSpPr>
              <a:spLocks noChangeArrowheads="1"/>
            </p:cNvSpPr>
            <p:nvPr/>
          </p:nvSpPr>
          <p:spPr bwMode="auto">
            <a:xfrm>
              <a:off x="2971" y="1978"/>
              <a:ext cx="771" cy="317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55562" tIns="28575" rIns="55562" bIns="28575" anchor="ctr"/>
            <a:lstStyle>
              <a:lvl1pPr defTabSz="3429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3429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3429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Inverzní transformace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 useBgFill="1">
          <p:nvSpPr>
            <p:cNvPr id="14362" name="Rectangle 153"/>
            <p:cNvSpPr>
              <a:spLocks noChangeArrowheads="1"/>
            </p:cNvSpPr>
            <p:nvPr/>
          </p:nvSpPr>
          <p:spPr bwMode="auto">
            <a:xfrm>
              <a:off x="2971" y="2659"/>
              <a:ext cx="771" cy="317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55562" tIns="28575" rIns="55562" bIns="28575" anchor="ctr"/>
            <a:lstStyle>
              <a:lvl1pPr defTabSz="3429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3429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3429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Protiblokový filtr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4363" name="AutoShape 154"/>
            <p:cNvCxnSpPr>
              <a:cxnSpLocks noChangeShapeType="1"/>
              <a:stCxn id="14393" idx="3"/>
              <a:endCxn id="14360" idx="0"/>
            </p:cNvCxnSpPr>
            <p:nvPr/>
          </p:nvCxnSpPr>
          <p:spPr bwMode="auto">
            <a:xfrm>
              <a:off x="2880" y="1321"/>
              <a:ext cx="477" cy="249"/>
            </a:xfrm>
            <a:prstGeom prst="bentConnector2">
              <a:avLst/>
            </a:prstGeom>
            <a:noFill/>
            <a:ln w="28575">
              <a:solidFill>
                <a:srgbClr val="618FFD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4" name="AutoShape 155"/>
            <p:cNvCxnSpPr>
              <a:cxnSpLocks noChangeShapeType="1"/>
              <a:stCxn id="14360" idx="2"/>
              <a:endCxn id="14361" idx="0"/>
            </p:cNvCxnSpPr>
            <p:nvPr/>
          </p:nvCxnSpPr>
          <p:spPr bwMode="auto">
            <a:xfrm>
              <a:off x="3357" y="1887"/>
              <a:ext cx="0" cy="91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5" name="AutoShape 156"/>
            <p:cNvCxnSpPr>
              <a:cxnSpLocks noChangeShapeType="1"/>
              <a:stCxn id="14361" idx="2"/>
              <a:endCxn id="14533" idx="1"/>
            </p:cNvCxnSpPr>
            <p:nvPr/>
          </p:nvCxnSpPr>
          <p:spPr bwMode="auto">
            <a:xfrm>
              <a:off x="3357" y="2295"/>
              <a:ext cx="1" cy="84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6" name="AutoShape 157"/>
            <p:cNvCxnSpPr>
              <a:cxnSpLocks noChangeShapeType="1"/>
              <a:stCxn id="14533" idx="0"/>
              <a:endCxn id="14362" idx="0"/>
            </p:cNvCxnSpPr>
            <p:nvPr/>
          </p:nvCxnSpPr>
          <p:spPr bwMode="auto">
            <a:xfrm flipH="1">
              <a:off x="3357" y="2550"/>
              <a:ext cx="1" cy="109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67" name="AutoShape 158"/>
            <p:cNvCxnSpPr>
              <a:cxnSpLocks noChangeShapeType="1"/>
              <a:stCxn id="14359" idx="3"/>
              <a:endCxn id="14393" idx="1"/>
            </p:cNvCxnSpPr>
            <p:nvPr/>
          </p:nvCxnSpPr>
          <p:spPr bwMode="auto">
            <a:xfrm>
              <a:off x="2018" y="1321"/>
              <a:ext cx="91" cy="0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 useBgFill="1">
          <p:nvSpPr>
            <p:cNvPr id="14368" name="Rectangle 159"/>
            <p:cNvSpPr>
              <a:spLocks noChangeArrowheads="1"/>
            </p:cNvSpPr>
            <p:nvPr/>
          </p:nvSpPr>
          <p:spPr bwMode="auto">
            <a:xfrm>
              <a:off x="2971" y="3066"/>
              <a:ext cx="771" cy="317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55562" tIns="28575" rIns="55562" bIns="28575" anchor="ctr"/>
            <a:lstStyle>
              <a:lvl1pPr defTabSz="3429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3429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3429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Snímková paměť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 useBgFill="1">
          <p:nvSpPr>
            <p:cNvPr id="14369" name="Rectangle 160"/>
            <p:cNvSpPr>
              <a:spLocks noChangeArrowheads="1"/>
            </p:cNvSpPr>
            <p:nvPr/>
          </p:nvSpPr>
          <p:spPr bwMode="auto">
            <a:xfrm>
              <a:off x="1247" y="2658"/>
              <a:ext cx="771" cy="317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55562" tIns="28575" rIns="55562" bIns="28575" anchor="ctr"/>
            <a:lstStyle>
              <a:lvl1pPr defTabSz="3429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3429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3429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Kompenzace pohybu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 useBgFill="1">
          <p:nvSpPr>
            <p:cNvPr id="14370" name="Rectangle 161"/>
            <p:cNvSpPr>
              <a:spLocks noChangeArrowheads="1"/>
            </p:cNvSpPr>
            <p:nvPr/>
          </p:nvSpPr>
          <p:spPr bwMode="auto">
            <a:xfrm>
              <a:off x="2109" y="3067"/>
              <a:ext cx="771" cy="317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0" tIns="28575" rIns="0" bIns="28575" anchor="ctr"/>
            <a:lstStyle>
              <a:lvl1pPr defTabSz="3429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3429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3429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 dirty="0" err="1">
                  <a:solidFill>
                    <a:srgbClr val="000000"/>
                  </a:solidFill>
                  <a:latin typeface="Calibri" panose="020F0502020204030204" pitchFamily="34" charset="0"/>
                </a:rPr>
                <a:t>Vnitrosnímková</a:t>
              </a:r>
              <a:r>
                <a:rPr lang="cs-CZ" altLang="en-US" sz="1400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 predikce</a:t>
              </a:r>
              <a:endParaRPr lang="en-US" altLang="en-US" sz="1400" b="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4371" name="AutoShape 162"/>
            <p:cNvCxnSpPr>
              <a:cxnSpLocks noChangeShapeType="1"/>
              <a:stCxn id="14529" idx="1"/>
              <a:endCxn id="14359" idx="1"/>
            </p:cNvCxnSpPr>
            <p:nvPr/>
          </p:nvCxnSpPr>
          <p:spPr bwMode="auto">
            <a:xfrm>
              <a:off x="1174" y="1319"/>
              <a:ext cx="73" cy="2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 useBgFill="1">
          <p:nvSpPr>
            <p:cNvPr id="14372" name="Rectangle 163"/>
            <p:cNvSpPr>
              <a:spLocks noChangeArrowheads="1"/>
            </p:cNvSpPr>
            <p:nvPr/>
          </p:nvSpPr>
          <p:spPr bwMode="auto">
            <a:xfrm>
              <a:off x="1247" y="3566"/>
              <a:ext cx="771" cy="317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55562" tIns="28575" rIns="55562" bIns="28575" anchor="ctr"/>
            <a:lstStyle>
              <a:lvl1pPr defTabSz="3429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3429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3429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Odhad pohybu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4373" name="AutoShape 164"/>
            <p:cNvCxnSpPr>
              <a:cxnSpLocks noChangeShapeType="1"/>
              <a:stCxn id="14362" idx="2"/>
              <a:endCxn id="14368" idx="0"/>
            </p:cNvCxnSpPr>
            <p:nvPr/>
          </p:nvCxnSpPr>
          <p:spPr bwMode="auto">
            <a:xfrm>
              <a:off x="3357" y="2976"/>
              <a:ext cx="0" cy="90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4" name="AutoShape 165"/>
            <p:cNvCxnSpPr>
              <a:cxnSpLocks noChangeShapeType="1"/>
              <a:stCxn id="14368" idx="1"/>
              <a:endCxn id="14370" idx="3"/>
            </p:cNvCxnSpPr>
            <p:nvPr/>
          </p:nvCxnSpPr>
          <p:spPr bwMode="auto">
            <a:xfrm flipH="1">
              <a:off x="2880" y="3225"/>
              <a:ext cx="91" cy="1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5" name="AutoShape 166"/>
            <p:cNvCxnSpPr>
              <a:cxnSpLocks noChangeShapeType="1"/>
              <a:stCxn id="14372" idx="0"/>
              <a:endCxn id="14369" idx="2"/>
            </p:cNvCxnSpPr>
            <p:nvPr/>
          </p:nvCxnSpPr>
          <p:spPr bwMode="auto">
            <a:xfrm flipV="1">
              <a:off x="1633" y="2975"/>
              <a:ext cx="0" cy="591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76" name="AutoShape 167"/>
            <p:cNvCxnSpPr>
              <a:cxnSpLocks noChangeShapeType="1"/>
              <a:stCxn id="14368" idx="2"/>
              <a:endCxn id="14372" idx="3"/>
            </p:cNvCxnSpPr>
            <p:nvPr/>
          </p:nvCxnSpPr>
          <p:spPr bwMode="auto">
            <a:xfrm rot="5400000">
              <a:off x="2517" y="2884"/>
              <a:ext cx="342" cy="1339"/>
            </a:xfrm>
            <a:prstGeom prst="bentConnector2">
              <a:avLst/>
            </a:prstGeom>
            <a:noFill/>
            <a:ln w="28575">
              <a:solidFill>
                <a:srgbClr val="618FFD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 useBgFill="1">
          <p:nvSpPr>
            <p:cNvPr id="14377" name="Rectangle 168"/>
            <p:cNvSpPr>
              <a:spLocks noChangeArrowheads="1"/>
            </p:cNvSpPr>
            <p:nvPr/>
          </p:nvSpPr>
          <p:spPr bwMode="auto">
            <a:xfrm>
              <a:off x="2109" y="2658"/>
              <a:ext cx="771" cy="317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55562" tIns="28575" rIns="55562" bIns="28575" anchor="ctr"/>
            <a:lstStyle>
              <a:lvl1pPr defTabSz="3429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3429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3429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 b="0">
                <a:solidFill>
                  <a:srgbClr val="EAEAEA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4378" name="AutoShape 169"/>
            <p:cNvCxnSpPr>
              <a:cxnSpLocks noChangeShapeType="1"/>
              <a:stCxn id="14379" idx="0"/>
              <a:endCxn id="14531" idx="2"/>
            </p:cNvCxnSpPr>
            <p:nvPr/>
          </p:nvCxnSpPr>
          <p:spPr bwMode="auto">
            <a:xfrm rot="-5400000">
              <a:off x="2768" y="2191"/>
              <a:ext cx="232" cy="777"/>
            </a:xfrm>
            <a:prstGeom prst="bentConnector2">
              <a:avLst/>
            </a:prstGeom>
            <a:noFill/>
            <a:ln w="28575">
              <a:solidFill>
                <a:srgbClr val="618FFD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79" name="Oval 170"/>
            <p:cNvSpPr>
              <a:spLocks noChangeArrowheads="1"/>
            </p:cNvSpPr>
            <p:nvPr/>
          </p:nvSpPr>
          <p:spPr bwMode="auto">
            <a:xfrm>
              <a:off x="2472" y="2704"/>
              <a:ext cx="45" cy="47"/>
            </a:xfrm>
            <a:prstGeom prst="ellipse">
              <a:avLst/>
            </a:prstGeom>
            <a:solidFill>
              <a:srgbClr val="618FFD"/>
            </a:solidFill>
            <a:ln w="25400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80" name="Oval 171"/>
            <p:cNvSpPr>
              <a:spLocks noChangeArrowheads="1"/>
            </p:cNvSpPr>
            <p:nvPr/>
          </p:nvSpPr>
          <p:spPr bwMode="auto">
            <a:xfrm>
              <a:off x="2336" y="2793"/>
              <a:ext cx="45" cy="47"/>
            </a:xfrm>
            <a:prstGeom prst="ellipse">
              <a:avLst/>
            </a:prstGeom>
            <a:solidFill>
              <a:srgbClr val="618FFD"/>
            </a:solidFill>
            <a:ln w="25400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81" name="Oval 172"/>
            <p:cNvSpPr>
              <a:spLocks noChangeArrowheads="1"/>
            </p:cNvSpPr>
            <p:nvPr/>
          </p:nvSpPr>
          <p:spPr bwMode="auto">
            <a:xfrm>
              <a:off x="2472" y="2885"/>
              <a:ext cx="45" cy="47"/>
            </a:xfrm>
            <a:prstGeom prst="ellipse">
              <a:avLst/>
            </a:prstGeom>
            <a:solidFill>
              <a:srgbClr val="618FFD"/>
            </a:solidFill>
            <a:ln w="25400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4382" name="AutoShape 173"/>
            <p:cNvCxnSpPr>
              <a:cxnSpLocks noChangeShapeType="1"/>
              <a:stCxn id="14370" idx="0"/>
              <a:endCxn id="14381" idx="4"/>
            </p:cNvCxnSpPr>
            <p:nvPr/>
          </p:nvCxnSpPr>
          <p:spPr bwMode="auto">
            <a:xfrm flipV="1">
              <a:off x="2495" y="2940"/>
              <a:ext cx="0" cy="127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3" name="AutoShape 174"/>
            <p:cNvCxnSpPr>
              <a:cxnSpLocks noChangeShapeType="1"/>
              <a:stCxn id="14369" idx="3"/>
              <a:endCxn id="14380" idx="2"/>
            </p:cNvCxnSpPr>
            <p:nvPr/>
          </p:nvCxnSpPr>
          <p:spPr bwMode="auto">
            <a:xfrm>
              <a:off x="2018" y="2817"/>
              <a:ext cx="310" cy="0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84" name="Line 175"/>
            <p:cNvSpPr>
              <a:spLocks noChangeShapeType="1"/>
            </p:cNvSpPr>
            <p:nvPr/>
          </p:nvSpPr>
          <p:spPr bwMode="auto">
            <a:xfrm flipH="1">
              <a:off x="2494" y="2760"/>
              <a:ext cx="0" cy="120"/>
            </a:xfrm>
            <a:prstGeom prst="line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4385" name="Rectangle 176"/>
            <p:cNvSpPr>
              <a:spLocks noChangeArrowheads="1"/>
            </p:cNvSpPr>
            <p:nvPr/>
          </p:nvSpPr>
          <p:spPr bwMode="auto">
            <a:xfrm>
              <a:off x="2073" y="2632"/>
              <a:ext cx="33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Inter</a:t>
              </a:r>
            </a:p>
          </p:txBody>
        </p:sp>
        <p:sp>
          <p:nvSpPr>
            <p:cNvPr id="14386" name="Rectangle 177"/>
            <p:cNvSpPr>
              <a:spLocks noChangeArrowheads="1"/>
            </p:cNvSpPr>
            <p:nvPr/>
          </p:nvSpPr>
          <p:spPr bwMode="auto">
            <a:xfrm>
              <a:off x="2499" y="2783"/>
              <a:ext cx="33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7620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Intra</a:t>
              </a:r>
            </a:p>
          </p:txBody>
        </p:sp>
        <p:cxnSp>
          <p:nvCxnSpPr>
            <p:cNvPr id="14387" name="AutoShape 178"/>
            <p:cNvCxnSpPr>
              <a:cxnSpLocks noChangeShapeType="1"/>
              <a:stCxn id="14377" idx="0"/>
              <a:endCxn id="14528" idx="4"/>
            </p:cNvCxnSpPr>
            <p:nvPr/>
          </p:nvCxnSpPr>
          <p:spPr bwMode="auto">
            <a:xfrm rot="5400000" flipH="1">
              <a:off x="1164" y="1327"/>
              <a:ext cx="1264" cy="1398"/>
            </a:xfrm>
            <a:prstGeom prst="bentConnector3">
              <a:avLst>
                <a:gd name="adj1" fmla="val 15347"/>
              </a:avLst>
            </a:prstGeom>
            <a:noFill/>
            <a:ln w="28575">
              <a:solidFill>
                <a:srgbClr val="618FFD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8" name="AutoShape 179"/>
            <p:cNvCxnSpPr>
              <a:cxnSpLocks noChangeShapeType="1"/>
              <a:endCxn id="14528" idx="2"/>
            </p:cNvCxnSpPr>
            <p:nvPr/>
          </p:nvCxnSpPr>
          <p:spPr bwMode="auto">
            <a:xfrm>
              <a:off x="793" y="1310"/>
              <a:ext cx="219" cy="1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9" name="AutoShape 180"/>
            <p:cNvCxnSpPr>
              <a:cxnSpLocks noChangeShapeType="1"/>
              <a:stCxn id="14348" idx="4"/>
              <a:endCxn id="14369" idx="1"/>
            </p:cNvCxnSpPr>
            <p:nvPr/>
          </p:nvCxnSpPr>
          <p:spPr bwMode="auto">
            <a:xfrm rot="16200000" flipH="1">
              <a:off x="336" y="1905"/>
              <a:ext cx="1474" cy="349"/>
            </a:xfrm>
            <a:prstGeom prst="bentConnector2">
              <a:avLst/>
            </a:prstGeom>
            <a:noFill/>
            <a:ln w="28575">
              <a:solidFill>
                <a:srgbClr val="618FFD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0" name="AutoShape 181"/>
            <p:cNvCxnSpPr>
              <a:cxnSpLocks noChangeShapeType="1"/>
              <a:stCxn id="14348" idx="4"/>
              <a:endCxn id="14372" idx="1"/>
            </p:cNvCxnSpPr>
            <p:nvPr/>
          </p:nvCxnSpPr>
          <p:spPr bwMode="auto">
            <a:xfrm rot="16200000" flipH="1">
              <a:off x="-118" y="2359"/>
              <a:ext cx="2382" cy="349"/>
            </a:xfrm>
            <a:prstGeom prst="bentConnector2">
              <a:avLst/>
            </a:prstGeom>
            <a:noFill/>
            <a:ln w="28575">
              <a:solidFill>
                <a:srgbClr val="618FFD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91" name="Rectangle 182"/>
            <p:cNvSpPr>
              <a:spLocks noChangeArrowheads="1"/>
            </p:cNvSpPr>
            <p:nvPr/>
          </p:nvSpPr>
          <p:spPr bwMode="auto">
            <a:xfrm>
              <a:off x="3134" y="2421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7620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7620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7620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b="0">
                  <a:solidFill>
                    <a:srgbClr val="000000"/>
                  </a:solidFill>
                  <a:latin typeface="Calibri" panose="020F0502020204030204" pitchFamily="34" charset="0"/>
                </a:rPr>
                <a:t>+</a:t>
              </a:r>
              <a:endParaRPr lang="en-US" altLang="en-US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92" name="Line 183"/>
            <p:cNvSpPr>
              <a:spLocks noChangeShapeType="1"/>
            </p:cNvSpPr>
            <p:nvPr/>
          </p:nvSpPr>
          <p:spPr bwMode="auto">
            <a:xfrm>
              <a:off x="2381" y="1071"/>
              <a:ext cx="0" cy="1583"/>
            </a:xfrm>
            <a:prstGeom prst="line">
              <a:avLst/>
            </a:prstGeom>
            <a:noFill/>
            <a:ln w="19050">
              <a:solidFill>
                <a:srgbClr val="618FFD"/>
              </a:solidFill>
              <a:prstDash val="dash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 useBgFill="1">
          <p:nvSpPr>
            <p:cNvPr id="14393" name="Rectangle 184"/>
            <p:cNvSpPr>
              <a:spLocks noChangeArrowheads="1"/>
            </p:cNvSpPr>
            <p:nvPr/>
          </p:nvSpPr>
          <p:spPr bwMode="auto">
            <a:xfrm>
              <a:off x="2109" y="1162"/>
              <a:ext cx="771" cy="317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55562" tIns="28575" rIns="55562" bIns="28575" anchor="ctr"/>
            <a:lstStyle>
              <a:lvl1pPr defTabSz="3429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3429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3429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Kvantizace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394" name="Line 185"/>
            <p:cNvSpPr>
              <a:spLocks noChangeShapeType="1"/>
            </p:cNvSpPr>
            <p:nvPr/>
          </p:nvSpPr>
          <p:spPr bwMode="auto">
            <a:xfrm>
              <a:off x="2290" y="1071"/>
              <a:ext cx="0" cy="91"/>
            </a:xfrm>
            <a:prstGeom prst="line">
              <a:avLst/>
            </a:prstGeom>
            <a:noFill/>
            <a:ln w="19050">
              <a:solidFill>
                <a:srgbClr val="618FFD"/>
              </a:solidFill>
              <a:prstDash val="dash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4395" name="Line 186"/>
            <p:cNvSpPr>
              <a:spLocks noChangeShapeType="1"/>
            </p:cNvSpPr>
            <p:nvPr/>
          </p:nvSpPr>
          <p:spPr bwMode="auto">
            <a:xfrm flipV="1">
              <a:off x="2381" y="1733"/>
              <a:ext cx="589" cy="2"/>
            </a:xfrm>
            <a:prstGeom prst="line">
              <a:avLst/>
            </a:prstGeom>
            <a:noFill/>
            <a:ln w="19050">
              <a:solidFill>
                <a:srgbClr val="EAEAEA"/>
              </a:solidFill>
              <a:prstDash val="dash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4396" name="Line 187"/>
            <p:cNvSpPr>
              <a:spLocks noChangeShapeType="1"/>
            </p:cNvSpPr>
            <p:nvPr/>
          </p:nvSpPr>
          <p:spPr bwMode="auto">
            <a:xfrm>
              <a:off x="3742" y="3248"/>
              <a:ext cx="181" cy="0"/>
            </a:xfrm>
            <a:prstGeom prst="line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 useBgFill="1">
          <p:nvSpPr>
            <p:cNvPr id="14397" name="Rectangle 188"/>
            <p:cNvSpPr>
              <a:spLocks noChangeArrowheads="1"/>
            </p:cNvSpPr>
            <p:nvPr/>
          </p:nvSpPr>
          <p:spPr bwMode="auto">
            <a:xfrm>
              <a:off x="4286" y="1162"/>
              <a:ext cx="771" cy="317"/>
            </a:xfrm>
            <a:prstGeom prst="rect">
              <a:avLst/>
            </a:prstGeom>
            <a:ln w="19050">
              <a:solidFill>
                <a:srgbClr val="618FFD"/>
              </a:solidFill>
              <a:miter lim="800000"/>
              <a:headEnd/>
              <a:tailEnd/>
            </a:ln>
          </p:spPr>
          <p:txBody>
            <a:bodyPr lIns="55562" tIns="28575" rIns="55562" bIns="28575" anchor="ctr"/>
            <a:lstStyle>
              <a:lvl1pPr defTabSz="342900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34290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3429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3429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3429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Kódování entropie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4398" name="AutoShape 189"/>
            <p:cNvCxnSpPr>
              <a:cxnSpLocks noChangeShapeType="1"/>
              <a:stCxn id="14358" idx="3"/>
              <a:endCxn id="14397" idx="0"/>
            </p:cNvCxnSpPr>
            <p:nvPr/>
          </p:nvCxnSpPr>
          <p:spPr bwMode="auto">
            <a:xfrm>
              <a:off x="2880" y="980"/>
              <a:ext cx="1792" cy="182"/>
            </a:xfrm>
            <a:prstGeom prst="bentConnector2">
              <a:avLst/>
            </a:prstGeom>
            <a:noFill/>
            <a:ln w="19050">
              <a:solidFill>
                <a:srgbClr val="618FFD"/>
              </a:solidFill>
              <a:prstDash val="dash"/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9" name="AutoShape 190"/>
            <p:cNvCxnSpPr>
              <a:cxnSpLocks noChangeShapeType="1"/>
              <a:stCxn id="14347" idx="6"/>
              <a:endCxn id="14397" idx="1"/>
            </p:cNvCxnSpPr>
            <p:nvPr/>
          </p:nvCxnSpPr>
          <p:spPr bwMode="auto">
            <a:xfrm flipV="1">
              <a:off x="3387" y="1321"/>
              <a:ext cx="899" cy="1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0" name="AutoShape 191"/>
            <p:cNvCxnSpPr>
              <a:cxnSpLocks noChangeShapeType="1"/>
              <a:stCxn id="14397" idx="3"/>
            </p:cNvCxnSpPr>
            <p:nvPr/>
          </p:nvCxnSpPr>
          <p:spPr bwMode="auto">
            <a:xfrm>
              <a:off x="5057" y="1321"/>
              <a:ext cx="408" cy="0"/>
            </a:xfrm>
            <a:prstGeom prst="straightConnector1">
              <a:avLst/>
            </a:prstGeom>
            <a:noFill/>
            <a:ln w="28575">
              <a:solidFill>
                <a:srgbClr val="618FFD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01" name="Rectangle 192"/>
            <p:cNvSpPr>
              <a:spLocks noChangeArrowheads="1"/>
            </p:cNvSpPr>
            <p:nvPr/>
          </p:nvSpPr>
          <p:spPr bwMode="auto">
            <a:xfrm>
              <a:off x="4966" y="1133"/>
              <a:ext cx="6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>
                  <a:solidFill>
                    <a:srgbClr val="000000"/>
                  </a:solidFill>
                  <a:latin typeface="Calibri" panose="020F0502020204030204" pitchFamily="34" charset="0"/>
                </a:rPr>
                <a:t>Výstup</a:t>
              </a:r>
              <a:endParaRPr lang="en-US" altLang="en-US" sz="14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14402" name="AutoShape 193"/>
            <p:cNvCxnSpPr>
              <a:cxnSpLocks noChangeShapeType="1"/>
              <a:stCxn id="14372" idx="2"/>
              <a:endCxn id="14397" idx="2"/>
            </p:cNvCxnSpPr>
            <p:nvPr/>
          </p:nvCxnSpPr>
          <p:spPr bwMode="auto">
            <a:xfrm rot="5400000" flipH="1" flipV="1">
              <a:off x="1951" y="1161"/>
              <a:ext cx="2404" cy="3039"/>
            </a:xfrm>
            <a:prstGeom prst="bentConnector3">
              <a:avLst>
                <a:gd name="adj1" fmla="val -5991"/>
              </a:avLst>
            </a:prstGeom>
            <a:noFill/>
            <a:ln w="28575">
              <a:solidFill>
                <a:srgbClr val="618FFD"/>
              </a:solidFill>
              <a:miter lim="800000"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03" name="Oval 194"/>
            <p:cNvSpPr>
              <a:spLocks noChangeArrowheads="1"/>
            </p:cNvSpPr>
            <p:nvPr/>
          </p:nvSpPr>
          <p:spPr bwMode="auto">
            <a:xfrm>
              <a:off x="2472" y="2442"/>
              <a:ext cx="45" cy="47"/>
            </a:xfrm>
            <a:prstGeom prst="ellipse">
              <a:avLst/>
            </a:prstGeom>
            <a:solidFill>
              <a:srgbClr val="618FFD"/>
            </a:solidFill>
            <a:ln w="25400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404" name="Oval 195"/>
            <p:cNvSpPr>
              <a:spLocks noChangeArrowheads="1"/>
            </p:cNvSpPr>
            <p:nvPr/>
          </p:nvSpPr>
          <p:spPr bwMode="auto">
            <a:xfrm>
              <a:off x="872" y="2793"/>
              <a:ext cx="45" cy="47"/>
            </a:xfrm>
            <a:prstGeom prst="ellipse">
              <a:avLst/>
            </a:prstGeom>
            <a:solidFill>
              <a:srgbClr val="618FFD"/>
            </a:solidFill>
            <a:ln w="25400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 b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405" name="Rectangle 196"/>
            <p:cNvSpPr>
              <a:spLocks noChangeArrowheads="1"/>
            </p:cNvSpPr>
            <p:nvPr/>
          </p:nvSpPr>
          <p:spPr bwMode="auto">
            <a:xfrm>
              <a:off x="4089" y="1503"/>
              <a:ext cx="554" cy="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2550" tIns="41275" rIns="82550" bIns="41275">
              <a:spAutoFit/>
            </a:bodyPr>
            <a:lstStyle>
              <a:lvl1pPr defTabSz="739775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defTabSz="739775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defTabSz="739775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defTabSz="739775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defTabSz="7397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 b="0" dirty="0">
                  <a:solidFill>
                    <a:srgbClr val="000000"/>
                  </a:solidFill>
                  <a:latin typeface="Calibri" panose="020F0502020204030204" pitchFamily="34" charset="0"/>
                </a:rPr>
                <a:t>Pohybová data</a:t>
              </a:r>
              <a:endParaRPr lang="en-US" altLang="en-US" sz="1400" b="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EE8EB9-DF24-DABB-04E6-C56E776C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49" y="836711"/>
            <a:ext cx="8696040" cy="5832649"/>
          </a:xfrm>
        </p:spPr>
        <p:txBody>
          <a:bodyPr/>
          <a:lstStyle/>
          <a:p>
            <a:r>
              <a:rPr lang="cs-CZ" altLang="en-US" b="1" dirty="0"/>
              <a:t>Blokové schéma hybridního kodéru H.264/AVC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956DB-5AA0-C694-3C8B-E60A3D59ED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67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84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altLang="en-US" sz="2800" dirty="0"/>
              <a:t>H.265/</a:t>
            </a:r>
            <a:r>
              <a:rPr lang="cs-CZ" altLang="en-US" sz="2800" dirty="0" err="1"/>
              <a:t>High</a:t>
            </a:r>
            <a:r>
              <a:rPr lang="cs-CZ" altLang="en-US" sz="2800" dirty="0"/>
              <a:t> </a:t>
            </a:r>
            <a:r>
              <a:rPr lang="cs-CZ" altLang="en-US" sz="2800" dirty="0" err="1"/>
              <a:t>Efficiency</a:t>
            </a:r>
            <a:r>
              <a:rPr lang="cs-CZ" altLang="en-US" sz="2800" dirty="0"/>
              <a:t> Video </a:t>
            </a:r>
            <a:r>
              <a:rPr lang="cs-CZ" altLang="en-US" sz="2800" dirty="0" err="1"/>
              <a:t>Coding</a:t>
            </a:r>
            <a:endParaRPr lang="cs-CZ" altLang="en-US" sz="2800" dirty="0"/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altLang="en-US" b="1" dirty="0"/>
              <a:t>Blokové schéma hybridního kodéru H.265/HEVC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553352" y="1385289"/>
            <a:ext cx="6299097" cy="3516333"/>
            <a:chOff x="58940" y="187745"/>
            <a:chExt cx="4189847" cy="2338890"/>
          </a:xfrm>
        </p:grpSpPr>
        <p:sp>
          <p:nvSpPr>
            <p:cNvPr id="32" name="Rectangle 31"/>
            <p:cNvSpPr/>
            <p:nvPr/>
          </p:nvSpPr>
          <p:spPr>
            <a:xfrm>
              <a:off x="422787" y="624348"/>
              <a:ext cx="3146323" cy="14305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Calibri" panose="020F050202020403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435476" y="215900"/>
              <a:ext cx="360000" cy="2880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T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579718" y="210733"/>
              <a:ext cx="360000" cy="2880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S/Q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600787" y="215900"/>
              <a:ext cx="360000" cy="2880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BIN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63195" y="720095"/>
              <a:ext cx="360000" cy="2880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S/Q</a:t>
              </a:r>
              <a:r>
                <a:rPr lang="cs-CZ" sz="1400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-1</a:t>
              </a:r>
              <a:endParaRPr lang="cs-CZ" sz="14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63195" y="1224214"/>
              <a:ext cx="360000" cy="2880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T</a:t>
              </a:r>
              <a:r>
                <a:rPr lang="cs-CZ" sz="1400" baseline="300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-1</a:t>
              </a:r>
              <a:endParaRPr lang="cs-CZ" sz="14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582902" y="1219018"/>
              <a:ext cx="360000" cy="2880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DBF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35476" y="709408"/>
              <a:ext cx="792000" cy="2880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Dekódované sousední bloky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011129" y="1224185"/>
              <a:ext cx="360000" cy="2880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SAO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59576" y="720095"/>
              <a:ext cx="360000" cy="2880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SP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59576" y="1224185"/>
              <a:ext cx="360000" cy="2880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MCP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35476" y="1224185"/>
              <a:ext cx="360000" cy="288000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DPB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911166" y="2232285"/>
              <a:ext cx="360000" cy="2880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BIN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2947165" y="1728255"/>
              <a:ext cx="288000" cy="288000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Σ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346940" y="215900"/>
              <a:ext cx="288000" cy="288000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l-GR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Σ</a:t>
              </a:r>
              <a:endParaRPr lang="en-US" sz="1400" dirty="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Straight Arrow Connector 46"/>
            <p:cNvCxnSpPr>
              <a:stCxn id="46" idx="6"/>
              <a:endCxn id="33" idx="1"/>
            </p:cNvCxnSpPr>
            <p:nvPr/>
          </p:nvCxnSpPr>
          <p:spPr>
            <a:xfrm>
              <a:off x="634940" y="359900"/>
              <a:ext cx="8005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1787930" y="359900"/>
              <a:ext cx="80053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35" idx="1"/>
            </p:cNvCxnSpPr>
            <p:nvPr/>
          </p:nvCxnSpPr>
          <p:spPr>
            <a:xfrm>
              <a:off x="2942927" y="359900"/>
              <a:ext cx="65786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3307170" y="323875"/>
              <a:ext cx="54000" cy="540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3339086" y="377875"/>
              <a:ext cx="0" cy="34222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endCxn id="37" idx="0"/>
            </p:cNvCxnSpPr>
            <p:nvPr/>
          </p:nvCxnSpPr>
          <p:spPr>
            <a:xfrm>
              <a:off x="3343195" y="1008095"/>
              <a:ext cx="0" cy="2161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37" idx="2"/>
              <a:endCxn id="45" idx="6"/>
            </p:cNvCxnSpPr>
            <p:nvPr/>
          </p:nvCxnSpPr>
          <p:spPr>
            <a:xfrm rot="5400000">
              <a:off x="3109160" y="1638219"/>
              <a:ext cx="360041" cy="10803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>
              <a:stCxn id="45" idx="0"/>
              <a:endCxn id="39" idx="3"/>
            </p:cNvCxnSpPr>
            <p:nvPr/>
          </p:nvCxnSpPr>
          <p:spPr>
            <a:xfrm rot="16200000" flipV="1">
              <a:off x="2221898" y="858987"/>
              <a:ext cx="874847" cy="86368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8" idx="1"/>
              <a:endCxn id="40" idx="3"/>
            </p:cNvCxnSpPr>
            <p:nvPr/>
          </p:nvCxnSpPr>
          <p:spPr>
            <a:xfrm flipH="1">
              <a:off x="2371129" y="1363018"/>
              <a:ext cx="21177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1795476" y="1363018"/>
              <a:ext cx="21177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>
              <a:off x="1219576" y="1363018"/>
              <a:ext cx="21177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1219576" y="853408"/>
              <a:ext cx="211773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endCxn id="38" idx="3"/>
            </p:cNvCxnSpPr>
            <p:nvPr/>
          </p:nvCxnSpPr>
          <p:spPr>
            <a:xfrm flipH="1" flipV="1">
              <a:off x="2942902" y="1363018"/>
              <a:ext cx="11223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>
              <a:stCxn id="45" idx="2"/>
              <a:endCxn id="46" idx="4"/>
            </p:cNvCxnSpPr>
            <p:nvPr/>
          </p:nvCxnSpPr>
          <p:spPr>
            <a:xfrm rot="10800000">
              <a:off x="490941" y="503901"/>
              <a:ext cx="2456225" cy="1368355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714855" y="1170214"/>
              <a:ext cx="54000" cy="54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3064166" y="1336018"/>
              <a:ext cx="54000" cy="540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14855" y="1008095"/>
              <a:ext cx="54000" cy="54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4" name="Elbow Connector 63"/>
            <p:cNvCxnSpPr>
              <a:stCxn id="41" idx="1"/>
              <a:endCxn id="63" idx="0"/>
            </p:cNvCxnSpPr>
            <p:nvPr/>
          </p:nvCxnSpPr>
          <p:spPr>
            <a:xfrm rot="10800000" flipV="1">
              <a:off x="741856" y="864095"/>
              <a:ext cx="117721" cy="14400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>
              <a:stCxn id="42" idx="1"/>
              <a:endCxn id="61" idx="4"/>
            </p:cNvCxnSpPr>
            <p:nvPr/>
          </p:nvCxnSpPr>
          <p:spPr>
            <a:xfrm rot="10800000">
              <a:off x="741856" y="1224215"/>
              <a:ext cx="117721" cy="143971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580940" y="1089154"/>
              <a:ext cx="54000" cy="540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7" name="Straight Arrow Connector 66"/>
            <p:cNvCxnSpPr>
              <a:stCxn id="68" idx="6"/>
              <a:endCxn id="66" idx="2"/>
            </p:cNvCxnSpPr>
            <p:nvPr/>
          </p:nvCxnSpPr>
          <p:spPr>
            <a:xfrm>
              <a:off x="517940" y="1116154"/>
              <a:ext cx="63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463940" y="1089154"/>
              <a:ext cx="54000" cy="540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609976" y="1116806"/>
              <a:ext cx="114300" cy="6429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V="1">
              <a:off x="58940" y="359900"/>
              <a:ext cx="28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3523195" y="2232285"/>
              <a:ext cx="443672" cy="2880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CABAC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06867" y="1728618"/>
              <a:ext cx="360000" cy="2880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MUX</a:t>
              </a:r>
            </a:p>
          </p:txBody>
        </p:sp>
        <p:cxnSp>
          <p:nvCxnSpPr>
            <p:cNvPr id="73" name="Elbow Connector 72"/>
            <p:cNvCxnSpPr>
              <a:stCxn id="44" idx="3"/>
              <a:endCxn id="72" idx="1"/>
            </p:cNvCxnSpPr>
            <p:nvPr/>
          </p:nvCxnSpPr>
          <p:spPr>
            <a:xfrm flipV="1">
              <a:off x="3271166" y="1872618"/>
              <a:ext cx="335701" cy="50366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2"/>
              <a:endCxn id="72" idx="0"/>
            </p:cNvCxnSpPr>
            <p:nvPr/>
          </p:nvCxnSpPr>
          <p:spPr>
            <a:xfrm>
              <a:off x="3780787" y="503900"/>
              <a:ext cx="6080" cy="122471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3788763" y="2016255"/>
              <a:ext cx="0" cy="2160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3960787" y="2376285"/>
              <a:ext cx="28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1435476" y="2232285"/>
              <a:ext cx="792002" cy="28800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cs-CZ" sz="1400" dirty="0"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rPr>
                <a:t>Řízení kodéru</a:t>
              </a:r>
            </a:p>
          </p:txBody>
        </p:sp>
        <p:cxnSp>
          <p:nvCxnSpPr>
            <p:cNvPr id="78" name="Straight Arrow Connector 77"/>
            <p:cNvCxnSpPr>
              <a:stCxn id="77" idx="3"/>
              <a:endCxn id="44" idx="1"/>
            </p:cNvCxnSpPr>
            <p:nvPr/>
          </p:nvCxnSpPr>
          <p:spPr>
            <a:xfrm>
              <a:off x="2227478" y="2376285"/>
              <a:ext cx="68368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43" idx="2"/>
              <a:endCxn id="77" idx="2"/>
            </p:cNvCxnSpPr>
            <p:nvPr/>
          </p:nvCxnSpPr>
          <p:spPr>
            <a:xfrm rot="16200000" flipH="1">
              <a:off x="1219426" y="1908234"/>
              <a:ext cx="1008100" cy="216001"/>
            </a:xfrm>
            <a:prstGeom prst="bentConnector5">
              <a:avLst>
                <a:gd name="adj1" fmla="val 24987"/>
                <a:gd name="adj2" fmla="val 389166"/>
                <a:gd name="adj3" fmla="val 122676"/>
              </a:avLst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/>
            <p:nvPr/>
          </p:nvCxnSpPr>
          <p:spPr>
            <a:xfrm rot="5400000">
              <a:off x="1176768" y="1758847"/>
              <a:ext cx="1522877" cy="12700"/>
            </a:xfrm>
            <a:prstGeom prst="bentConnector5">
              <a:avLst>
                <a:gd name="adj1" fmla="val 42918"/>
                <a:gd name="adj2" fmla="val -6064764"/>
                <a:gd name="adj3" fmla="val 108232"/>
              </a:avLst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82" idx="4"/>
            </p:cNvCxnSpPr>
            <p:nvPr/>
          </p:nvCxnSpPr>
          <p:spPr>
            <a:xfrm rot="16200000" flipH="1">
              <a:off x="-183297" y="767970"/>
              <a:ext cx="2138552" cy="1366078"/>
            </a:xfrm>
            <a:prstGeom prst="bentConnector3">
              <a:avLst>
                <a:gd name="adj1" fmla="val 105631"/>
              </a:avLst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/>
            <p:cNvSpPr/>
            <p:nvPr/>
          </p:nvSpPr>
          <p:spPr>
            <a:xfrm>
              <a:off x="175940" y="327733"/>
              <a:ext cx="54000" cy="54000"/>
            </a:xfrm>
            <a:prstGeom prst="ellipse">
              <a:avLst/>
            </a:prstGeom>
            <a:solidFill>
              <a:schemeClr val="tx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/>
            <p:cNvCxnSpPr/>
            <p:nvPr/>
          </p:nvCxnSpPr>
          <p:spPr>
            <a:xfrm flipV="1">
              <a:off x="1512497" y="1944245"/>
              <a:ext cx="0" cy="288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2160587" y="1944245"/>
              <a:ext cx="0" cy="288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V="1">
              <a:off x="1656517" y="1944245"/>
              <a:ext cx="0" cy="288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flipV="1">
              <a:off x="1795258" y="1944245"/>
              <a:ext cx="0" cy="288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V="1">
              <a:off x="1931856" y="1944245"/>
              <a:ext cx="0" cy="2880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283422" y="187745"/>
              <a:ext cx="59709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+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04661" y="468289"/>
              <a:ext cx="36252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-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895004" y="1693546"/>
              <a:ext cx="59709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+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236522" y="1914040"/>
              <a:ext cx="118353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E*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850099" y="1914040"/>
              <a:ext cx="81034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S'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819102" y="1372305"/>
              <a:ext cx="114088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S*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49520" y="483678"/>
              <a:ext cx="81034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S'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63577" y="1914038"/>
              <a:ext cx="410757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Dekodér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5301" y="217852"/>
              <a:ext cx="58644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E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17515" y="730889"/>
              <a:ext cx="228900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Intra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15872" y="1373810"/>
              <a:ext cx="232184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Inter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1442" y="217852"/>
              <a:ext cx="54379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S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018485" y="2199960"/>
              <a:ext cx="226683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Data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236438" y="1693546"/>
              <a:ext cx="59709" cy="14330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/>
              <a:r>
                <a:rPr lang="cs-CZ" sz="1400" dirty="0">
                  <a:latin typeface="Calibri" panose="020F0502020204030204" pitchFamily="34" charset="0"/>
                  <a:cs typeface="Arial" panose="020B0604020202020204" pitchFamily="34" charset="0"/>
                </a:rPr>
                <a:t>+</a:t>
              </a:r>
              <a:endParaRPr lang="en-US" sz="1400" dirty="0">
                <a:latin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6924457" y="1373112"/>
            <a:ext cx="218404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b="1" dirty="0">
                <a:latin typeface="Calibri" panose="020F0502020204030204" pitchFamily="34" charset="0"/>
              </a:rPr>
              <a:t>S, S’, S*</a:t>
            </a:r>
            <a:r>
              <a:rPr lang="cs-CZ" sz="1400" dirty="0">
                <a:latin typeface="Calibri" panose="020F0502020204030204" pitchFamily="34" charset="0"/>
              </a:rPr>
              <a:t> - vstupní snímek, predikce, rekonstruovaný snímek</a:t>
            </a:r>
            <a:br>
              <a:rPr lang="cs-CZ" sz="1400" dirty="0">
                <a:latin typeface="Calibri" panose="020F0502020204030204" pitchFamily="34" charset="0"/>
              </a:rPr>
            </a:br>
            <a:r>
              <a:rPr lang="cs-CZ" sz="1400" b="1" dirty="0">
                <a:latin typeface="Calibri" panose="020F0502020204030204" pitchFamily="34" charset="0"/>
              </a:rPr>
              <a:t>E, E* </a:t>
            </a:r>
            <a:r>
              <a:rPr lang="cs-CZ" sz="1400" dirty="0">
                <a:latin typeface="Calibri" panose="020F0502020204030204" pitchFamily="34" charset="0"/>
              </a:rPr>
              <a:t>- chyba predikce, rekonstruovaná chyba predikce</a:t>
            </a:r>
            <a:br>
              <a:rPr lang="cs-CZ" sz="1400" dirty="0">
                <a:latin typeface="Calibri" panose="020F0502020204030204" pitchFamily="34" charset="0"/>
              </a:rPr>
            </a:br>
            <a:r>
              <a:rPr lang="cs-CZ" sz="1400" b="1" dirty="0">
                <a:latin typeface="Calibri" panose="020F0502020204030204" pitchFamily="34" charset="0"/>
              </a:rPr>
              <a:t>T</a:t>
            </a:r>
            <a:r>
              <a:rPr lang="cs-CZ" sz="1400" dirty="0">
                <a:latin typeface="Calibri" panose="020F0502020204030204" pitchFamily="34" charset="0"/>
              </a:rPr>
              <a:t> - dvoudimenzionální transformace s proměnnou velikostí bloku</a:t>
            </a:r>
            <a:br>
              <a:rPr lang="cs-CZ" sz="1400" dirty="0">
                <a:latin typeface="Calibri" panose="020F0502020204030204" pitchFamily="34" charset="0"/>
              </a:rPr>
            </a:br>
            <a:r>
              <a:rPr lang="cs-CZ" sz="1400" b="1" dirty="0">
                <a:latin typeface="Calibri" panose="020F0502020204030204" pitchFamily="34" charset="0"/>
              </a:rPr>
              <a:t>S/Q</a:t>
            </a:r>
            <a:r>
              <a:rPr lang="cs-CZ" sz="1400" dirty="0">
                <a:latin typeface="Calibri" panose="020F0502020204030204" pitchFamily="34" charset="0"/>
              </a:rPr>
              <a:t> - </a:t>
            </a:r>
            <a:r>
              <a:rPr lang="cs-CZ" sz="1400" dirty="0" err="1">
                <a:latin typeface="Calibri" panose="020F0502020204030204" pitchFamily="34" charset="0"/>
              </a:rPr>
              <a:t>škálování</a:t>
            </a:r>
            <a:r>
              <a:rPr lang="cs-CZ" sz="1400" dirty="0">
                <a:latin typeface="Calibri" panose="020F0502020204030204" pitchFamily="34" charset="0"/>
              </a:rPr>
              <a:t> a </a:t>
            </a:r>
            <a:r>
              <a:rPr lang="cs-CZ" sz="1400" dirty="0" err="1">
                <a:latin typeface="Calibri" panose="020F0502020204030204" pitchFamily="34" charset="0"/>
              </a:rPr>
              <a:t>kvantizace</a:t>
            </a:r>
            <a:endParaRPr lang="cs-CZ" sz="1400" dirty="0">
              <a:latin typeface="Calibri" panose="020F0502020204030204" pitchFamily="34" charset="0"/>
            </a:endParaRPr>
          </a:p>
          <a:p>
            <a:r>
              <a:rPr lang="cs-CZ" sz="1400" b="1" dirty="0">
                <a:latin typeface="Calibri" panose="020F0502020204030204" pitchFamily="34" charset="0"/>
              </a:rPr>
              <a:t>DPB</a:t>
            </a:r>
            <a:r>
              <a:rPr lang="cs-CZ" sz="1400" dirty="0">
                <a:latin typeface="Calibri" panose="020F0502020204030204" pitchFamily="34" charset="0"/>
              </a:rPr>
              <a:t> - vyrovnávací paměť dekódovaných snímků (</a:t>
            </a:r>
            <a:r>
              <a:rPr lang="cs-CZ" sz="1400" dirty="0" err="1">
                <a:latin typeface="Calibri" panose="020F0502020204030204" pitchFamily="34" charset="0"/>
              </a:rPr>
              <a:t>Decoded</a:t>
            </a:r>
            <a:r>
              <a:rPr lang="cs-CZ" sz="1400" dirty="0">
                <a:latin typeface="Calibri" panose="020F0502020204030204" pitchFamily="34" charset="0"/>
              </a:rPr>
              <a:t> Picture </a:t>
            </a:r>
            <a:r>
              <a:rPr lang="cs-CZ" sz="1400" dirty="0" err="1">
                <a:latin typeface="Calibri" panose="020F0502020204030204" pitchFamily="34" charset="0"/>
              </a:rPr>
              <a:t>Buffer</a:t>
            </a:r>
            <a:r>
              <a:rPr lang="cs-CZ" sz="1400" dirty="0">
                <a:latin typeface="Calibri" panose="020F0502020204030204" pitchFamily="34" charset="0"/>
              </a:rPr>
              <a:t>)</a:t>
            </a:r>
            <a:br>
              <a:rPr lang="cs-CZ" sz="1400" dirty="0">
                <a:latin typeface="Calibri" panose="020F0502020204030204" pitchFamily="34" charset="0"/>
              </a:rPr>
            </a:br>
            <a:r>
              <a:rPr lang="cs-CZ" sz="1400" b="1" dirty="0">
                <a:latin typeface="Calibri" panose="020F0502020204030204" pitchFamily="34" charset="0"/>
              </a:rPr>
              <a:t>MCP</a:t>
            </a:r>
            <a:r>
              <a:rPr lang="cs-CZ" sz="1400" dirty="0">
                <a:latin typeface="Calibri" panose="020F0502020204030204" pitchFamily="34" charset="0"/>
              </a:rPr>
              <a:t> - pohybově kompenzovaná predikce (</a:t>
            </a:r>
            <a:r>
              <a:rPr lang="cs-CZ" sz="1400" dirty="0" err="1">
                <a:latin typeface="Calibri" panose="020F0502020204030204" pitchFamily="34" charset="0"/>
              </a:rPr>
              <a:t>Motion</a:t>
            </a:r>
            <a:r>
              <a:rPr lang="cs-CZ" sz="1400" dirty="0">
                <a:latin typeface="Calibri" panose="020F0502020204030204" pitchFamily="34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</a:rPr>
              <a:t>Compensated</a:t>
            </a:r>
            <a:r>
              <a:rPr lang="cs-CZ" sz="1400" dirty="0">
                <a:latin typeface="Calibri" panose="020F0502020204030204" pitchFamily="34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</a:rPr>
              <a:t>Prediction</a:t>
            </a:r>
            <a:r>
              <a:rPr lang="cs-CZ" sz="1400" dirty="0">
                <a:latin typeface="Calibri" panose="020F0502020204030204" pitchFamily="34" charset="0"/>
              </a:rPr>
              <a:t>)</a:t>
            </a:r>
            <a:br>
              <a:rPr lang="cs-CZ" sz="1400" dirty="0">
                <a:latin typeface="Calibri" panose="020F0502020204030204" pitchFamily="34" charset="0"/>
              </a:rPr>
            </a:br>
            <a:r>
              <a:rPr lang="cs-CZ" sz="1400" b="1" dirty="0">
                <a:latin typeface="Calibri" panose="020F0502020204030204" pitchFamily="34" charset="0"/>
              </a:rPr>
              <a:t>SP </a:t>
            </a:r>
            <a:r>
              <a:rPr lang="cs-CZ" sz="1400" dirty="0">
                <a:latin typeface="Calibri" panose="020F0502020204030204" pitchFamily="34" charset="0"/>
              </a:rPr>
              <a:t>- </a:t>
            </a:r>
            <a:r>
              <a:rPr lang="cs-CZ" sz="1400" dirty="0" err="1">
                <a:latin typeface="Calibri" panose="020F0502020204030204" pitchFamily="34" charset="0"/>
              </a:rPr>
              <a:t>vnitrosnímková</a:t>
            </a:r>
            <a:r>
              <a:rPr lang="cs-CZ" sz="1400" dirty="0">
                <a:latin typeface="Calibri" panose="020F0502020204030204" pitchFamily="34" charset="0"/>
              </a:rPr>
              <a:t> (prostorová) predikce (</a:t>
            </a:r>
            <a:r>
              <a:rPr lang="cs-CZ" sz="1400" dirty="0" err="1">
                <a:latin typeface="Calibri" panose="020F0502020204030204" pitchFamily="34" charset="0"/>
              </a:rPr>
              <a:t>Spatial</a:t>
            </a:r>
            <a:r>
              <a:rPr lang="cs-CZ" sz="1400" dirty="0">
                <a:latin typeface="Calibri" panose="020F0502020204030204" pitchFamily="34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</a:rPr>
              <a:t>Prediction</a:t>
            </a:r>
            <a:r>
              <a:rPr lang="cs-CZ" sz="1400" dirty="0">
                <a:latin typeface="Calibri" panose="020F0502020204030204" pitchFamily="34" charset="0"/>
              </a:rPr>
              <a:t>)</a:t>
            </a:r>
            <a:br>
              <a:rPr lang="cs-CZ" sz="1400" dirty="0">
                <a:latin typeface="Calibri" panose="020F0502020204030204" pitchFamily="34" charset="0"/>
              </a:rPr>
            </a:br>
            <a:r>
              <a:rPr lang="cs-CZ" sz="1400" b="1" dirty="0">
                <a:latin typeface="Calibri" panose="020F0502020204030204" pitchFamily="34" charset="0"/>
              </a:rPr>
              <a:t>DBF</a:t>
            </a:r>
            <a:r>
              <a:rPr lang="cs-CZ" sz="1400" dirty="0">
                <a:latin typeface="Calibri" panose="020F0502020204030204" pitchFamily="34" charset="0"/>
              </a:rPr>
              <a:t> - </a:t>
            </a:r>
            <a:r>
              <a:rPr lang="cs-CZ" sz="1400" dirty="0" err="1">
                <a:latin typeface="Calibri" panose="020F0502020204030204" pitchFamily="34" charset="0"/>
              </a:rPr>
              <a:t>protiblokový</a:t>
            </a:r>
            <a:r>
              <a:rPr lang="cs-CZ" sz="1400" dirty="0">
                <a:latin typeface="Calibri" panose="020F0502020204030204" pitchFamily="34" charset="0"/>
              </a:rPr>
              <a:t> filtr (</a:t>
            </a:r>
            <a:r>
              <a:rPr lang="cs-CZ" sz="1400" dirty="0" err="1">
                <a:latin typeface="Calibri" panose="020F0502020204030204" pitchFamily="34" charset="0"/>
              </a:rPr>
              <a:t>Deblocking</a:t>
            </a:r>
            <a:r>
              <a:rPr lang="cs-CZ" sz="1400" dirty="0">
                <a:latin typeface="Calibri" panose="020F0502020204030204" pitchFamily="34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</a:rPr>
              <a:t>Filter</a:t>
            </a:r>
            <a:r>
              <a:rPr lang="cs-CZ" sz="1400" dirty="0">
                <a:latin typeface="Calibri" panose="020F0502020204030204" pitchFamily="34" charset="0"/>
              </a:rPr>
              <a:t>)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8014" y="5445224"/>
            <a:ext cx="515812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400" b="1" dirty="0">
                <a:latin typeface="Calibri" panose="020F0502020204030204" pitchFamily="34" charset="0"/>
              </a:rPr>
              <a:t>SAO</a:t>
            </a:r>
            <a:r>
              <a:rPr lang="cs-CZ" sz="1400" dirty="0">
                <a:latin typeface="Calibri" panose="020F0502020204030204" pitchFamily="34" charset="0"/>
              </a:rPr>
              <a:t> - filtr s adaptivním offsetem (Sample </a:t>
            </a:r>
            <a:r>
              <a:rPr lang="cs-CZ" sz="1400" dirty="0" err="1">
                <a:latin typeface="Calibri" panose="020F0502020204030204" pitchFamily="34" charset="0"/>
              </a:rPr>
              <a:t>Adaptive</a:t>
            </a:r>
            <a:r>
              <a:rPr lang="cs-CZ" sz="1400" dirty="0">
                <a:latin typeface="Calibri" panose="020F0502020204030204" pitchFamily="34" charset="0"/>
              </a:rPr>
              <a:t> Offset)</a:t>
            </a:r>
          </a:p>
          <a:p>
            <a:r>
              <a:rPr lang="cs-CZ" sz="1400" b="1" dirty="0">
                <a:latin typeface="Calibri" panose="020F0502020204030204" pitchFamily="34" charset="0"/>
              </a:rPr>
              <a:t>BIN</a:t>
            </a:r>
            <a:r>
              <a:rPr lang="cs-CZ" sz="1400" dirty="0">
                <a:latin typeface="Calibri" panose="020F0502020204030204" pitchFamily="34" charset="0"/>
              </a:rPr>
              <a:t> - </a:t>
            </a:r>
            <a:r>
              <a:rPr lang="cs-CZ" sz="1400" dirty="0" err="1">
                <a:latin typeface="Calibri" panose="020F0502020204030204" pitchFamily="34" charset="0"/>
              </a:rPr>
              <a:t>binarizace</a:t>
            </a:r>
            <a:endParaRPr lang="cs-CZ" sz="1400" dirty="0">
              <a:latin typeface="Calibri" panose="020F0502020204030204" pitchFamily="34" charset="0"/>
            </a:endParaRPr>
          </a:p>
          <a:p>
            <a:r>
              <a:rPr lang="cs-CZ" sz="1400" b="1" dirty="0">
                <a:latin typeface="Calibri" panose="020F0502020204030204" pitchFamily="34" charset="0"/>
              </a:rPr>
              <a:t>MUX</a:t>
            </a:r>
            <a:r>
              <a:rPr lang="cs-CZ" sz="1400" dirty="0">
                <a:latin typeface="Calibri" panose="020F0502020204030204" pitchFamily="34" charset="0"/>
              </a:rPr>
              <a:t> - </a:t>
            </a:r>
            <a:r>
              <a:rPr lang="cs-CZ" sz="1400" dirty="0" err="1">
                <a:latin typeface="Calibri" panose="020F0502020204030204" pitchFamily="34" charset="0"/>
              </a:rPr>
              <a:t>multiplexer</a:t>
            </a:r>
            <a:endParaRPr lang="cs-CZ" sz="1400" dirty="0">
              <a:latin typeface="Calibri" panose="020F0502020204030204" pitchFamily="34" charset="0"/>
            </a:endParaRPr>
          </a:p>
          <a:p>
            <a:r>
              <a:rPr lang="cs-CZ" sz="1400" b="1" dirty="0">
                <a:latin typeface="Calibri" panose="020F0502020204030204" pitchFamily="34" charset="0"/>
              </a:rPr>
              <a:t>CABAC</a:t>
            </a:r>
            <a:r>
              <a:rPr lang="cs-CZ" sz="1400" dirty="0">
                <a:latin typeface="Calibri" panose="020F0502020204030204" pitchFamily="34" charset="0"/>
              </a:rPr>
              <a:t> - kontextově adaptivní binární aritmetický kodér (</a:t>
            </a:r>
            <a:r>
              <a:rPr lang="cs-CZ" sz="1400" dirty="0" err="1">
                <a:latin typeface="Calibri" panose="020F0502020204030204" pitchFamily="34" charset="0"/>
              </a:rPr>
              <a:t>Context</a:t>
            </a:r>
            <a:r>
              <a:rPr lang="cs-CZ" sz="1400" dirty="0">
                <a:latin typeface="Calibri" panose="020F0502020204030204" pitchFamily="34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</a:rPr>
              <a:t>Adaptive</a:t>
            </a:r>
            <a:r>
              <a:rPr lang="cs-CZ" sz="1400" dirty="0">
                <a:latin typeface="Calibri" panose="020F0502020204030204" pitchFamily="34" charset="0"/>
              </a:rPr>
              <a:t> Binary </a:t>
            </a:r>
            <a:r>
              <a:rPr lang="cs-CZ" sz="1400" dirty="0" err="1">
                <a:latin typeface="Calibri" panose="020F0502020204030204" pitchFamily="34" charset="0"/>
              </a:rPr>
              <a:t>Arithmetic</a:t>
            </a:r>
            <a:r>
              <a:rPr lang="cs-CZ" sz="1400" dirty="0">
                <a:latin typeface="Calibri" panose="020F0502020204030204" pitchFamily="34" charset="0"/>
              </a:rPr>
              <a:t> </a:t>
            </a:r>
            <a:r>
              <a:rPr lang="cs-CZ" sz="1400" dirty="0" err="1">
                <a:latin typeface="Calibri" panose="020F0502020204030204" pitchFamily="34" charset="0"/>
              </a:rPr>
              <a:t>Coding</a:t>
            </a:r>
            <a:r>
              <a:rPr lang="cs-CZ" sz="1400" dirty="0">
                <a:latin typeface="Calibri" panose="020F0502020204030204" pitchFamily="34" charset="0"/>
              </a:rPr>
              <a:t>)</a:t>
            </a:r>
            <a:endParaRPr lang="en-US" sz="1400" dirty="0">
              <a:latin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2F0A6-1B40-BC5D-2CDD-34A950EE15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68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0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en-US" dirty="0"/>
              <a:t>Úvod: Ztrátové kódování obrazu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Využití</a:t>
            </a:r>
            <a:r>
              <a:rPr lang="cs-CZ" dirty="0"/>
              <a:t> vlastností </a:t>
            </a:r>
            <a:r>
              <a:rPr lang="cs-CZ" b="1" dirty="0"/>
              <a:t>lidského vizuálního systému</a:t>
            </a:r>
          </a:p>
          <a:p>
            <a:pPr lvl="1"/>
            <a:r>
              <a:rPr lang="cs-CZ" dirty="0"/>
              <a:t>Znalost </a:t>
            </a:r>
            <a:r>
              <a:rPr lang="cs-CZ" b="1" dirty="0"/>
              <a:t>vlastností HVS </a:t>
            </a:r>
            <a:r>
              <a:rPr lang="cs-CZ" dirty="0"/>
              <a:t>(</a:t>
            </a:r>
            <a:r>
              <a:rPr lang="cs-CZ" b="1" dirty="0" err="1"/>
              <a:t>Human</a:t>
            </a:r>
            <a:r>
              <a:rPr lang="cs-CZ" b="1" dirty="0"/>
              <a:t> </a:t>
            </a:r>
            <a:r>
              <a:rPr lang="cs-CZ" b="1" dirty="0" err="1"/>
              <a:t>Visual</a:t>
            </a:r>
            <a:r>
              <a:rPr lang="cs-CZ" b="1" dirty="0"/>
              <a:t> </a:t>
            </a:r>
            <a:r>
              <a:rPr lang="cs-CZ" b="1" dirty="0" err="1"/>
              <a:t>System</a:t>
            </a:r>
            <a:r>
              <a:rPr lang="cs-CZ" dirty="0"/>
              <a:t>)</a:t>
            </a:r>
          </a:p>
          <a:p>
            <a:pPr lvl="2"/>
            <a:r>
              <a:rPr lang="cs-CZ" dirty="0"/>
              <a:t>Umožní </a:t>
            </a:r>
            <a:r>
              <a:rPr lang="cs-CZ" b="1" dirty="0"/>
              <a:t>redukovat irelevantní obrazovou informaci</a:t>
            </a:r>
          </a:p>
          <a:p>
            <a:pPr lvl="2"/>
            <a:r>
              <a:rPr lang="cs-CZ" b="1" dirty="0"/>
              <a:t>Artefakty nejsou viditelné </a:t>
            </a:r>
            <a:r>
              <a:rPr lang="cs-CZ" dirty="0"/>
              <a:t>pro </a:t>
            </a:r>
            <a:r>
              <a:rPr lang="cs-CZ" b="1" dirty="0" err="1"/>
              <a:t>perceptuálně</a:t>
            </a:r>
            <a:r>
              <a:rPr lang="cs-CZ" b="1" dirty="0"/>
              <a:t> bezeztrátovou </a:t>
            </a:r>
            <a:r>
              <a:rPr lang="cs-CZ" dirty="0"/>
              <a:t>kompresi</a:t>
            </a:r>
          </a:p>
          <a:p>
            <a:pPr lvl="1"/>
            <a:r>
              <a:rPr lang="cs-CZ" dirty="0"/>
              <a:t>Výslednou </a:t>
            </a:r>
            <a:r>
              <a:rPr lang="cs-CZ" b="1" dirty="0"/>
              <a:t>kvalitu</a:t>
            </a:r>
            <a:r>
              <a:rPr lang="cs-CZ" dirty="0"/>
              <a:t> (zkreslení) je</a:t>
            </a:r>
            <a:r>
              <a:rPr lang="cs-CZ" b="1" dirty="0"/>
              <a:t> třeba </a:t>
            </a:r>
            <a:r>
              <a:rPr lang="en-US" b="1" dirty="0" err="1"/>
              <a:t>kvantifikovat</a:t>
            </a:r>
            <a:endParaRPr lang="cs-CZ" dirty="0"/>
          </a:p>
          <a:p>
            <a:pPr lvl="2"/>
            <a:r>
              <a:rPr lang="cs-CZ" b="1" dirty="0"/>
              <a:t>Subjektivní </a:t>
            </a:r>
            <a:r>
              <a:rPr lang="cs-CZ" dirty="0"/>
              <a:t>a</a:t>
            </a:r>
            <a:r>
              <a:rPr lang="cs-CZ" b="1" dirty="0"/>
              <a:t> objektivní hodnocení kvality obrazu</a:t>
            </a:r>
            <a:endParaRPr lang="en-US" b="1" dirty="0"/>
          </a:p>
        </p:txBody>
      </p:sp>
      <p:grpSp>
        <p:nvGrpSpPr>
          <p:cNvPr id="26628" name="Group 4"/>
          <p:cNvGrpSpPr>
            <a:grpSpLocks/>
          </p:cNvGrpSpPr>
          <p:nvPr/>
        </p:nvGrpSpPr>
        <p:grpSpPr bwMode="auto">
          <a:xfrm>
            <a:off x="539552" y="3453978"/>
            <a:ext cx="8353425" cy="2927350"/>
            <a:chOff x="340" y="674"/>
            <a:chExt cx="5262" cy="1844"/>
          </a:xfrm>
        </p:grpSpPr>
        <p:sp>
          <p:nvSpPr>
            <p:cNvPr id="26630" name="AutoShape 5"/>
            <p:cNvSpPr>
              <a:spLocks noChangeArrowheads="1"/>
            </p:cNvSpPr>
            <p:nvPr/>
          </p:nvSpPr>
          <p:spPr bwMode="auto">
            <a:xfrm>
              <a:off x="3053" y="987"/>
              <a:ext cx="1659" cy="1321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31" name="AutoShape 6"/>
            <p:cNvSpPr>
              <a:spLocks noChangeArrowheads="1"/>
            </p:cNvSpPr>
            <p:nvPr/>
          </p:nvSpPr>
          <p:spPr bwMode="auto">
            <a:xfrm>
              <a:off x="4583" y="1157"/>
              <a:ext cx="1019" cy="981"/>
            </a:xfrm>
            <a:prstGeom prst="rightArrow">
              <a:avLst>
                <a:gd name="adj1" fmla="val 82694"/>
                <a:gd name="adj2" fmla="val 13153"/>
              </a:avLst>
            </a:prstGeom>
            <a:solidFill>
              <a:srgbClr val="B7CAFF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32" name="AutoShape 7"/>
            <p:cNvSpPr>
              <a:spLocks noChangeArrowheads="1"/>
            </p:cNvSpPr>
            <p:nvPr/>
          </p:nvSpPr>
          <p:spPr bwMode="auto">
            <a:xfrm>
              <a:off x="1170" y="987"/>
              <a:ext cx="1659" cy="1321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33" name="AutoShape 8"/>
            <p:cNvSpPr>
              <a:spLocks noChangeArrowheads="1"/>
            </p:cNvSpPr>
            <p:nvPr/>
          </p:nvSpPr>
          <p:spPr bwMode="auto">
            <a:xfrm>
              <a:off x="1753" y="1475"/>
              <a:ext cx="624" cy="637"/>
            </a:xfrm>
            <a:prstGeom prst="rightArrow">
              <a:avLst>
                <a:gd name="adj1" fmla="val 82694"/>
                <a:gd name="adj2" fmla="val 12662"/>
              </a:avLst>
            </a:prstGeom>
            <a:solidFill>
              <a:srgbClr val="B7CAFF"/>
            </a:solidFill>
            <a:ln w="28575" algn="ctr">
              <a:solidFill>
                <a:srgbClr val="618FF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34" name="AutoShape 9"/>
            <p:cNvSpPr>
              <a:spLocks noChangeArrowheads="1"/>
            </p:cNvSpPr>
            <p:nvPr/>
          </p:nvSpPr>
          <p:spPr bwMode="auto">
            <a:xfrm>
              <a:off x="340" y="1157"/>
              <a:ext cx="1019" cy="981"/>
            </a:xfrm>
            <a:prstGeom prst="rightArrow">
              <a:avLst>
                <a:gd name="adj1" fmla="val 82694"/>
                <a:gd name="adj2" fmla="val 13153"/>
              </a:avLst>
            </a:prstGeom>
            <a:solidFill>
              <a:srgbClr val="B7CAFF"/>
            </a:solidFill>
            <a:ln w="28575" algn="ctr">
              <a:solidFill>
                <a:srgbClr val="618FF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6635" name="Picture 10" descr="einsteincompres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" y="1268"/>
              <a:ext cx="664" cy="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6" name="Picture 11" descr="einstei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" y="1266"/>
              <a:ext cx="665" cy="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7" name="AutoShape 12"/>
            <p:cNvSpPr>
              <a:spLocks noChangeArrowheads="1"/>
            </p:cNvSpPr>
            <p:nvPr/>
          </p:nvSpPr>
          <p:spPr bwMode="auto">
            <a:xfrm rot="10800000">
              <a:off x="1380" y="1119"/>
              <a:ext cx="377" cy="1057"/>
            </a:xfrm>
            <a:prstGeom prst="roundRect">
              <a:avLst>
                <a:gd name="adj" fmla="val 16667"/>
              </a:avLst>
            </a:prstGeom>
            <a:solidFill>
              <a:srgbClr val="B7CAFF"/>
            </a:solidFill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 vert="eaVert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200" dirty="0">
                  <a:solidFill>
                    <a:schemeClr val="tx2"/>
                  </a:solidFill>
                  <a:latin typeface="Calibri" panose="020F0502020204030204" pitchFamily="34" charset="0"/>
                </a:rPr>
                <a:t>Ztrátová část</a:t>
              </a:r>
              <a:br>
                <a:rPr lang="cs-CZ" altLang="en-US" sz="1200" dirty="0">
                  <a:solidFill>
                    <a:schemeClr val="tx2"/>
                  </a:solidFill>
                  <a:latin typeface="Calibri" panose="020F0502020204030204" pitchFamily="34" charset="0"/>
                </a:rPr>
              </a:br>
              <a:r>
                <a:rPr lang="cs-CZ" altLang="en-US" sz="1200" dirty="0">
                  <a:solidFill>
                    <a:schemeClr val="tx2"/>
                  </a:solidFill>
                  <a:latin typeface="Calibri" panose="020F0502020204030204" pitchFamily="34" charset="0"/>
                </a:rPr>
                <a:t>(redukce irelevance)</a:t>
              </a:r>
              <a:endParaRPr lang="en-US" altLang="en-US" sz="120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38" name="Oval 13"/>
            <p:cNvSpPr>
              <a:spLocks noChangeArrowheads="1"/>
            </p:cNvSpPr>
            <p:nvPr/>
          </p:nvSpPr>
          <p:spPr bwMode="auto">
            <a:xfrm>
              <a:off x="1470" y="1026"/>
              <a:ext cx="189" cy="189"/>
            </a:xfrm>
            <a:prstGeom prst="ellipse">
              <a:avLst/>
            </a:prstGeom>
            <a:solidFill>
              <a:srgbClr val="B7CAFF"/>
            </a:solidFill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39" name="Line 14"/>
            <p:cNvSpPr>
              <a:spLocks noChangeShapeType="1"/>
            </p:cNvSpPr>
            <p:nvPr/>
          </p:nvSpPr>
          <p:spPr bwMode="auto">
            <a:xfrm flipV="1">
              <a:off x="1451" y="1007"/>
              <a:ext cx="226" cy="22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6640" name="AutoShape 15"/>
            <p:cNvSpPr>
              <a:spLocks noChangeArrowheads="1"/>
            </p:cNvSpPr>
            <p:nvPr/>
          </p:nvSpPr>
          <p:spPr bwMode="auto">
            <a:xfrm rot="5400000" flipH="1">
              <a:off x="1652" y="882"/>
              <a:ext cx="755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16 w 21600"/>
                <a:gd name="T13" fmla="*/ 2010 h 21600"/>
                <a:gd name="T14" fmla="*/ 19368 w 21600"/>
                <a:gd name="T15" fmla="*/ 1016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8269" y="0"/>
                  </a:lnTo>
                  <a:lnTo>
                    <a:pt x="18269" y="1999"/>
                  </a:lnTo>
                  <a:lnTo>
                    <a:pt x="12427" y="1999"/>
                  </a:lnTo>
                  <a:cubicBezTo>
                    <a:pt x="5564" y="1999"/>
                    <a:pt x="0" y="6547"/>
                    <a:pt x="0" y="12158"/>
                  </a:cubicBezTo>
                  <a:lnTo>
                    <a:pt x="0" y="21600"/>
                  </a:lnTo>
                  <a:lnTo>
                    <a:pt x="8340" y="21600"/>
                  </a:lnTo>
                  <a:lnTo>
                    <a:pt x="8340" y="12158"/>
                  </a:lnTo>
                  <a:cubicBezTo>
                    <a:pt x="8340" y="11054"/>
                    <a:pt x="10170" y="10159"/>
                    <a:pt x="12427" y="10159"/>
                  </a:cubicBezTo>
                  <a:lnTo>
                    <a:pt x="18269" y="10159"/>
                  </a:lnTo>
                  <a:lnTo>
                    <a:pt x="18269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B7CAFF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6641" name="AutoShape 16"/>
            <p:cNvSpPr>
              <a:spLocks noChangeArrowheads="1"/>
            </p:cNvSpPr>
            <p:nvPr/>
          </p:nvSpPr>
          <p:spPr bwMode="auto">
            <a:xfrm rot="10800000">
              <a:off x="2377" y="1119"/>
              <a:ext cx="377" cy="1057"/>
            </a:xfrm>
            <a:prstGeom prst="roundRect">
              <a:avLst>
                <a:gd name="adj" fmla="val 16667"/>
              </a:avLst>
            </a:prstGeom>
            <a:solidFill>
              <a:srgbClr val="B7CA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vert="eaVert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200" dirty="0">
                  <a:solidFill>
                    <a:schemeClr val="tx2"/>
                  </a:solidFill>
                  <a:latin typeface="Calibri" panose="020F0502020204030204" pitchFamily="34" charset="0"/>
                </a:rPr>
                <a:t>Bezeztrátová část</a:t>
              </a:r>
              <a:br>
                <a:rPr lang="cs-CZ" altLang="en-US" sz="1200" dirty="0">
                  <a:solidFill>
                    <a:schemeClr val="tx2"/>
                  </a:solidFill>
                  <a:latin typeface="Calibri" panose="020F0502020204030204" pitchFamily="34" charset="0"/>
                </a:rPr>
              </a:br>
              <a:r>
                <a:rPr lang="cs-CZ" altLang="en-US" sz="1200" dirty="0">
                  <a:solidFill>
                    <a:schemeClr val="tx2"/>
                  </a:solidFill>
                  <a:latin typeface="Calibri" panose="020F0502020204030204" pitchFamily="34" charset="0"/>
                </a:rPr>
                <a:t>(redukce redundance)</a:t>
              </a:r>
              <a:endParaRPr lang="en-US" altLang="en-US" sz="120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42" name="AutoShape 17"/>
            <p:cNvSpPr>
              <a:spLocks noChangeArrowheads="1"/>
            </p:cNvSpPr>
            <p:nvPr/>
          </p:nvSpPr>
          <p:spPr bwMode="auto">
            <a:xfrm>
              <a:off x="2754" y="1684"/>
              <a:ext cx="227" cy="408"/>
            </a:xfrm>
            <a:prstGeom prst="rightArrow">
              <a:avLst>
                <a:gd name="adj1" fmla="val 82889"/>
                <a:gd name="adj2" fmla="val 39704"/>
              </a:avLst>
            </a:prstGeom>
            <a:solidFill>
              <a:srgbClr val="B7CAFF"/>
            </a:solidFill>
            <a:ln w="28575" algn="ctr">
              <a:solidFill>
                <a:srgbClr val="618FF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43" name="Text Box 18"/>
            <p:cNvSpPr txBox="1">
              <a:spLocks noChangeArrowheads="1"/>
            </p:cNvSpPr>
            <p:nvPr/>
          </p:nvSpPr>
          <p:spPr bwMode="auto">
            <a:xfrm>
              <a:off x="353" y="1086"/>
              <a:ext cx="6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Vstup</a:t>
              </a:r>
              <a:endParaRPr lang="en-US" altLang="en-US" sz="120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6644" name="Picture 19" descr="einsteincompres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" y="1559"/>
              <a:ext cx="411" cy="4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645" name="Text Box 20"/>
            <p:cNvSpPr txBox="1">
              <a:spLocks noChangeArrowheads="1"/>
            </p:cNvSpPr>
            <p:nvPr/>
          </p:nvSpPr>
          <p:spPr bwMode="auto">
            <a:xfrm>
              <a:off x="1028" y="2305"/>
              <a:ext cx="198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600">
                  <a:solidFill>
                    <a:schemeClr val="tx2"/>
                  </a:solidFill>
                  <a:latin typeface="Calibri" panose="020F0502020204030204" pitchFamily="34" charset="0"/>
                </a:rPr>
                <a:t>Ztrátová komprese obrazu</a:t>
              </a:r>
              <a:endParaRPr lang="en-US" altLang="en-US" sz="160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46" name="Line 21"/>
            <p:cNvSpPr>
              <a:spLocks noChangeShapeType="1"/>
            </p:cNvSpPr>
            <p:nvPr/>
          </p:nvSpPr>
          <p:spPr bwMode="auto">
            <a:xfrm>
              <a:off x="1798" y="1398"/>
              <a:ext cx="0" cy="26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stealth" w="med" len="med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6647" name="Text Box 22"/>
            <p:cNvSpPr txBox="1">
              <a:spLocks noChangeArrowheads="1"/>
            </p:cNvSpPr>
            <p:nvPr/>
          </p:nvSpPr>
          <p:spPr bwMode="auto">
            <a:xfrm>
              <a:off x="1791" y="1534"/>
              <a:ext cx="20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Calibri" panose="020F0502020204030204" pitchFamily="34" charset="0"/>
                </a:rPr>
                <a:t>Q</a:t>
              </a:r>
            </a:p>
          </p:txBody>
        </p:sp>
        <p:sp>
          <p:nvSpPr>
            <p:cNvPr id="26648" name="Text Box 23"/>
            <p:cNvSpPr txBox="1">
              <a:spLocks noChangeArrowheads="1"/>
            </p:cNvSpPr>
            <p:nvPr/>
          </p:nvSpPr>
          <p:spPr bwMode="auto">
            <a:xfrm>
              <a:off x="1250" y="965"/>
              <a:ext cx="24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CR</a:t>
              </a:r>
            </a:p>
          </p:txBody>
        </p:sp>
        <p:sp>
          <p:nvSpPr>
            <p:cNvPr id="26649" name="Text Box 24"/>
            <p:cNvSpPr txBox="1">
              <a:spLocks noChangeArrowheads="1"/>
            </p:cNvSpPr>
            <p:nvPr/>
          </p:nvSpPr>
          <p:spPr bwMode="auto">
            <a:xfrm>
              <a:off x="2206" y="674"/>
              <a:ext cx="8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Irelevantní data</a:t>
              </a:r>
              <a:endParaRPr lang="en-US" altLang="en-US" sz="14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50" name="AutoShape 25"/>
            <p:cNvSpPr>
              <a:spLocks noChangeArrowheads="1"/>
            </p:cNvSpPr>
            <p:nvPr/>
          </p:nvSpPr>
          <p:spPr bwMode="auto">
            <a:xfrm>
              <a:off x="2981" y="1684"/>
              <a:ext cx="226" cy="408"/>
            </a:xfrm>
            <a:prstGeom prst="rightArrow">
              <a:avLst>
                <a:gd name="adj1" fmla="val 82889"/>
                <a:gd name="adj2" fmla="val 39704"/>
              </a:avLst>
            </a:prstGeom>
            <a:solidFill>
              <a:srgbClr val="B7CAFF"/>
            </a:solidFill>
            <a:ln w="28575" algn="ctr">
              <a:solidFill>
                <a:srgbClr val="618FF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51" name="AutoShape 26"/>
            <p:cNvSpPr>
              <a:spLocks noChangeArrowheads="1"/>
            </p:cNvSpPr>
            <p:nvPr/>
          </p:nvSpPr>
          <p:spPr bwMode="auto">
            <a:xfrm rot="10800000">
              <a:off x="3207" y="1119"/>
              <a:ext cx="377" cy="1057"/>
            </a:xfrm>
            <a:prstGeom prst="roundRect">
              <a:avLst>
                <a:gd name="adj" fmla="val 16667"/>
              </a:avLst>
            </a:prstGeom>
            <a:solidFill>
              <a:srgbClr val="B7CAFF"/>
            </a:solidFill>
            <a:ln w="28575" algn="ctr">
              <a:solidFill>
                <a:srgbClr val="618FFD"/>
              </a:solidFill>
              <a:round/>
              <a:headEnd/>
              <a:tailEnd/>
            </a:ln>
          </p:spPr>
          <p:txBody>
            <a:bodyPr vert="eaVert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200" dirty="0">
                  <a:solidFill>
                    <a:schemeClr val="tx2"/>
                  </a:solidFill>
                  <a:latin typeface="Calibri" panose="020F0502020204030204" pitchFamily="34" charset="0"/>
                </a:rPr>
                <a:t>Bezeztrátový (entropický) dekodér</a:t>
              </a:r>
              <a:endParaRPr lang="en-US" altLang="en-US" sz="120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52" name="AutoShape 27"/>
            <p:cNvSpPr>
              <a:spLocks noChangeArrowheads="1"/>
            </p:cNvSpPr>
            <p:nvPr/>
          </p:nvSpPr>
          <p:spPr bwMode="auto">
            <a:xfrm>
              <a:off x="3584" y="1475"/>
              <a:ext cx="624" cy="637"/>
            </a:xfrm>
            <a:prstGeom prst="rightArrow">
              <a:avLst>
                <a:gd name="adj1" fmla="val 82694"/>
                <a:gd name="adj2" fmla="val 12662"/>
              </a:avLst>
            </a:prstGeom>
            <a:solidFill>
              <a:srgbClr val="B7CAFF"/>
            </a:solidFill>
            <a:ln w="28575" algn="ctr">
              <a:solidFill>
                <a:srgbClr val="618FFD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6653" name="Picture 28" descr="einsteincompres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4" y="1559"/>
              <a:ext cx="411" cy="4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654" name="AutoShape 29"/>
            <p:cNvSpPr>
              <a:spLocks noChangeArrowheads="1"/>
            </p:cNvSpPr>
            <p:nvPr/>
          </p:nvSpPr>
          <p:spPr bwMode="auto">
            <a:xfrm rot="10800000">
              <a:off x="4219" y="1119"/>
              <a:ext cx="377" cy="1057"/>
            </a:xfrm>
            <a:prstGeom prst="roundRect">
              <a:avLst>
                <a:gd name="adj" fmla="val 16667"/>
              </a:avLst>
            </a:prstGeom>
            <a:solidFill>
              <a:srgbClr val="B7CAFF"/>
            </a:solidFill>
            <a:ln w="28575" algn="ctr">
              <a:solidFill>
                <a:srgbClr val="FF0000"/>
              </a:solidFill>
              <a:round/>
              <a:headEnd/>
              <a:tailEnd/>
            </a:ln>
          </p:spPr>
          <p:txBody>
            <a:bodyPr vert="eaVert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200" dirty="0">
                  <a:solidFill>
                    <a:schemeClr val="tx2"/>
                  </a:solidFill>
                  <a:latin typeface="Calibri" panose="020F0502020204030204" pitchFamily="34" charset="0"/>
                </a:rPr>
                <a:t>Ztrátová</a:t>
              </a:r>
              <a:br>
                <a:rPr lang="cs-CZ" altLang="en-US" sz="1200" dirty="0">
                  <a:solidFill>
                    <a:schemeClr val="tx2"/>
                  </a:solidFill>
                  <a:latin typeface="Calibri" panose="020F0502020204030204" pitchFamily="34" charset="0"/>
                </a:rPr>
              </a:br>
              <a:r>
                <a:rPr lang="cs-CZ" altLang="en-US" sz="1200" dirty="0">
                  <a:solidFill>
                    <a:schemeClr val="tx2"/>
                  </a:solidFill>
                  <a:latin typeface="Calibri" panose="020F0502020204030204" pitchFamily="34" charset="0"/>
                </a:rPr>
                <a:t>rekonstrukce</a:t>
              </a:r>
              <a:endParaRPr lang="en-US" altLang="en-US" sz="120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55" name="AutoShape 30"/>
            <p:cNvSpPr>
              <a:spLocks noChangeArrowheads="1"/>
            </p:cNvSpPr>
            <p:nvPr/>
          </p:nvSpPr>
          <p:spPr bwMode="auto">
            <a:xfrm rot="10800000" flipH="1">
              <a:off x="3866" y="826"/>
              <a:ext cx="340" cy="56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52 w 21600"/>
                <a:gd name="T13" fmla="*/ 2252 h 21600"/>
                <a:gd name="T14" fmla="*/ 18360 w 21600"/>
                <a:gd name="T15" fmla="*/ 98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6424" y="0"/>
                  </a:lnTo>
                  <a:lnTo>
                    <a:pt x="16424" y="2255"/>
                  </a:lnTo>
                  <a:lnTo>
                    <a:pt x="12427" y="2255"/>
                  </a:lnTo>
                  <a:cubicBezTo>
                    <a:pt x="5564" y="2255"/>
                    <a:pt x="0" y="6689"/>
                    <a:pt x="0" y="12158"/>
                  </a:cubicBezTo>
                  <a:lnTo>
                    <a:pt x="0" y="21600"/>
                  </a:lnTo>
                  <a:lnTo>
                    <a:pt x="7817" y="21600"/>
                  </a:lnTo>
                  <a:lnTo>
                    <a:pt x="7817" y="12158"/>
                  </a:lnTo>
                  <a:cubicBezTo>
                    <a:pt x="7817" y="10913"/>
                    <a:pt x="9881" y="9903"/>
                    <a:pt x="12427" y="9903"/>
                  </a:cubicBezTo>
                  <a:lnTo>
                    <a:pt x="16424" y="9903"/>
                  </a:lnTo>
                  <a:lnTo>
                    <a:pt x="16424" y="12158"/>
                  </a:lnTo>
                  <a:lnTo>
                    <a:pt x="21600" y="6079"/>
                  </a:lnTo>
                  <a:close/>
                </a:path>
              </a:pathLst>
            </a:custGeom>
            <a:solidFill>
              <a:srgbClr val="B7CAFF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6656" name="Text Box 31"/>
            <p:cNvSpPr txBox="1">
              <a:spLocks noChangeArrowheads="1"/>
            </p:cNvSpPr>
            <p:nvPr/>
          </p:nvSpPr>
          <p:spPr bwMode="auto">
            <a:xfrm>
              <a:off x="3061" y="674"/>
              <a:ext cx="86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Kompresní artefakty</a:t>
              </a:r>
              <a:endParaRPr lang="en-US" altLang="en-US" sz="14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57" name="Text Box 32"/>
            <p:cNvSpPr txBox="1">
              <a:spLocks noChangeArrowheads="1"/>
            </p:cNvSpPr>
            <p:nvPr/>
          </p:nvSpPr>
          <p:spPr bwMode="auto">
            <a:xfrm>
              <a:off x="3627" y="1534"/>
              <a:ext cx="20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Calibri" panose="020F0502020204030204" pitchFamily="34" charset="0"/>
                </a:rPr>
                <a:t>Q</a:t>
              </a:r>
            </a:p>
          </p:txBody>
        </p:sp>
        <p:sp>
          <p:nvSpPr>
            <p:cNvPr id="26658" name="Text Box 33"/>
            <p:cNvSpPr txBox="1">
              <a:spLocks noChangeArrowheads="1"/>
            </p:cNvSpPr>
            <p:nvPr/>
          </p:nvSpPr>
          <p:spPr bwMode="auto">
            <a:xfrm>
              <a:off x="3223" y="2305"/>
              <a:ext cx="1373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600" dirty="0">
                  <a:solidFill>
                    <a:schemeClr val="tx2"/>
                  </a:solidFill>
                  <a:latin typeface="Calibri" panose="020F0502020204030204" pitchFamily="34" charset="0"/>
                </a:rPr>
                <a:t>Rekonstrukce obrazu</a:t>
              </a:r>
              <a:endParaRPr lang="en-US" altLang="en-US" sz="1600" dirty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6659" name="Text Box 34"/>
            <p:cNvSpPr txBox="1">
              <a:spLocks noChangeArrowheads="1"/>
            </p:cNvSpPr>
            <p:nvPr/>
          </p:nvSpPr>
          <p:spPr bwMode="auto">
            <a:xfrm>
              <a:off x="4737" y="1261"/>
              <a:ext cx="20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Calibri" panose="020F0502020204030204" pitchFamily="34" charset="0"/>
                </a:rPr>
                <a:t>Q</a:t>
              </a:r>
            </a:p>
          </p:txBody>
        </p:sp>
        <p:sp>
          <p:nvSpPr>
            <p:cNvPr id="26660" name="Text Box 35"/>
            <p:cNvSpPr txBox="1">
              <a:spLocks noChangeArrowheads="1"/>
            </p:cNvSpPr>
            <p:nvPr/>
          </p:nvSpPr>
          <p:spPr bwMode="auto">
            <a:xfrm>
              <a:off x="4689" y="1086"/>
              <a:ext cx="82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Výstup</a:t>
              </a:r>
              <a:endParaRPr lang="en-US" altLang="en-US" sz="120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65F63-417C-9D32-873B-00B13D9B68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6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3162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2800" dirty="0"/>
              <a:t>Komprese videa:</a:t>
            </a:r>
            <a:br>
              <a:rPr lang="cs-CZ" sz="2800" dirty="0"/>
            </a:br>
            <a:r>
              <a:rPr lang="cs-CZ" altLang="en-US" sz="2800" dirty="0"/>
              <a:t>H.265/</a:t>
            </a:r>
            <a:r>
              <a:rPr lang="cs-CZ" altLang="en-US" sz="2800" dirty="0" err="1"/>
              <a:t>High</a:t>
            </a:r>
            <a:r>
              <a:rPr lang="cs-CZ" altLang="en-US" sz="2800" dirty="0"/>
              <a:t> </a:t>
            </a:r>
            <a:r>
              <a:rPr lang="cs-CZ" altLang="en-US" sz="2800" dirty="0" err="1"/>
              <a:t>Efficiency</a:t>
            </a:r>
            <a:r>
              <a:rPr lang="cs-CZ" altLang="en-US" sz="2800" dirty="0"/>
              <a:t> Video </a:t>
            </a:r>
            <a:r>
              <a:rPr lang="cs-CZ" altLang="en-US" sz="2800" dirty="0" err="1"/>
              <a:t>Coding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Porovnání dělení na bloky u H.264/AVC a H.265/HEVC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024E5-0E3E-3617-D34A-0ABCBD2CB6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69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  <p:pic>
        <p:nvPicPr>
          <p:cNvPr id="5" name="Google Shape;315;p53" descr="HEVC Figure 1" title="HEVC Figure 1">
            <a:extLst>
              <a:ext uri="{FF2B5EF4-FFF2-40B4-BE49-F238E27FC236}">
                <a16:creationId xmlns:a16="http://schemas.microsoft.com/office/drawing/2014/main" id="{C0FAE78F-2385-942B-7E3A-0B94F47A09B7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139" y="2133659"/>
            <a:ext cx="7692301" cy="31675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2A51FC-6A44-2ACD-F7FA-0C8354972950}"/>
              </a:ext>
            </a:extLst>
          </p:cNvPr>
          <p:cNvSpPr/>
          <p:nvPr/>
        </p:nvSpPr>
        <p:spPr>
          <a:xfrm>
            <a:off x="1472322" y="5324336"/>
            <a:ext cx="2768645" cy="4089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cs-CZ" sz="1400" b="1" dirty="0">
                <a:latin typeface="Calibri" panose="020F0502020204030204" pitchFamily="34" charset="0"/>
              </a:rPr>
              <a:t>H.264/AVC</a:t>
            </a:r>
            <a:endParaRPr lang="en-US" sz="1400" b="1" dirty="0"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F21518-DFC0-A430-01CE-2BC639AD1F73}"/>
              </a:ext>
            </a:extLst>
          </p:cNvPr>
          <p:cNvSpPr/>
          <p:nvPr/>
        </p:nvSpPr>
        <p:spPr>
          <a:xfrm>
            <a:off x="5403755" y="5324336"/>
            <a:ext cx="2768645" cy="4089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cs-CZ" sz="1400" b="1" dirty="0">
                <a:latin typeface="Calibri" panose="020F0502020204030204" pitchFamily="34" charset="0"/>
              </a:rPr>
              <a:t>H.265/HEVC</a:t>
            </a:r>
            <a:endParaRPr lang="en-US" sz="14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2959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Účinnost komprese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b="1" dirty="0"/>
                  <a:t>Hodnocení účinnosti </a:t>
                </a:r>
                <a:r>
                  <a:rPr lang="cs-CZ" dirty="0"/>
                  <a:t>komprese</a:t>
                </a:r>
              </a:p>
              <a:p>
                <a:pPr lvl="1"/>
                <a:r>
                  <a:rPr lang="cs-CZ" dirty="0"/>
                  <a:t>Různé </a:t>
                </a:r>
                <a:r>
                  <a:rPr lang="cs-CZ" b="1" dirty="0"/>
                  <a:t>přístupy</a:t>
                </a:r>
                <a:r>
                  <a:rPr lang="cs-CZ" dirty="0"/>
                  <a:t>...</a:t>
                </a:r>
              </a:p>
              <a:p>
                <a:pPr lvl="2"/>
                <a:r>
                  <a:rPr lang="cs-CZ" dirty="0"/>
                  <a:t>Složitost algoritmu, požadavky na paměť, rychlost, míra komprese, jak blízká je rekonstrukce originálu,...</a:t>
                </a:r>
              </a:p>
              <a:p>
                <a:pPr lvl="1"/>
                <a:r>
                  <a:rPr lang="cs-CZ" b="1" dirty="0"/>
                  <a:t>Kompresní poměr</a:t>
                </a:r>
              </a:p>
              <a:p>
                <a:pPr lvl="2"/>
                <a:r>
                  <a:rPr lang="cs-CZ" b="1" dirty="0"/>
                  <a:t>Poměr</a:t>
                </a:r>
                <a:r>
                  <a:rPr lang="cs-CZ" dirty="0"/>
                  <a:t> mezi množstvím bitů pro reprezentaci dat </a:t>
                </a:r>
                <a:r>
                  <a:rPr lang="cs-CZ" b="1" dirty="0"/>
                  <a:t>před kompresí </a:t>
                </a:r>
                <a:r>
                  <a:rPr lang="cs-CZ" dirty="0"/>
                  <a:t>a </a:t>
                </a:r>
                <a:r>
                  <a:rPr lang="cs-CZ" b="1" dirty="0"/>
                  <a:t>po kompresi</a:t>
                </a:r>
                <a:r>
                  <a:rPr lang="cs-CZ" dirty="0"/>
                  <a:t> (</a:t>
                </a:r>
                <a:r>
                  <a:rPr lang="cs-CZ" b="1" dirty="0" err="1"/>
                  <a:t>compression</a:t>
                </a:r>
                <a:r>
                  <a:rPr lang="cs-CZ" b="1" dirty="0"/>
                  <a:t> ratio</a:t>
                </a:r>
                <a:r>
                  <a:rPr lang="cs-CZ" dirty="0"/>
                  <a:t>)</a:t>
                </a:r>
              </a:p>
              <a:p>
                <a:pPr lvl="3"/>
                <a:r>
                  <a:rPr lang="cs-CZ" b="1" dirty="0"/>
                  <a:t>Příklad</a:t>
                </a:r>
                <a:r>
                  <a:rPr lang="cs-CZ" dirty="0"/>
                  <a:t> – Obraz 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/>
                      </a:rPr>
                      <m:t>256</m:t>
                    </m:r>
                    <m:r>
                      <a:rPr lang="cs-CZ" b="0" i="0" smtClean="0">
                        <a:latin typeface="Cambria Math"/>
                        <a:ea typeface="Cambria Math"/>
                      </a:rPr>
                      <m:t>×256</m:t>
                    </m:r>
                  </m:oMath>
                </a14:m>
                <a:r>
                  <a:rPr lang="cs-CZ" b="1" dirty="0"/>
                  <a:t> </a:t>
                </a:r>
                <a:r>
                  <a:rPr lang="cs-CZ" dirty="0"/>
                  <a:t>bodů, před kompresí 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/>
                      </a:rPr>
                      <m:t>65 536 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/>
                      </a:rPr>
                      <m:t>byte</m:t>
                    </m:r>
                  </m:oMath>
                </a14:m>
                <a:r>
                  <a:rPr lang="cs-CZ" dirty="0"/>
                  <a:t>, po kompresi 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/>
                      </a:rPr>
                      <m:t>16 384</m:t>
                    </m:r>
                    <m:r>
                      <a:rPr lang="cs-CZ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cs-CZ" i="0" smtClean="0">
                        <a:latin typeface="Cambria Math"/>
                      </a:rPr>
                      <m:t>byte</m:t>
                    </m:r>
                  </m:oMath>
                </a14:m>
                <a:r>
                  <a:rPr lang="cs-CZ" dirty="0"/>
                  <a:t>, </a:t>
                </a:r>
                <a:r>
                  <a:rPr lang="cs-CZ" b="1" dirty="0"/>
                  <a:t>kompresní poměr 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/>
                      </a:rPr>
                      <m:t>4:1</m:t>
                    </m:r>
                  </m:oMath>
                </a14:m>
                <a:r>
                  <a:rPr lang="cs-CZ" dirty="0"/>
                  <a:t>, případně  vyjádřeno procentuálně jako </a:t>
                </a:r>
                <a:r>
                  <a:rPr lang="cs-CZ" b="1" dirty="0"/>
                  <a:t>redukce objemu 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/>
                      </a:rPr>
                      <m:t>75%</m:t>
                    </m:r>
                  </m:oMath>
                </a14:m>
                <a:endParaRPr lang="cs-CZ" b="1" dirty="0"/>
              </a:p>
              <a:p>
                <a:pPr lvl="2"/>
                <a:r>
                  <a:rPr lang="cs-CZ" dirty="0"/>
                  <a:t>Lze použít také </a:t>
                </a:r>
                <a:r>
                  <a:rPr lang="cs-CZ" b="1" dirty="0"/>
                  <a:t>průměrný počet bitů </a:t>
                </a:r>
                <a:r>
                  <a:rPr lang="cs-CZ" dirty="0"/>
                  <a:t>pro reprezentaci jednoho vzorku (</a:t>
                </a:r>
                <a:r>
                  <a:rPr lang="cs-CZ" b="1" dirty="0" err="1"/>
                  <a:t>compression</a:t>
                </a:r>
                <a:r>
                  <a:rPr lang="cs-CZ" b="1" dirty="0"/>
                  <a:t> </a:t>
                </a:r>
                <a:r>
                  <a:rPr lang="cs-CZ" b="1" dirty="0" err="1"/>
                  <a:t>rate</a:t>
                </a:r>
                <a:r>
                  <a:rPr lang="cs-CZ" dirty="0"/>
                  <a:t>)</a:t>
                </a:r>
              </a:p>
              <a:p>
                <a:pPr lvl="3"/>
                <a:r>
                  <a:rPr lang="cs-CZ" b="1" dirty="0"/>
                  <a:t>Příklad</a:t>
                </a:r>
                <a:r>
                  <a:rPr lang="cs-CZ" dirty="0"/>
                  <a:t> – před kompresí 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/>
                      </a:rPr>
                      <m:t>8 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/>
                      </a:rPr>
                      <m:t>bpp</m:t>
                    </m:r>
                  </m:oMath>
                </a14:m>
                <a:r>
                  <a:rPr lang="cs-CZ" dirty="0"/>
                  <a:t>, po kompresi 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/>
                      </a:rPr>
                      <m:t>2 </m:t>
                    </m:r>
                    <m:r>
                      <m:rPr>
                        <m:sty m:val="p"/>
                      </m:rPr>
                      <a:rPr lang="cs-CZ" b="0" i="0" smtClean="0">
                        <a:latin typeface="Cambria Math"/>
                      </a:rPr>
                      <m:t>bpp</m:t>
                    </m:r>
                  </m:oMath>
                </a14:m>
                <a:r>
                  <a:rPr lang="cs-CZ" dirty="0"/>
                  <a:t> (bitů na pixel, </a:t>
                </a:r>
                <a:r>
                  <a:rPr lang="cs-CZ" dirty="0" err="1"/>
                  <a:t>bits</a:t>
                </a:r>
                <a:r>
                  <a:rPr lang="cs-CZ" dirty="0"/>
                  <a:t> per pixel)</a:t>
                </a:r>
              </a:p>
              <a:p>
                <a:pPr lvl="1"/>
                <a:r>
                  <a:rPr lang="cs-CZ" b="1" dirty="0"/>
                  <a:t>Hodnocení zkreslení/věrnosti/kvality</a:t>
                </a:r>
                <a:r>
                  <a:rPr lang="cs-CZ" dirty="0"/>
                  <a:t> rekonstrukce</a:t>
                </a:r>
              </a:p>
              <a:p>
                <a:pPr lvl="2"/>
                <a:r>
                  <a:rPr lang="cs-CZ" b="1" dirty="0"/>
                  <a:t>Ztrátová komprese</a:t>
                </a:r>
                <a:r>
                  <a:rPr lang="cs-CZ" dirty="0"/>
                  <a:t> – </a:t>
                </a:r>
                <a:r>
                  <a:rPr lang="cs-CZ" b="1" dirty="0"/>
                  <a:t>měření rozdílu </a:t>
                </a:r>
                <a:r>
                  <a:rPr lang="cs-CZ" dirty="0"/>
                  <a:t>mezi originálem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b="0" i="0" smtClean="0">
                        <a:latin typeface="Cambria Math"/>
                      </a:rPr>
                      <m:t>x</m:t>
                    </m:r>
                  </m:oMath>
                </a14:m>
                <a:r>
                  <a:rPr lang="cs-CZ" dirty="0"/>
                  <a:t> a rekonstrukcí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b="0" i="0" smtClean="0">
                        <a:latin typeface="Cambria Math"/>
                      </a:rPr>
                      <m:t>y</m:t>
                    </m:r>
                  </m:oMath>
                </a14:m>
                <a:endParaRPr lang="cs-CZ" dirty="0"/>
              </a:p>
              <a:p>
                <a:pPr lvl="2"/>
                <a:r>
                  <a:rPr lang="cs-CZ" dirty="0"/>
                  <a:t>Existují čistě </a:t>
                </a:r>
                <a:r>
                  <a:rPr lang="cs-CZ" b="1" dirty="0"/>
                  <a:t>matematické</a:t>
                </a:r>
                <a:r>
                  <a:rPr lang="cs-CZ" dirty="0"/>
                  <a:t> přístupy a pak také </a:t>
                </a:r>
                <a:r>
                  <a:rPr lang="cs-CZ" b="1" dirty="0"/>
                  <a:t>vjemové</a:t>
                </a:r>
                <a:r>
                  <a:rPr lang="cs-CZ" dirty="0"/>
                  <a:t> (</a:t>
                </a:r>
                <a:r>
                  <a:rPr lang="cs-CZ" dirty="0" err="1"/>
                  <a:t>perceptuální</a:t>
                </a:r>
                <a:r>
                  <a:rPr lang="cs-CZ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 b="-1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6BE58-C365-3A50-E9B6-E332887B91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70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874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en-US" dirty="0"/>
              <a:t>Hodnocení kvality obrazu</a:t>
            </a:r>
            <a:endParaRPr lang="en-US" alt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altLang="en-US" b="1" dirty="0"/>
              <a:t>Objektivní hodnocení kvality obrazu</a:t>
            </a:r>
            <a:endParaRPr lang="en-US" altLang="en-US" b="1" dirty="0"/>
          </a:p>
          <a:p>
            <a:pPr lvl="1"/>
            <a:r>
              <a:rPr lang="cs-CZ" altLang="en-US" b="1" dirty="0"/>
              <a:t>Matematické charakteristiky</a:t>
            </a:r>
            <a:r>
              <a:rPr lang="en-US" altLang="en-US" dirty="0"/>
              <a:t> </a:t>
            </a:r>
            <a:r>
              <a:rPr lang="cs-CZ" altLang="en-US" dirty="0"/>
              <a:t>nebo</a:t>
            </a:r>
            <a:r>
              <a:rPr lang="en-US" altLang="en-US" dirty="0"/>
              <a:t> </a:t>
            </a:r>
            <a:r>
              <a:rPr lang="cs-CZ" altLang="en-US" b="1" dirty="0"/>
              <a:t>model HVS</a:t>
            </a:r>
            <a:endParaRPr lang="en-US" altLang="en-US" dirty="0"/>
          </a:p>
          <a:p>
            <a:pPr lvl="3"/>
            <a:r>
              <a:rPr lang="cs-CZ" altLang="en-US" b="1" dirty="0"/>
              <a:t>Subjektivní testy </a:t>
            </a:r>
            <a:r>
              <a:rPr lang="cs-CZ" altLang="en-US" dirty="0"/>
              <a:t>jsou nutné pro ověření/validaci</a:t>
            </a:r>
            <a:endParaRPr lang="en-US" altLang="en-US" b="1" dirty="0"/>
          </a:p>
          <a:p>
            <a:r>
              <a:rPr lang="cs-CZ" altLang="en-US" b="1" dirty="0"/>
              <a:t>Subjektivní hodnocení kvality obrazu</a:t>
            </a:r>
            <a:endParaRPr lang="en-US" altLang="en-US" b="1" dirty="0"/>
          </a:p>
          <a:p>
            <a:pPr lvl="1"/>
            <a:r>
              <a:rPr lang="cs-CZ" altLang="en-US" dirty="0"/>
              <a:t>Skupina</a:t>
            </a:r>
            <a:r>
              <a:rPr lang="en-US" altLang="en-US" dirty="0"/>
              <a:t> </a:t>
            </a:r>
            <a:r>
              <a:rPr lang="cs-CZ" altLang="en-US" b="1" dirty="0"/>
              <a:t>lidských pozorovatelů</a:t>
            </a:r>
            <a:endParaRPr lang="en-US" altLang="en-US" dirty="0"/>
          </a:p>
          <a:p>
            <a:pPr lvl="3"/>
            <a:r>
              <a:rPr lang="cs-CZ" altLang="en-US" dirty="0"/>
              <a:t>Časově náročné</a:t>
            </a:r>
            <a:r>
              <a:rPr lang="en-US" altLang="en-US" dirty="0"/>
              <a:t>, </a:t>
            </a:r>
            <a:r>
              <a:rPr lang="cs-CZ" altLang="en-US" dirty="0"/>
              <a:t>nákladné</a:t>
            </a:r>
            <a:r>
              <a:rPr lang="en-US" altLang="en-US" dirty="0"/>
              <a:t>, </a:t>
            </a:r>
            <a:r>
              <a:rPr lang="cs-CZ" altLang="en-US" dirty="0"/>
              <a:t>obtížná automatizace, ...</a:t>
            </a:r>
            <a:endParaRPr lang="en-US" altLang="en-US" dirty="0"/>
          </a:p>
        </p:txBody>
      </p:sp>
      <p:grpSp>
        <p:nvGrpSpPr>
          <p:cNvPr id="23556" name="Group 151"/>
          <p:cNvGrpSpPr>
            <a:grpSpLocks/>
          </p:cNvGrpSpPr>
          <p:nvPr/>
        </p:nvGrpSpPr>
        <p:grpSpPr bwMode="auto">
          <a:xfrm>
            <a:off x="421035" y="3284984"/>
            <a:ext cx="8471445" cy="3383736"/>
            <a:chOff x="395536" y="3119438"/>
            <a:chExt cx="8471197" cy="3383737"/>
          </a:xfrm>
        </p:grpSpPr>
        <p:sp>
          <p:nvSpPr>
            <p:cNvPr id="23558" name="Line 5"/>
            <p:cNvSpPr>
              <a:spLocks noChangeShapeType="1"/>
            </p:cNvSpPr>
            <p:nvPr/>
          </p:nvSpPr>
          <p:spPr bwMode="auto">
            <a:xfrm>
              <a:off x="4868863" y="4929188"/>
              <a:ext cx="3722687" cy="7445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3559" name="Line 6"/>
            <p:cNvSpPr>
              <a:spLocks noChangeShapeType="1"/>
            </p:cNvSpPr>
            <p:nvPr/>
          </p:nvSpPr>
          <p:spPr bwMode="auto">
            <a:xfrm>
              <a:off x="3184525" y="4927601"/>
              <a:ext cx="947737" cy="749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3560" name="AutoShape 8"/>
            <p:cNvSpPr>
              <a:spLocks noChangeAspect="1" noChangeArrowheads="1"/>
            </p:cNvSpPr>
            <p:nvPr/>
          </p:nvSpPr>
          <p:spPr bwMode="auto">
            <a:xfrm rot="5400000" flipV="1">
              <a:off x="2513360" y="3651436"/>
              <a:ext cx="373063" cy="576263"/>
            </a:xfrm>
            <a:prstGeom prst="downArrow">
              <a:avLst>
                <a:gd name="adj1" fmla="val 50000"/>
                <a:gd name="adj2" fmla="val 38617"/>
              </a:avLst>
            </a:prstGeom>
            <a:noFill/>
            <a:ln w="28575">
              <a:solidFill>
                <a:srgbClr val="618FF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61" name="Rectangle 12"/>
            <p:cNvSpPr>
              <a:spLocks noChangeArrowheads="1"/>
            </p:cNvSpPr>
            <p:nvPr/>
          </p:nvSpPr>
          <p:spPr bwMode="auto">
            <a:xfrm>
              <a:off x="820738" y="3590926"/>
              <a:ext cx="1368425" cy="647700"/>
            </a:xfrm>
            <a:prstGeom prst="rect">
              <a:avLst/>
            </a:prstGeom>
            <a:noFill/>
            <a:ln w="38100" algn="ctr">
              <a:solidFill>
                <a:srgbClr val="618FF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62" name="Rectangle 13"/>
            <p:cNvSpPr>
              <a:spLocks noChangeArrowheads="1"/>
            </p:cNvSpPr>
            <p:nvPr/>
          </p:nvSpPr>
          <p:spPr bwMode="auto">
            <a:xfrm>
              <a:off x="965201" y="3735389"/>
              <a:ext cx="647700" cy="144463"/>
            </a:xfrm>
            <a:prstGeom prst="rect">
              <a:avLst/>
            </a:prstGeom>
            <a:solidFill>
              <a:srgbClr val="618FFD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63" name="Rectangle 14"/>
            <p:cNvSpPr>
              <a:spLocks noChangeArrowheads="1"/>
            </p:cNvSpPr>
            <p:nvPr/>
          </p:nvSpPr>
          <p:spPr bwMode="auto">
            <a:xfrm>
              <a:off x="1684338" y="3735389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64" name="Rectangle 15"/>
            <p:cNvSpPr>
              <a:spLocks noChangeArrowheads="1"/>
            </p:cNvSpPr>
            <p:nvPr/>
          </p:nvSpPr>
          <p:spPr bwMode="auto">
            <a:xfrm>
              <a:off x="1828801" y="3735389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65" name="Rectangle 16"/>
            <p:cNvSpPr>
              <a:spLocks noChangeArrowheads="1"/>
            </p:cNvSpPr>
            <p:nvPr/>
          </p:nvSpPr>
          <p:spPr bwMode="auto">
            <a:xfrm>
              <a:off x="1971676" y="3735389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66" name="Rectangle 17"/>
            <p:cNvSpPr>
              <a:spLocks noChangeArrowheads="1"/>
            </p:cNvSpPr>
            <p:nvPr/>
          </p:nvSpPr>
          <p:spPr bwMode="auto">
            <a:xfrm>
              <a:off x="1684338" y="3879851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67" name="Rectangle 18"/>
            <p:cNvSpPr>
              <a:spLocks noChangeArrowheads="1"/>
            </p:cNvSpPr>
            <p:nvPr/>
          </p:nvSpPr>
          <p:spPr bwMode="auto">
            <a:xfrm>
              <a:off x="1828801" y="3879851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68" name="Rectangle 19"/>
            <p:cNvSpPr>
              <a:spLocks noChangeArrowheads="1"/>
            </p:cNvSpPr>
            <p:nvPr/>
          </p:nvSpPr>
          <p:spPr bwMode="auto">
            <a:xfrm>
              <a:off x="1971676" y="3879851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69" name="Rectangle 20"/>
            <p:cNvSpPr>
              <a:spLocks noChangeArrowheads="1"/>
            </p:cNvSpPr>
            <p:nvPr/>
          </p:nvSpPr>
          <p:spPr bwMode="auto">
            <a:xfrm>
              <a:off x="1684338" y="4022726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70" name="Rectangle 21"/>
            <p:cNvSpPr>
              <a:spLocks noChangeArrowheads="1"/>
            </p:cNvSpPr>
            <p:nvPr/>
          </p:nvSpPr>
          <p:spPr bwMode="auto">
            <a:xfrm>
              <a:off x="1828801" y="4022726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71" name="Rectangle 22"/>
            <p:cNvSpPr>
              <a:spLocks noChangeArrowheads="1"/>
            </p:cNvSpPr>
            <p:nvPr/>
          </p:nvSpPr>
          <p:spPr bwMode="auto">
            <a:xfrm>
              <a:off x="1971676" y="4022726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72" name="Rectangle 23"/>
            <p:cNvSpPr>
              <a:spLocks noChangeArrowheads="1"/>
            </p:cNvSpPr>
            <p:nvPr/>
          </p:nvSpPr>
          <p:spPr bwMode="auto">
            <a:xfrm>
              <a:off x="1252538" y="4022726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73" name="Rectangle 24"/>
            <p:cNvSpPr>
              <a:spLocks noChangeArrowheads="1"/>
            </p:cNvSpPr>
            <p:nvPr/>
          </p:nvSpPr>
          <p:spPr bwMode="auto">
            <a:xfrm>
              <a:off x="1397001" y="4022726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74" name="Rectangle 25"/>
            <p:cNvSpPr>
              <a:spLocks noChangeArrowheads="1"/>
            </p:cNvSpPr>
            <p:nvPr/>
          </p:nvSpPr>
          <p:spPr bwMode="auto">
            <a:xfrm>
              <a:off x="1539876" y="4022726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75" name="Rectangle 26"/>
            <p:cNvSpPr>
              <a:spLocks noChangeArrowheads="1"/>
            </p:cNvSpPr>
            <p:nvPr/>
          </p:nvSpPr>
          <p:spPr bwMode="auto">
            <a:xfrm>
              <a:off x="965201" y="3951289"/>
              <a:ext cx="215900" cy="144463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76" name="Rectangle 28"/>
            <p:cNvSpPr>
              <a:spLocks noChangeAspect="1" noChangeArrowheads="1"/>
            </p:cNvSpPr>
            <p:nvPr/>
          </p:nvSpPr>
          <p:spPr bwMode="auto">
            <a:xfrm>
              <a:off x="3197226" y="3590926"/>
              <a:ext cx="1655763" cy="1320800"/>
            </a:xfrm>
            <a:prstGeom prst="rect">
              <a:avLst/>
            </a:prstGeom>
            <a:noFill/>
            <a:ln w="38100">
              <a:solidFill>
                <a:srgbClr val="618FF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3577" name="Picture 30" descr="Kri+1_II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5177" y="3678239"/>
              <a:ext cx="1439863" cy="1149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78" name="AutoShape 31"/>
            <p:cNvSpPr>
              <a:spLocks noChangeArrowheads="1"/>
            </p:cNvSpPr>
            <p:nvPr/>
          </p:nvSpPr>
          <p:spPr bwMode="auto">
            <a:xfrm>
              <a:off x="3290889" y="3660776"/>
              <a:ext cx="1468438" cy="1182688"/>
            </a:xfrm>
            <a:prstGeom prst="roundRect">
              <a:avLst>
                <a:gd name="adj" fmla="val 6986"/>
              </a:avLst>
            </a:prstGeom>
            <a:noFill/>
            <a:ln w="317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79" name="Rectangle 34"/>
            <p:cNvSpPr>
              <a:spLocks noChangeAspect="1" noChangeArrowheads="1"/>
            </p:cNvSpPr>
            <p:nvPr/>
          </p:nvSpPr>
          <p:spPr bwMode="auto">
            <a:xfrm rot="-5400000">
              <a:off x="1193143" y="4791633"/>
              <a:ext cx="1366838" cy="585788"/>
            </a:xfrm>
            <a:prstGeom prst="rect">
              <a:avLst/>
            </a:prstGeom>
            <a:noFill/>
            <a:ln w="38100">
              <a:solidFill>
                <a:srgbClr val="618FF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0" name="Rectangle 35"/>
            <p:cNvSpPr>
              <a:spLocks noChangeArrowheads="1"/>
            </p:cNvSpPr>
            <p:nvPr/>
          </p:nvSpPr>
          <p:spPr bwMode="auto">
            <a:xfrm>
              <a:off x="1659868" y="4472546"/>
              <a:ext cx="431800" cy="144463"/>
            </a:xfrm>
            <a:prstGeom prst="rect">
              <a:avLst/>
            </a:prstGeom>
            <a:solidFill>
              <a:srgbClr val="618FFD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1" name="Rectangle 36"/>
            <p:cNvSpPr>
              <a:spLocks noChangeArrowheads="1"/>
            </p:cNvSpPr>
            <p:nvPr/>
          </p:nvSpPr>
          <p:spPr bwMode="auto">
            <a:xfrm>
              <a:off x="1659868" y="4688446"/>
              <a:ext cx="431800" cy="144463"/>
            </a:xfrm>
            <a:prstGeom prst="rect">
              <a:avLst/>
            </a:prstGeom>
            <a:solidFill>
              <a:srgbClr val="618FFD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2" name="Rectangle 37"/>
            <p:cNvSpPr>
              <a:spLocks noChangeArrowheads="1"/>
            </p:cNvSpPr>
            <p:nvPr/>
          </p:nvSpPr>
          <p:spPr bwMode="auto">
            <a:xfrm>
              <a:off x="1659868" y="4904346"/>
              <a:ext cx="431800" cy="144463"/>
            </a:xfrm>
            <a:prstGeom prst="rect">
              <a:avLst/>
            </a:prstGeom>
            <a:solidFill>
              <a:srgbClr val="618FFD"/>
            </a:solidFill>
            <a:ln w="1905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3" name="Rectangle 39"/>
            <p:cNvSpPr>
              <a:spLocks noChangeArrowheads="1"/>
            </p:cNvSpPr>
            <p:nvPr/>
          </p:nvSpPr>
          <p:spPr bwMode="auto">
            <a:xfrm>
              <a:off x="1696381" y="5193271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4" name="Rectangle 40"/>
            <p:cNvSpPr>
              <a:spLocks noChangeArrowheads="1"/>
            </p:cNvSpPr>
            <p:nvPr/>
          </p:nvSpPr>
          <p:spPr bwMode="auto">
            <a:xfrm>
              <a:off x="1840844" y="5193271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5" name="Rectangle 41"/>
            <p:cNvSpPr>
              <a:spLocks noChangeArrowheads="1"/>
            </p:cNvSpPr>
            <p:nvPr/>
          </p:nvSpPr>
          <p:spPr bwMode="auto">
            <a:xfrm>
              <a:off x="1983719" y="5193271"/>
              <a:ext cx="73025" cy="71438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6" name="Text Box 42"/>
            <p:cNvSpPr txBox="1">
              <a:spLocks noChangeArrowheads="1"/>
            </p:cNvSpPr>
            <p:nvPr/>
          </p:nvSpPr>
          <p:spPr bwMode="auto">
            <a:xfrm>
              <a:off x="395536" y="3248980"/>
              <a:ext cx="21732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600">
                  <a:solidFill>
                    <a:schemeClr val="tx2"/>
                  </a:solidFill>
                  <a:latin typeface="Calibri" panose="020F0502020204030204" pitchFamily="34" charset="0"/>
                </a:rPr>
                <a:t>Digitální video</a:t>
              </a:r>
              <a:endParaRPr lang="en-US" altLang="en-US" sz="160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7" name="Text Box 43"/>
            <p:cNvSpPr txBox="1">
              <a:spLocks noChangeArrowheads="1"/>
            </p:cNvSpPr>
            <p:nvPr/>
          </p:nvSpPr>
          <p:spPr bwMode="auto">
            <a:xfrm>
              <a:off x="576027" y="5743576"/>
              <a:ext cx="26638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600">
                  <a:solidFill>
                    <a:schemeClr val="tx2"/>
                  </a:solidFill>
                  <a:latin typeface="Calibri" panose="020F0502020204030204" pitchFamily="34" charset="0"/>
                </a:rPr>
                <a:t>Pracovní stanice</a:t>
              </a:r>
              <a:endParaRPr lang="en-US" altLang="en-US" sz="160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88" name="Text Box 44"/>
            <p:cNvSpPr txBox="1">
              <a:spLocks noChangeArrowheads="1"/>
            </p:cNvSpPr>
            <p:nvPr/>
          </p:nvSpPr>
          <p:spPr bwMode="auto">
            <a:xfrm>
              <a:off x="2652713" y="4911726"/>
              <a:ext cx="28479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600" dirty="0">
                  <a:solidFill>
                    <a:schemeClr val="tx2"/>
                  </a:solidFill>
                  <a:latin typeface="Calibri" panose="020F0502020204030204" pitchFamily="34" charset="0"/>
                </a:rPr>
                <a:t>Referenční</a:t>
              </a:r>
              <a:r>
                <a:rPr lang="en-US" altLang="en-US" sz="1600" dirty="0">
                  <a:solidFill>
                    <a:schemeClr val="tx2"/>
                  </a:solidFill>
                  <a:latin typeface="Calibri" panose="020F0502020204030204" pitchFamily="34" charset="0"/>
                </a:rPr>
                <a:t> monitor</a:t>
              </a:r>
            </a:p>
          </p:txBody>
        </p:sp>
        <p:pic>
          <p:nvPicPr>
            <p:cNvPr id="23589" name="Picture 46" descr="Kri+1_I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8038" y="5676901"/>
              <a:ext cx="719138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90" name="Picture 47" descr="Kri+1_I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1413" y="5676901"/>
              <a:ext cx="719138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91" name="Picture 48" descr="Kri+1_I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8163" y="5676901"/>
              <a:ext cx="719138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92" name="Rectangle 49"/>
            <p:cNvSpPr>
              <a:spLocks noChangeArrowheads="1"/>
            </p:cNvSpPr>
            <p:nvPr/>
          </p:nvSpPr>
          <p:spPr bwMode="auto">
            <a:xfrm>
              <a:off x="4132263" y="5676901"/>
              <a:ext cx="215900" cy="571500"/>
            </a:xfrm>
            <a:prstGeom prst="rect">
              <a:avLst/>
            </a:prstGeom>
            <a:solidFill>
              <a:srgbClr val="C0C0C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3" name="Rectangle 50"/>
            <p:cNvSpPr>
              <a:spLocks noChangeArrowheads="1"/>
            </p:cNvSpPr>
            <p:nvPr/>
          </p:nvSpPr>
          <p:spPr bwMode="auto">
            <a:xfrm>
              <a:off x="5068888" y="5676901"/>
              <a:ext cx="215900" cy="571500"/>
            </a:xfrm>
            <a:prstGeom prst="rect">
              <a:avLst/>
            </a:prstGeom>
            <a:solidFill>
              <a:srgbClr val="C0C0C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4" name="Rectangle 51"/>
            <p:cNvSpPr>
              <a:spLocks noChangeArrowheads="1"/>
            </p:cNvSpPr>
            <p:nvPr/>
          </p:nvSpPr>
          <p:spPr bwMode="auto">
            <a:xfrm>
              <a:off x="6005513" y="5676901"/>
              <a:ext cx="215900" cy="571500"/>
            </a:xfrm>
            <a:prstGeom prst="rect">
              <a:avLst/>
            </a:prstGeom>
            <a:solidFill>
              <a:srgbClr val="C0C0C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5" name="Rectangle 52"/>
            <p:cNvSpPr>
              <a:spLocks noChangeArrowheads="1"/>
            </p:cNvSpPr>
            <p:nvPr/>
          </p:nvSpPr>
          <p:spPr bwMode="auto">
            <a:xfrm>
              <a:off x="6940551" y="5676901"/>
              <a:ext cx="215900" cy="571500"/>
            </a:xfrm>
            <a:prstGeom prst="rect">
              <a:avLst/>
            </a:prstGeom>
            <a:solidFill>
              <a:srgbClr val="C0C0C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6" name="Rectangle 53"/>
            <p:cNvSpPr>
              <a:spLocks noChangeArrowheads="1"/>
            </p:cNvSpPr>
            <p:nvPr/>
          </p:nvSpPr>
          <p:spPr bwMode="auto">
            <a:xfrm>
              <a:off x="7877176" y="5676901"/>
              <a:ext cx="719138" cy="571500"/>
            </a:xfrm>
            <a:prstGeom prst="rect">
              <a:avLst/>
            </a:prstGeom>
            <a:solidFill>
              <a:srgbClr val="C0C0C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pic>
          <p:nvPicPr>
            <p:cNvPr id="23597" name="Picture 54" descr="Kri+1_II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4788" y="5676901"/>
              <a:ext cx="719138" cy="57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98" name="Rectangle 55"/>
            <p:cNvSpPr>
              <a:spLocks noChangeArrowheads="1"/>
            </p:cNvSpPr>
            <p:nvPr/>
          </p:nvSpPr>
          <p:spPr bwMode="auto">
            <a:xfrm>
              <a:off x="4348163" y="5676901"/>
              <a:ext cx="719138" cy="571500"/>
            </a:xfrm>
            <a:prstGeom prst="rect">
              <a:avLst/>
            </a:prstGeom>
            <a:noFill/>
            <a:ln w="38100" algn="ctr">
              <a:solidFill>
                <a:srgbClr val="618FF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599" name="Rectangle 56"/>
            <p:cNvSpPr>
              <a:spLocks noChangeArrowheads="1"/>
            </p:cNvSpPr>
            <p:nvPr/>
          </p:nvSpPr>
          <p:spPr bwMode="auto">
            <a:xfrm>
              <a:off x="5284788" y="5676901"/>
              <a:ext cx="719138" cy="5715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0" name="Rectangle 57"/>
            <p:cNvSpPr>
              <a:spLocks noChangeArrowheads="1"/>
            </p:cNvSpPr>
            <p:nvPr/>
          </p:nvSpPr>
          <p:spPr bwMode="auto">
            <a:xfrm>
              <a:off x="6221413" y="5676901"/>
              <a:ext cx="719138" cy="571500"/>
            </a:xfrm>
            <a:prstGeom prst="rect">
              <a:avLst/>
            </a:prstGeom>
            <a:noFill/>
            <a:ln w="38100" algn="ctr">
              <a:solidFill>
                <a:srgbClr val="618FF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1" name="Rectangle 58"/>
            <p:cNvSpPr>
              <a:spLocks noChangeArrowheads="1"/>
            </p:cNvSpPr>
            <p:nvPr/>
          </p:nvSpPr>
          <p:spPr bwMode="auto">
            <a:xfrm>
              <a:off x="7158038" y="5676901"/>
              <a:ext cx="719138" cy="57150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02" name="Text Box 59"/>
            <p:cNvSpPr txBox="1">
              <a:spLocks noChangeArrowheads="1"/>
            </p:cNvSpPr>
            <p:nvPr/>
          </p:nvSpPr>
          <p:spPr bwMode="auto">
            <a:xfrm>
              <a:off x="4495033" y="5387976"/>
              <a:ext cx="4555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618FFD"/>
                  </a:solidFill>
                  <a:latin typeface="Calibri" panose="020F0502020204030204" pitchFamily="34" charset="0"/>
                </a:rPr>
                <a:t>REF</a:t>
              </a:r>
            </a:p>
          </p:txBody>
        </p:sp>
        <p:sp>
          <p:nvSpPr>
            <p:cNvPr id="23603" name="Text Box 60"/>
            <p:cNvSpPr txBox="1">
              <a:spLocks noChangeArrowheads="1"/>
            </p:cNvSpPr>
            <p:nvPr/>
          </p:nvSpPr>
          <p:spPr bwMode="auto">
            <a:xfrm>
              <a:off x="5394116" y="5387976"/>
              <a:ext cx="53064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TEST</a:t>
              </a:r>
            </a:p>
          </p:txBody>
        </p:sp>
        <p:sp>
          <p:nvSpPr>
            <p:cNvPr id="23604" name="Text Box 61"/>
            <p:cNvSpPr txBox="1">
              <a:spLocks noChangeArrowheads="1"/>
            </p:cNvSpPr>
            <p:nvPr/>
          </p:nvSpPr>
          <p:spPr bwMode="auto">
            <a:xfrm>
              <a:off x="6366695" y="5387976"/>
              <a:ext cx="4555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618FFD"/>
                  </a:solidFill>
                  <a:latin typeface="Calibri" panose="020F0502020204030204" pitchFamily="34" charset="0"/>
                </a:rPr>
                <a:t>REF</a:t>
              </a:r>
            </a:p>
          </p:txBody>
        </p:sp>
        <p:sp>
          <p:nvSpPr>
            <p:cNvPr id="23605" name="Text Box 62"/>
            <p:cNvSpPr txBox="1">
              <a:spLocks noChangeArrowheads="1"/>
            </p:cNvSpPr>
            <p:nvPr/>
          </p:nvSpPr>
          <p:spPr bwMode="auto">
            <a:xfrm>
              <a:off x="7265779" y="5387976"/>
              <a:ext cx="53064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TEST</a:t>
              </a:r>
            </a:p>
          </p:txBody>
        </p:sp>
        <p:sp>
          <p:nvSpPr>
            <p:cNvPr id="23606" name="Text Box 63"/>
            <p:cNvSpPr txBox="1">
              <a:spLocks noChangeArrowheads="1"/>
            </p:cNvSpPr>
            <p:nvPr/>
          </p:nvSpPr>
          <p:spPr bwMode="auto">
            <a:xfrm>
              <a:off x="4068629" y="6226176"/>
              <a:ext cx="3241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3s</a:t>
              </a:r>
            </a:p>
          </p:txBody>
        </p:sp>
        <p:sp>
          <p:nvSpPr>
            <p:cNvPr id="23607" name="Text Box 64"/>
            <p:cNvSpPr txBox="1">
              <a:spLocks noChangeArrowheads="1"/>
            </p:cNvSpPr>
            <p:nvPr/>
          </p:nvSpPr>
          <p:spPr bwMode="auto">
            <a:xfrm>
              <a:off x="4456113" y="6226176"/>
              <a:ext cx="4984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10s</a:t>
              </a:r>
            </a:p>
          </p:txBody>
        </p:sp>
        <p:sp>
          <p:nvSpPr>
            <p:cNvPr id="23608" name="Text Box 65"/>
            <p:cNvSpPr txBox="1">
              <a:spLocks noChangeArrowheads="1"/>
            </p:cNvSpPr>
            <p:nvPr/>
          </p:nvSpPr>
          <p:spPr bwMode="auto">
            <a:xfrm>
              <a:off x="5017954" y="6226176"/>
              <a:ext cx="3241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3s</a:t>
              </a:r>
            </a:p>
          </p:txBody>
        </p:sp>
        <p:sp>
          <p:nvSpPr>
            <p:cNvPr id="23609" name="Text Box 66"/>
            <p:cNvSpPr txBox="1">
              <a:spLocks noChangeArrowheads="1"/>
            </p:cNvSpPr>
            <p:nvPr/>
          </p:nvSpPr>
          <p:spPr bwMode="auto">
            <a:xfrm>
              <a:off x="5405438" y="6226176"/>
              <a:ext cx="4984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10s</a:t>
              </a:r>
            </a:p>
          </p:txBody>
        </p:sp>
        <p:sp>
          <p:nvSpPr>
            <p:cNvPr id="23610" name="Text Box 67"/>
            <p:cNvSpPr txBox="1">
              <a:spLocks noChangeArrowheads="1"/>
            </p:cNvSpPr>
            <p:nvPr/>
          </p:nvSpPr>
          <p:spPr bwMode="auto">
            <a:xfrm>
              <a:off x="5948229" y="6226176"/>
              <a:ext cx="3241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3s</a:t>
              </a:r>
            </a:p>
          </p:txBody>
        </p:sp>
        <p:sp>
          <p:nvSpPr>
            <p:cNvPr id="23611" name="Text Box 68"/>
            <p:cNvSpPr txBox="1">
              <a:spLocks noChangeArrowheads="1"/>
            </p:cNvSpPr>
            <p:nvPr/>
          </p:nvSpPr>
          <p:spPr bwMode="auto">
            <a:xfrm>
              <a:off x="6335713" y="6226176"/>
              <a:ext cx="4984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10s</a:t>
              </a:r>
            </a:p>
          </p:txBody>
        </p:sp>
        <p:sp>
          <p:nvSpPr>
            <p:cNvPr id="23612" name="Text Box 69"/>
            <p:cNvSpPr txBox="1">
              <a:spLocks noChangeArrowheads="1"/>
            </p:cNvSpPr>
            <p:nvPr/>
          </p:nvSpPr>
          <p:spPr bwMode="auto">
            <a:xfrm>
              <a:off x="6889616" y="6226176"/>
              <a:ext cx="3241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3s</a:t>
              </a:r>
            </a:p>
          </p:txBody>
        </p:sp>
        <p:sp>
          <p:nvSpPr>
            <p:cNvPr id="23613" name="Text Box 70"/>
            <p:cNvSpPr txBox="1">
              <a:spLocks noChangeArrowheads="1"/>
            </p:cNvSpPr>
            <p:nvPr/>
          </p:nvSpPr>
          <p:spPr bwMode="auto">
            <a:xfrm>
              <a:off x="7277100" y="6226176"/>
              <a:ext cx="4984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10s</a:t>
              </a:r>
            </a:p>
          </p:txBody>
        </p:sp>
        <p:sp>
          <p:nvSpPr>
            <p:cNvPr id="23614" name="Text Box 71"/>
            <p:cNvSpPr txBox="1">
              <a:spLocks noChangeArrowheads="1"/>
            </p:cNvSpPr>
            <p:nvPr/>
          </p:nvSpPr>
          <p:spPr bwMode="auto">
            <a:xfrm>
              <a:off x="7967663" y="6226176"/>
              <a:ext cx="4984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10s</a:t>
              </a:r>
            </a:p>
          </p:txBody>
        </p:sp>
        <p:sp>
          <p:nvSpPr>
            <p:cNvPr id="23615" name="Line 73"/>
            <p:cNvSpPr>
              <a:spLocks noChangeShapeType="1"/>
            </p:cNvSpPr>
            <p:nvPr/>
          </p:nvSpPr>
          <p:spPr bwMode="auto">
            <a:xfrm>
              <a:off x="8158163" y="3516313"/>
              <a:ext cx="0" cy="1800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3616" name="Line 74"/>
            <p:cNvSpPr>
              <a:spLocks noChangeShapeType="1"/>
            </p:cNvSpPr>
            <p:nvPr/>
          </p:nvSpPr>
          <p:spPr bwMode="auto">
            <a:xfrm>
              <a:off x="7977188" y="3516313"/>
              <a:ext cx="36036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3617" name="Line 75"/>
            <p:cNvSpPr>
              <a:spLocks noChangeShapeType="1"/>
            </p:cNvSpPr>
            <p:nvPr/>
          </p:nvSpPr>
          <p:spPr bwMode="auto">
            <a:xfrm>
              <a:off x="7977188" y="5316538"/>
              <a:ext cx="360362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3618" name="Line 76"/>
            <p:cNvSpPr>
              <a:spLocks noChangeShapeType="1"/>
            </p:cNvSpPr>
            <p:nvPr/>
          </p:nvSpPr>
          <p:spPr bwMode="auto">
            <a:xfrm>
              <a:off x="8048625" y="4956176"/>
              <a:ext cx="2159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3619" name="Line 77"/>
            <p:cNvSpPr>
              <a:spLocks noChangeShapeType="1"/>
            </p:cNvSpPr>
            <p:nvPr/>
          </p:nvSpPr>
          <p:spPr bwMode="auto">
            <a:xfrm>
              <a:off x="8048625" y="4595813"/>
              <a:ext cx="2159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3620" name="Line 78"/>
            <p:cNvSpPr>
              <a:spLocks noChangeShapeType="1"/>
            </p:cNvSpPr>
            <p:nvPr/>
          </p:nvSpPr>
          <p:spPr bwMode="auto">
            <a:xfrm>
              <a:off x="8048625" y="4237038"/>
              <a:ext cx="2159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3621" name="Line 79"/>
            <p:cNvSpPr>
              <a:spLocks noChangeShapeType="1"/>
            </p:cNvSpPr>
            <p:nvPr/>
          </p:nvSpPr>
          <p:spPr bwMode="auto">
            <a:xfrm>
              <a:off x="8048625" y="3876676"/>
              <a:ext cx="2159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3622" name="Text Box 80"/>
            <p:cNvSpPr txBox="1">
              <a:spLocks noChangeArrowheads="1"/>
            </p:cNvSpPr>
            <p:nvPr/>
          </p:nvSpPr>
          <p:spPr bwMode="auto">
            <a:xfrm>
              <a:off x="8415338" y="5110163"/>
              <a:ext cx="325437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chemeClr val="tx2"/>
                  </a:solidFill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3623" name="Text Box 81"/>
            <p:cNvSpPr txBox="1">
              <a:spLocks noChangeArrowheads="1"/>
            </p:cNvSpPr>
            <p:nvPr/>
          </p:nvSpPr>
          <p:spPr bwMode="auto">
            <a:xfrm>
              <a:off x="8356680" y="4740276"/>
              <a:ext cx="4443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chemeClr val="tx2"/>
                  </a:solidFill>
                  <a:latin typeface="Calibri" panose="020F0502020204030204" pitchFamily="34" charset="0"/>
                </a:rPr>
                <a:t>20</a:t>
              </a:r>
            </a:p>
          </p:txBody>
        </p:sp>
        <p:sp>
          <p:nvSpPr>
            <p:cNvPr id="23624" name="Text Box 82"/>
            <p:cNvSpPr txBox="1">
              <a:spLocks noChangeArrowheads="1"/>
            </p:cNvSpPr>
            <p:nvPr/>
          </p:nvSpPr>
          <p:spPr bwMode="auto">
            <a:xfrm>
              <a:off x="8356680" y="4379913"/>
              <a:ext cx="4443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chemeClr val="tx2"/>
                  </a:solidFill>
                  <a:latin typeface="Calibri" panose="020F0502020204030204" pitchFamily="34" charset="0"/>
                </a:rPr>
                <a:t>40</a:t>
              </a:r>
            </a:p>
          </p:txBody>
        </p:sp>
        <p:sp>
          <p:nvSpPr>
            <p:cNvPr id="23625" name="Text Box 83"/>
            <p:cNvSpPr txBox="1">
              <a:spLocks noChangeArrowheads="1"/>
            </p:cNvSpPr>
            <p:nvPr/>
          </p:nvSpPr>
          <p:spPr bwMode="auto">
            <a:xfrm>
              <a:off x="8356680" y="4021138"/>
              <a:ext cx="4443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chemeClr val="tx2"/>
                  </a:solidFill>
                  <a:latin typeface="Calibri" panose="020F0502020204030204" pitchFamily="34" charset="0"/>
                </a:rPr>
                <a:t>60</a:t>
              </a:r>
            </a:p>
          </p:txBody>
        </p:sp>
        <p:sp>
          <p:nvSpPr>
            <p:cNvPr id="23626" name="Text Box 84"/>
            <p:cNvSpPr txBox="1">
              <a:spLocks noChangeArrowheads="1"/>
            </p:cNvSpPr>
            <p:nvPr/>
          </p:nvSpPr>
          <p:spPr bwMode="auto">
            <a:xfrm>
              <a:off x="8356680" y="3660776"/>
              <a:ext cx="44433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>
                  <a:solidFill>
                    <a:schemeClr val="tx2"/>
                  </a:solidFill>
                  <a:latin typeface="Calibri" panose="020F0502020204030204" pitchFamily="34" charset="0"/>
                </a:rPr>
                <a:t>80</a:t>
              </a:r>
            </a:p>
          </p:txBody>
        </p:sp>
        <p:sp>
          <p:nvSpPr>
            <p:cNvPr id="23627" name="Text Box 85"/>
            <p:cNvSpPr txBox="1">
              <a:spLocks noChangeArrowheads="1"/>
            </p:cNvSpPr>
            <p:nvPr/>
          </p:nvSpPr>
          <p:spPr bwMode="auto">
            <a:xfrm>
              <a:off x="8292554" y="3317876"/>
              <a:ext cx="57417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chemeClr val="tx2"/>
                  </a:solidFill>
                  <a:latin typeface="Calibri" panose="020F0502020204030204" pitchFamily="34" charset="0"/>
                </a:rPr>
                <a:t>100</a:t>
              </a:r>
            </a:p>
          </p:txBody>
        </p:sp>
        <p:sp>
          <p:nvSpPr>
            <p:cNvPr id="23628" name="Text Box 86"/>
            <p:cNvSpPr txBox="1">
              <a:spLocks noChangeArrowheads="1"/>
            </p:cNvSpPr>
            <p:nvPr/>
          </p:nvSpPr>
          <p:spPr bwMode="auto">
            <a:xfrm>
              <a:off x="7966556" y="3119438"/>
              <a:ext cx="36098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</a:p>
          </p:txBody>
        </p:sp>
        <p:sp>
          <p:nvSpPr>
            <p:cNvPr id="23629" name="Text Box 87"/>
            <p:cNvSpPr txBox="1">
              <a:spLocks noChangeArrowheads="1"/>
            </p:cNvSpPr>
            <p:nvPr/>
          </p:nvSpPr>
          <p:spPr bwMode="auto">
            <a:xfrm>
              <a:off x="7291645" y="4595813"/>
              <a:ext cx="58527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0">
                  <a:solidFill>
                    <a:schemeClr val="tx2"/>
                  </a:solidFill>
                  <a:latin typeface="Calibri" panose="020F0502020204030204" pitchFamily="34" charset="0"/>
                </a:rPr>
                <a:t>Poor</a:t>
              </a:r>
            </a:p>
          </p:txBody>
        </p:sp>
        <p:sp>
          <p:nvSpPr>
            <p:cNvPr id="23630" name="Text Box 88"/>
            <p:cNvSpPr txBox="1">
              <a:spLocks noChangeArrowheads="1"/>
            </p:cNvSpPr>
            <p:nvPr/>
          </p:nvSpPr>
          <p:spPr bwMode="auto">
            <a:xfrm>
              <a:off x="7335277" y="4237038"/>
              <a:ext cx="49800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0">
                  <a:solidFill>
                    <a:schemeClr val="tx2"/>
                  </a:solidFill>
                  <a:latin typeface="Calibri" panose="020F0502020204030204" pitchFamily="34" charset="0"/>
                </a:rPr>
                <a:t>Fair</a:t>
              </a:r>
            </a:p>
          </p:txBody>
        </p:sp>
        <p:sp>
          <p:nvSpPr>
            <p:cNvPr id="23631" name="Text Box 89"/>
            <p:cNvSpPr txBox="1">
              <a:spLocks noChangeArrowheads="1"/>
            </p:cNvSpPr>
            <p:nvPr/>
          </p:nvSpPr>
          <p:spPr bwMode="auto">
            <a:xfrm>
              <a:off x="7259530" y="3876676"/>
              <a:ext cx="64791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0">
                  <a:solidFill>
                    <a:schemeClr val="tx2"/>
                  </a:solidFill>
                  <a:latin typeface="Calibri" panose="020F0502020204030204" pitchFamily="34" charset="0"/>
                </a:rPr>
                <a:t>Good</a:t>
              </a:r>
            </a:p>
          </p:txBody>
        </p:sp>
        <p:sp>
          <p:nvSpPr>
            <p:cNvPr id="23632" name="Text Box 90"/>
            <p:cNvSpPr txBox="1">
              <a:spLocks noChangeArrowheads="1"/>
            </p:cNvSpPr>
            <p:nvPr/>
          </p:nvSpPr>
          <p:spPr bwMode="auto">
            <a:xfrm>
              <a:off x="7111353" y="3516313"/>
              <a:ext cx="94426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0" dirty="0">
                  <a:solidFill>
                    <a:schemeClr val="tx2"/>
                  </a:solidFill>
                  <a:latin typeface="Calibri" panose="020F0502020204030204" pitchFamily="34" charset="0"/>
                </a:rPr>
                <a:t>Excellent</a:t>
              </a:r>
            </a:p>
          </p:txBody>
        </p:sp>
        <p:sp>
          <p:nvSpPr>
            <p:cNvPr id="23633" name="Text Box 91"/>
            <p:cNvSpPr txBox="1">
              <a:spLocks noChangeArrowheads="1"/>
            </p:cNvSpPr>
            <p:nvPr/>
          </p:nvSpPr>
          <p:spPr bwMode="auto">
            <a:xfrm>
              <a:off x="7328449" y="4956176"/>
              <a:ext cx="51166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0">
                  <a:solidFill>
                    <a:schemeClr val="tx2"/>
                  </a:solidFill>
                  <a:latin typeface="Calibri" panose="020F0502020204030204" pitchFamily="34" charset="0"/>
                </a:rPr>
                <a:t>Bad</a:t>
              </a:r>
            </a:p>
          </p:txBody>
        </p:sp>
        <p:sp>
          <p:nvSpPr>
            <p:cNvPr id="23634" name="Oval 93"/>
            <p:cNvSpPr>
              <a:spLocks noChangeArrowheads="1"/>
            </p:cNvSpPr>
            <p:nvPr/>
          </p:nvSpPr>
          <p:spPr bwMode="auto">
            <a:xfrm>
              <a:off x="5213350" y="3784601"/>
              <a:ext cx="144462" cy="36513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5" name="Oval 94"/>
            <p:cNvSpPr>
              <a:spLocks noChangeArrowheads="1"/>
            </p:cNvSpPr>
            <p:nvPr/>
          </p:nvSpPr>
          <p:spPr bwMode="auto">
            <a:xfrm>
              <a:off x="5256212" y="3705226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6" name="Oval 95"/>
            <p:cNvSpPr>
              <a:spLocks noChangeArrowheads="1"/>
            </p:cNvSpPr>
            <p:nvPr/>
          </p:nvSpPr>
          <p:spPr bwMode="auto">
            <a:xfrm>
              <a:off x="5254625" y="3829051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7" name="Oval 96"/>
            <p:cNvSpPr>
              <a:spLocks noChangeArrowheads="1"/>
            </p:cNvSpPr>
            <p:nvPr/>
          </p:nvSpPr>
          <p:spPr bwMode="auto">
            <a:xfrm>
              <a:off x="5265737" y="3660776"/>
              <a:ext cx="263525" cy="287338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8" name="Oval 98"/>
            <p:cNvSpPr>
              <a:spLocks noChangeArrowheads="1"/>
            </p:cNvSpPr>
            <p:nvPr/>
          </p:nvSpPr>
          <p:spPr bwMode="auto">
            <a:xfrm>
              <a:off x="5213350" y="4719638"/>
              <a:ext cx="144462" cy="36513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39" name="Oval 99"/>
            <p:cNvSpPr>
              <a:spLocks noChangeArrowheads="1"/>
            </p:cNvSpPr>
            <p:nvPr/>
          </p:nvSpPr>
          <p:spPr bwMode="auto">
            <a:xfrm>
              <a:off x="5256212" y="4640263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0" name="Oval 100"/>
            <p:cNvSpPr>
              <a:spLocks noChangeArrowheads="1"/>
            </p:cNvSpPr>
            <p:nvPr/>
          </p:nvSpPr>
          <p:spPr bwMode="auto">
            <a:xfrm>
              <a:off x="5254625" y="4764088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1" name="Oval 101"/>
            <p:cNvSpPr>
              <a:spLocks noChangeArrowheads="1"/>
            </p:cNvSpPr>
            <p:nvPr/>
          </p:nvSpPr>
          <p:spPr bwMode="auto">
            <a:xfrm>
              <a:off x="5265737" y="4595813"/>
              <a:ext cx="263525" cy="287338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2" name="Oval 103"/>
            <p:cNvSpPr>
              <a:spLocks noChangeArrowheads="1"/>
            </p:cNvSpPr>
            <p:nvPr/>
          </p:nvSpPr>
          <p:spPr bwMode="auto">
            <a:xfrm>
              <a:off x="5329238" y="4071938"/>
              <a:ext cx="144462" cy="36513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3" name="Oval 104"/>
            <p:cNvSpPr>
              <a:spLocks noChangeArrowheads="1"/>
            </p:cNvSpPr>
            <p:nvPr/>
          </p:nvSpPr>
          <p:spPr bwMode="auto">
            <a:xfrm>
              <a:off x="5372100" y="3992563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4" name="Oval 105"/>
            <p:cNvSpPr>
              <a:spLocks noChangeArrowheads="1"/>
            </p:cNvSpPr>
            <p:nvPr/>
          </p:nvSpPr>
          <p:spPr bwMode="auto">
            <a:xfrm>
              <a:off x="5370513" y="4116388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5" name="Oval 106"/>
            <p:cNvSpPr>
              <a:spLocks noChangeArrowheads="1"/>
            </p:cNvSpPr>
            <p:nvPr/>
          </p:nvSpPr>
          <p:spPr bwMode="auto">
            <a:xfrm>
              <a:off x="5381625" y="3948113"/>
              <a:ext cx="263525" cy="287338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6" name="Oval 108"/>
            <p:cNvSpPr>
              <a:spLocks noChangeArrowheads="1"/>
            </p:cNvSpPr>
            <p:nvPr/>
          </p:nvSpPr>
          <p:spPr bwMode="auto">
            <a:xfrm>
              <a:off x="5329238" y="4432301"/>
              <a:ext cx="144462" cy="36513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7" name="Oval 109"/>
            <p:cNvSpPr>
              <a:spLocks noChangeArrowheads="1"/>
            </p:cNvSpPr>
            <p:nvPr/>
          </p:nvSpPr>
          <p:spPr bwMode="auto">
            <a:xfrm>
              <a:off x="5372100" y="4352926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8" name="Oval 110"/>
            <p:cNvSpPr>
              <a:spLocks noChangeArrowheads="1"/>
            </p:cNvSpPr>
            <p:nvPr/>
          </p:nvSpPr>
          <p:spPr bwMode="auto">
            <a:xfrm>
              <a:off x="5370513" y="4476751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49" name="Oval 111"/>
            <p:cNvSpPr>
              <a:spLocks noChangeArrowheads="1"/>
            </p:cNvSpPr>
            <p:nvPr/>
          </p:nvSpPr>
          <p:spPr bwMode="auto">
            <a:xfrm>
              <a:off x="5381625" y="4308476"/>
              <a:ext cx="263525" cy="287338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0" name="Oval 113"/>
            <p:cNvSpPr>
              <a:spLocks noChangeArrowheads="1"/>
            </p:cNvSpPr>
            <p:nvPr/>
          </p:nvSpPr>
          <p:spPr bwMode="auto">
            <a:xfrm>
              <a:off x="5668963" y="4254501"/>
              <a:ext cx="144462" cy="36513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1" name="Oval 114"/>
            <p:cNvSpPr>
              <a:spLocks noChangeArrowheads="1"/>
            </p:cNvSpPr>
            <p:nvPr/>
          </p:nvSpPr>
          <p:spPr bwMode="auto">
            <a:xfrm>
              <a:off x="5711825" y="4175126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2" name="Oval 115"/>
            <p:cNvSpPr>
              <a:spLocks noChangeArrowheads="1"/>
            </p:cNvSpPr>
            <p:nvPr/>
          </p:nvSpPr>
          <p:spPr bwMode="auto">
            <a:xfrm>
              <a:off x="5710238" y="4298951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3" name="Oval 116"/>
            <p:cNvSpPr>
              <a:spLocks noChangeArrowheads="1"/>
            </p:cNvSpPr>
            <p:nvPr/>
          </p:nvSpPr>
          <p:spPr bwMode="auto">
            <a:xfrm>
              <a:off x="5721350" y="4130676"/>
              <a:ext cx="263525" cy="287338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4" name="Oval 118"/>
            <p:cNvSpPr>
              <a:spLocks noChangeArrowheads="1"/>
            </p:cNvSpPr>
            <p:nvPr/>
          </p:nvSpPr>
          <p:spPr bwMode="auto">
            <a:xfrm>
              <a:off x="5616575" y="3927476"/>
              <a:ext cx="144462" cy="36513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5" name="Oval 119"/>
            <p:cNvSpPr>
              <a:spLocks noChangeArrowheads="1"/>
            </p:cNvSpPr>
            <p:nvPr/>
          </p:nvSpPr>
          <p:spPr bwMode="auto">
            <a:xfrm>
              <a:off x="5659437" y="3848101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6" name="Oval 120"/>
            <p:cNvSpPr>
              <a:spLocks noChangeArrowheads="1"/>
            </p:cNvSpPr>
            <p:nvPr/>
          </p:nvSpPr>
          <p:spPr bwMode="auto">
            <a:xfrm>
              <a:off x="5657850" y="3971926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7" name="Oval 121"/>
            <p:cNvSpPr>
              <a:spLocks noChangeArrowheads="1"/>
            </p:cNvSpPr>
            <p:nvPr/>
          </p:nvSpPr>
          <p:spPr bwMode="auto">
            <a:xfrm>
              <a:off x="5668962" y="3803651"/>
              <a:ext cx="263525" cy="287338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8" name="Oval 123"/>
            <p:cNvSpPr>
              <a:spLocks noChangeArrowheads="1"/>
            </p:cNvSpPr>
            <p:nvPr/>
          </p:nvSpPr>
          <p:spPr bwMode="auto">
            <a:xfrm>
              <a:off x="5616575" y="4576763"/>
              <a:ext cx="144462" cy="36513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59" name="Oval 124"/>
            <p:cNvSpPr>
              <a:spLocks noChangeArrowheads="1"/>
            </p:cNvSpPr>
            <p:nvPr/>
          </p:nvSpPr>
          <p:spPr bwMode="auto">
            <a:xfrm>
              <a:off x="5659437" y="4497388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0" name="Oval 125"/>
            <p:cNvSpPr>
              <a:spLocks noChangeArrowheads="1"/>
            </p:cNvSpPr>
            <p:nvPr/>
          </p:nvSpPr>
          <p:spPr bwMode="auto">
            <a:xfrm>
              <a:off x="5657850" y="4621213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1" name="Oval 126"/>
            <p:cNvSpPr>
              <a:spLocks noChangeArrowheads="1"/>
            </p:cNvSpPr>
            <p:nvPr/>
          </p:nvSpPr>
          <p:spPr bwMode="auto">
            <a:xfrm>
              <a:off x="5668962" y="4452938"/>
              <a:ext cx="263525" cy="287338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618FFD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62" name="Text Box 127"/>
            <p:cNvSpPr txBox="1">
              <a:spLocks noChangeArrowheads="1"/>
            </p:cNvSpPr>
            <p:nvPr/>
          </p:nvSpPr>
          <p:spPr bwMode="auto">
            <a:xfrm>
              <a:off x="5227419" y="3656013"/>
              <a:ext cx="3417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23663" name="Text Box 128"/>
            <p:cNvSpPr txBox="1">
              <a:spLocks noChangeArrowheads="1"/>
            </p:cNvSpPr>
            <p:nvPr/>
          </p:nvSpPr>
          <p:spPr bwMode="auto">
            <a:xfrm>
              <a:off x="5227419" y="4595813"/>
              <a:ext cx="3417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4</a:t>
              </a:r>
            </a:p>
          </p:txBody>
        </p:sp>
        <p:sp>
          <p:nvSpPr>
            <p:cNvPr id="23664" name="Text Box 129"/>
            <p:cNvSpPr txBox="1">
              <a:spLocks noChangeArrowheads="1"/>
            </p:cNvSpPr>
            <p:nvPr/>
          </p:nvSpPr>
          <p:spPr bwMode="auto">
            <a:xfrm>
              <a:off x="5341719" y="3948113"/>
              <a:ext cx="3417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23665" name="Text Box 130"/>
            <p:cNvSpPr txBox="1">
              <a:spLocks noChangeArrowheads="1"/>
            </p:cNvSpPr>
            <p:nvPr/>
          </p:nvSpPr>
          <p:spPr bwMode="auto">
            <a:xfrm>
              <a:off x="5341719" y="4308476"/>
              <a:ext cx="3417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3</a:t>
              </a:r>
            </a:p>
          </p:txBody>
        </p:sp>
        <p:sp>
          <p:nvSpPr>
            <p:cNvPr id="23666" name="Text Box 131"/>
            <p:cNvSpPr txBox="1">
              <a:spLocks noChangeArrowheads="1"/>
            </p:cNvSpPr>
            <p:nvPr/>
          </p:nvSpPr>
          <p:spPr bwMode="auto">
            <a:xfrm>
              <a:off x="5640168" y="3798888"/>
              <a:ext cx="3417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5</a:t>
              </a:r>
            </a:p>
          </p:txBody>
        </p:sp>
        <p:sp>
          <p:nvSpPr>
            <p:cNvPr id="23667" name="Text Box 132"/>
            <p:cNvSpPr txBox="1">
              <a:spLocks noChangeArrowheads="1"/>
            </p:cNvSpPr>
            <p:nvPr/>
          </p:nvSpPr>
          <p:spPr bwMode="auto">
            <a:xfrm>
              <a:off x="5617867" y="4452938"/>
              <a:ext cx="3577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N</a:t>
              </a:r>
            </a:p>
          </p:txBody>
        </p:sp>
        <p:sp>
          <p:nvSpPr>
            <p:cNvPr id="23668" name="Text Box 133"/>
            <p:cNvSpPr txBox="1">
              <a:spLocks noChangeArrowheads="1"/>
            </p:cNvSpPr>
            <p:nvPr/>
          </p:nvSpPr>
          <p:spPr bwMode="auto">
            <a:xfrm>
              <a:off x="5675077" y="4130676"/>
              <a:ext cx="34495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..</a:t>
              </a:r>
            </a:p>
          </p:txBody>
        </p:sp>
        <p:sp>
          <p:nvSpPr>
            <p:cNvPr id="23669" name="AutoShape 134"/>
            <p:cNvSpPr>
              <a:spLocks/>
            </p:cNvSpPr>
            <p:nvPr/>
          </p:nvSpPr>
          <p:spPr bwMode="auto">
            <a:xfrm>
              <a:off x="6005513" y="3660776"/>
              <a:ext cx="431800" cy="1223963"/>
            </a:xfrm>
            <a:prstGeom prst="rightBrace">
              <a:avLst>
                <a:gd name="adj1" fmla="val 53305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0" name="Oval 136"/>
            <p:cNvSpPr>
              <a:spLocks noChangeArrowheads="1"/>
            </p:cNvSpPr>
            <p:nvPr/>
          </p:nvSpPr>
          <p:spPr bwMode="auto">
            <a:xfrm>
              <a:off x="6510338" y="4254501"/>
              <a:ext cx="144462" cy="36513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1" name="Oval 137"/>
            <p:cNvSpPr>
              <a:spLocks noChangeArrowheads="1"/>
            </p:cNvSpPr>
            <p:nvPr/>
          </p:nvSpPr>
          <p:spPr bwMode="auto">
            <a:xfrm>
              <a:off x="6553200" y="4175126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2" name="Oval 138"/>
            <p:cNvSpPr>
              <a:spLocks noChangeArrowheads="1"/>
            </p:cNvSpPr>
            <p:nvPr/>
          </p:nvSpPr>
          <p:spPr bwMode="auto">
            <a:xfrm>
              <a:off x="6551613" y="4298951"/>
              <a:ext cx="71437" cy="71438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3" name="Oval 139"/>
            <p:cNvSpPr>
              <a:spLocks noChangeArrowheads="1"/>
            </p:cNvSpPr>
            <p:nvPr/>
          </p:nvSpPr>
          <p:spPr bwMode="auto">
            <a:xfrm>
              <a:off x="6562725" y="4130676"/>
              <a:ext cx="263525" cy="287338"/>
            </a:xfrm>
            <a:prstGeom prst="ellipse">
              <a:avLst/>
            </a:prstGeom>
            <a:solidFill>
              <a:srgbClr val="FFFFFF"/>
            </a:solidFill>
            <a:ln w="1270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4" name="Text Box 140"/>
            <p:cNvSpPr txBox="1">
              <a:spLocks noChangeArrowheads="1"/>
            </p:cNvSpPr>
            <p:nvPr/>
          </p:nvSpPr>
          <p:spPr bwMode="auto">
            <a:xfrm>
              <a:off x="6543703" y="4130676"/>
              <a:ext cx="29045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Q</a:t>
              </a:r>
            </a:p>
          </p:txBody>
        </p:sp>
        <p:sp>
          <p:nvSpPr>
            <p:cNvPr id="23675" name="AutoShape 141"/>
            <p:cNvSpPr>
              <a:spLocks noChangeArrowheads="1"/>
            </p:cNvSpPr>
            <p:nvPr/>
          </p:nvSpPr>
          <p:spPr bwMode="auto">
            <a:xfrm>
              <a:off x="6869113" y="4125913"/>
              <a:ext cx="360362" cy="288925"/>
            </a:xfrm>
            <a:prstGeom prst="rightArrow">
              <a:avLst>
                <a:gd name="adj1" fmla="val 50000"/>
                <a:gd name="adj2" fmla="val 31181"/>
              </a:avLst>
            </a:prstGeom>
            <a:noFill/>
            <a:ln w="25400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6" name="Text Box 142"/>
            <p:cNvSpPr txBox="1">
              <a:spLocks noChangeArrowheads="1"/>
            </p:cNvSpPr>
            <p:nvPr/>
          </p:nvSpPr>
          <p:spPr bwMode="auto">
            <a:xfrm>
              <a:off x="4852988" y="3203576"/>
              <a:ext cx="11525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200" dirty="0">
                  <a:solidFill>
                    <a:srgbClr val="618FFD"/>
                  </a:solidFill>
                  <a:latin typeface="Calibri" panose="020F0502020204030204" pitchFamily="34" charset="0"/>
                </a:rPr>
                <a:t>Skupina pozorovatelů</a:t>
              </a:r>
              <a:endParaRPr lang="en-US" altLang="en-US" sz="1200" dirty="0">
                <a:solidFill>
                  <a:srgbClr val="618FFD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7" name="Text Box 143"/>
            <p:cNvSpPr txBox="1">
              <a:spLocks noChangeArrowheads="1"/>
            </p:cNvSpPr>
            <p:nvPr/>
          </p:nvSpPr>
          <p:spPr bwMode="auto">
            <a:xfrm>
              <a:off x="6119813" y="3703638"/>
              <a:ext cx="11525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Průměrný pozorovatel</a:t>
              </a:r>
              <a:endParaRPr lang="en-US" altLang="en-US" sz="12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678" name="Text Box 144"/>
            <p:cNvSpPr txBox="1">
              <a:spLocks noChangeArrowheads="1"/>
            </p:cNvSpPr>
            <p:nvPr/>
          </p:nvSpPr>
          <p:spPr bwMode="auto">
            <a:xfrm>
              <a:off x="6119813" y="4379913"/>
              <a:ext cx="11525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MOS</a:t>
              </a:r>
            </a:p>
          </p:txBody>
        </p:sp>
        <p:sp>
          <p:nvSpPr>
            <p:cNvPr id="23679" name="AutoShape 8"/>
            <p:cNvSpPr>
              <a:spLocks noChangeAspect="1" noChangeArrowheads="1"/>
            </p:cNvSpPr>
            <p:nvPr/>
          </p:nvSpPr>
          <p:spPr bwMode="auto">
            <a:xfrm rot="5400000" flipV="1">
              <a:off x="2513360" y="4299508"/>
              <a:ext cx="373063" cy="576263"/>
            </a:xfrm>
            <a:prstGeom prst="downArrow">
              <a:avLst>
                <a:gd name="adj1" fmla="val 50000"/>
                <a:gd name="adj2" fmla="val 38617"/>
              </a:avLst>
            </a:prstGeom>
            <a:noFill/>
            <a:ln w="28575">
              <a:solidFill>
                <a:srgbClr val="618FFD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2EF44A-C5DE-E43B-56EC-206994F717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71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60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kvality obrazu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Ukázka</a:t>
            </a:r>
            <a:r>
              <a:rPr lang="cs-CZ" b="1" dirty="0"/>
              <a:t> výsledku subjektivního hodnocení</a:t>
            </a:r>
            <a:endParaRPr lang="en-US" b="1" dirty="0"/>
          </a:p>
        </p:txBody>
      </p:sp>
      <p:pic>
        <p:nvPicPr>
          <p:cNvPr id="5" name="Content Placeholder 5" descr="bik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2" t="23796" r="7255" b="22654"/>
          <a:stretch/>
        </p:blipFill>
        <p:spPr bwMode="auto">
          <a:xfrm>
            <a:off x="401894" y="2647797"/>
            <a:ext cx="4314122" cy="35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8" descr="caf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24162" r="6739" b="22970"/>
          <a:stretch/>
        </p:blipFill>
        <p:spPr>
          <a:xfrm>
            <a:off x="4729378" y="2637312"/>
            <a:ext cx="4307118" cy="3600000"/>
          </a:xfrm>
          <a:prstGeom prst="rect">
            <a:avLst/>
          </a:prstGeom>
        </p:spPr>
      </p:pic>
      <p:pic>
        <p:nvPicPr>
          <p:cNvPr id="7" name="Picture 6" descr="bike_original.bmp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77" y="1556912"/>
            <a:ext cx="1727999" cy="108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27778" y="1563704"/>
            <a:ext cx="487133" cy="1388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2" b="1" dirty="0">
                <a:solidFill>
                  <a:srgbClr val="FFFF00"/>
                </a:solidFill>
              </a:rPr>
              <a:t>bike</a:t>
            </a:r>
          </a:p>
        </p:txBody>
      </p:sp>
      <p:pic>
        <p:nvPicPr>
          <p:cNvPr id="9" name="Picture 8" descr="cafe_original.bmp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000" y="1556912"/>
            <a:ext cx="1727999" cy="1080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392573" y="1569487"/>
            <a:ext cx="487133" cy="1388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902" b="1" dirty="0">
                <a:solidFill>
                  <a:srgbClr val="FFFF00"/>
                </a:solidFill>
              </a:rPr>
              <a:t>cafe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8912" y="6453336"/>
            <a:ext cx="87850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23rd International Conference on Image Processing, September 25 – 28, 2016, Phoenix, Arizona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4849011-27B3-A032-29B9-2D01B8EBCB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72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451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kvality obrazu</a:t>
            </a:r>
            <a:endParaRPr lang="cs-CZ" altLang="en-US" sz="3200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altLang="en-US" b="1" dirty="0"/>
              <a:t>Základní konfigurace metod objektivního hodnocení</a:t>
            </a:r>
          </a:p>
          <a:p>
            <a:pPr lvl="1"/>
            <a:r>
              <a:rPr lang="cs-CZ" altLang="en-US" b="1" dirty="0"/>
              <a:t>Full</a:t>
            </a:r>
            <a:r>
              <a:rPr lang="cs-CZ" altLang="en-US" dirty="0"/>
              <a:t> reference (FR)</a:t>
            </a:r>
          </a:p>
          <a:p>
            <a:pPr lvl="2"/>
            <a:r>
              <a:rPr lang="cs-CZ" altLang="en-US" dirty="0"/>
              <a:t>Srovnání </a:t>
            </a:r>
            <a:r>
              <a:rPr lang="cs-CZ" altLang="en-US" b="1" dirty="0"/>
              <a:t>referenčního </a:t>
            </a:r>
            <a:r>
              <a:rPr lang="cs-CZ" altLang="en-US" dirty="0"/>
              <a:t>a </a:t>
            </a:r>
            <a:r>
              <a:rPr lang="cs-CZ" altLang="en-US" b="1" dirty="0"/>
              <a:t>testovaného</a:t>
            </a:r>
            <a:r>
              <a:rPr lang="cs-CZ" altLang="en-US" dirty="0"/>
              <a:t> signálu</a:t>
            </a:r>
          </a:p>
          <a:p>
            <a:pPr lvl="4"/>
            <a:endParaRPr lang="cs-CZ" altLang="en-US" dirty="0"/>
          </a:p>
          <a:p>
            <a:pPr lvl="4"/>
            <a:endParaRPr lang="cs-CZ" altLang="en-US" dirty="0"/>
          </a:p>
          <a:p>
            <a:pPr lvl="4"/>
            <a:endParaRPr lang="cs-CZ" altLang="en-US" dirty="0"/>
          </a:p>
          <a:p>
            <a:pPr lvl="1"/>
            <a:r>
              <a:rPr lang="cs-CZ" altLang="en-US" b="1" dirty="0" err="1"/>
              <a:t>Reduced</a:t>
            </a:r>
            <a:r>
              <a:rPr lang="cs-CZ" altLang="en-US" dirty="0"/>
              <a:t> reference (RR)</a:t>
            </a:r>
          </a:p>
          <a:p>
            <a:pPr lvl="2"/>
            <a:r>
              <a:rPr lang="cs-CZ" altLang="en-US" dirty="0"/>
              <a:t>Přístup pouze </a:t>
            </a:r>
            <a:r>
              <a:rPr lang="cs-CZ" altLang="en-US" b="1" dirty="0"/>
              <a:t>k vybraným charakteristikám referenčního </a:t>
            </a:r>
            <a:r>
              <a:rPr lang="cs-CZ" altLang="en-US" dirty="0"/>
              <a:t>signálu</a:t>
            </a:r>
          </a:p>
          <a:p>
            <a:pPr lvl="4"/>
            <a:endParaRPr lang="cs-CZ" altLang="en-US" dirty="0"/>
          </a:p>
          <a:p>
            <a:pPr lvl="4"/>
            <a:endParaRPr lang="cs-CZ" altLang="en-US" dirty="0"/>
          </a:p>
          <a:p>
            <a:pPr lvl="4"/>
            <a:endParaRPr lang="cs-CZ" altLang="en-US" dirty="0"/>
          </a:p>
          <a:p>
            <a:pPr lvl="1"/>
            <a:r>
              <a:rPr lang="cs-CZ" altLang="en-US" b="1" dirty="0"/>
              <a:t>No</a:t>
            </a:r>
            <a:r>
              <a:rPr lang="cs-CZ" altLang="en-US" dirty="0"/>
              <a:t> Reference (NR)</a:t>
            </a:r>
          </a:p>
          <a:p>
            <a:pPr lvl="2"/>
            <a:r>
              <a:rPr lang="cs-CZ" altLang="en-US" dirty="0"/>
              <a:t>Pro hodnocení je k dispozici </a:t>
            </a:r>
            <a:r>
              <a:rPr lang="cs-CZ" altLang="en-US" b="1" dirty="0"/>
              <a:t>pouze testovaný</a:t>
            </a:r>
          </a:p>
          <a:p>
            <a:pPr lvl="2"/>
            <a:endParaRPr lang="cs-CZ" altLang="en-US" b="1" dirty="0"/>
          </a:p>
          <a:p>
            <a:pPr lvl="2"/>
            <a:endParaRPr lang="cs-CZ" altLang="en-US" b="1" dirty="0"/>
          </a:p>
        </p:txBody>
      </p:sp>
      <p:grpSp>
        <p:nvGrpSpPr>
          <p:cNvPr id="36868" name="Group 74"/>
          <p:cNvGrpSpPr>
            <a:grpSpLocks/>
          </p:cNvGrpSpPr>
          <p:nvPr/>
        </p:nvGrpSpPr>
        <p:grpSpPr bwMode="auto">
          <a:xfrm>
            <a:off x="2951163" y="2205038"/>
            <a:ext cx="3990975" cy="995362"/>
            <a:chOff x="3385" y="1470"/>
            <a:chExt cx="6285" cy="1569"/>
          </a:xfrm>
        </p:grpSpPr>
        <p:sp>
          <p:nvSpPr>
            <p:cNvPr id="36899" name="Rectangle 75"/>
            <p:cNvSpPr>
              <a:spLocks noChangeArrowheads="1"/>
            </p:cNvSpPr>
            <p:nvPr/>
          </p:nvSpPr>
          <p:spPr bwMode="auto">
            <a:xfrm>
              <a:off x="7240" y="2472"/>
              <a:ext cx="1417" cy="567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" tIns="3600" rIns="3600" bIns="3600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FR</a:t>
              </a:r>
              <a:br>
                <a:rPr lang="cs-CZ" altLang="en-US" sz="1000" b="0">
                  <a:solidFill>
                    <a:schemeClr val="tx2"/>
                  </a:solidFill>
                </a:rPr>
              </a:br>
              <a:r>
                <a:rPr lang="cs-CZ" altLang="en-US" sz="1000" b="0">
                  <a:solidFill>
                    <a:schemeClr val="tx2"/>
                  </a:solidFill>
                </a:rPr>
                <a:t>Měření kvality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900" name="Rectangle 76"/>
            <p:cNvSpPr>
              <a:spLocks noChangeArrowheads="1"/>
            </p:cNvSpPr>
            <p:nvPr/>
          </p:nvSpPr>
          <p:spPr bwMode="auto">
            <a:xfrm>
              <a:off x="5317" y="1542"/>
              <a:ext cx="1417" cy="567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" tIns="3600" rIns="3600" bIns="3600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Testovaný systém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cxnSp>
          <p:nvCxnSpPr>
            <p:cNvPr id="36901" name="AutoShape 77"/>
            <p:cNvCxnSpPr>
              <a:cxnSpLocks noChangeShapeType="1"/>
            </p:cNvCxnSpPr>
            <p:nvPr/>
          </p:nvCxnSpPr>
          <p:spPr bwMode="auto">
            <a:xfrm>
              <a:off x="6734" y="1825"/>
              <a:ext cx="2268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2" name="AutoShape 78"/>
            <p:cNvCxnSpPr>
              <a:cxnSpLocks noChangeShapeType="1"/>
            </p:cNvCxnSpPr>
            <p:nvPr/>
          </p:nvCxnSpPr>
          <p:spPr bwMode="auto">
            <a:xfrm>
              <a:off x="4183" y="1825"/>
              <a:ext cx="1134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3" name="AutoShape 79"/>
            <p:cNvCxnSpPr>
              <a:cxnSpLocks noChangeShapeType="1"/>
            </p:cNvCxnSpPr>
            <p:nvPr/>
          </p:nvCxnSpPr>
          <p:spPr bwMode="auto">
            <a:xfrm>
              <a:off x="8657" y="2755"/>
              <a:ext cx="345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4" name="AutoShape 80"/>
            <p:cNvCxnSpPr>
              <a:cxnSpLocks noChangeShapeType="1"/>
            </p:cNvCxnSpPr>
            <p:nvPr/>
          </p:nvCxnSpPr>
          <p:spPr bwMode="auto">
            <a:xfrm>
              <a:off x="4792" y="2755"/>
              <a:ext cx="2448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05" name="AutoShape 81"/>
            <p:cNvCxnSpPr>
              <a:cxnSpLocks noChangeShapeType="1"/>
            </p:cNvCxnSpPr>
            <p:nvPr/>
          </p:nvCxnSpPr>
          <p:spPr bwMode="auto">
            <a:xfrm flipV="1">
              <a:off x="4792" y="1833"/>
              <a:ext cx="0" cy="93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906" name="Oval 82"/>
            <p:cNvSpPr>
              <a:spLocks noChangeArrowheads="1"/>
            </p:cNvSpPr>
            <p:nvPr/>
          </p:nvSpPr>
          <p:spPr bwMode="auto">
            <a:xfrm>
              <a:off x="4749" y="1782"/>
              <a:ext cx="85" cy="85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907" name="Text Box 83"/>
            <p:cNvSpPr txBox="1">
              <a:spLocks noChangeArrowheads="1"/>
            </p:cNvSpPr>
            <p:nvPr/>
          </p:nvSpPr>
          <p:spPr bwMode="auto">
            <a:xfrm>
              <a:off x="3385" y="1470"/>
              <a:ext cx="1458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Reference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908" name="Text Box 84"/>
            <p:cNvSpPr txBox="1">
              <a:spLocks noChangeArrowheads="1"/>
            </p:cNvSpPr>
            <p:nvPr/>
          </p:nvSpPr>
          <p:spPr bwMode="auto">
            <a:xfrm>
              <a:off x="8212" y="1470"/>
              <a:ext cx="1458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Test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cxnSp>
          <p:nvCxnSpPr>
            <p:cNvPr id="36909" name="AutoShape 85"/>
            <p:cNvCxnSpPr>
              <a:cxnSpLocks noChangeShapeType="1"/>
            </p:cNvCxnSpPr>
            <p:nvPr/>
          </p:nvCxnSpPr>
          <p:spPr bwMode="auto">
            <a:xfrm>
              <a:off x="7948" y="1825"/>
              <a:ext cx="1" cy="64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910" name="Oval 86"/>
            <p:cNvSpPr>
              <a:spLocks noChangeArrowheads="1"/>
            </p:cNvSpPr>
            <p:nvPr/>
          </p:nvSpPr>
          <p:spPr bwMode="auto">
            <a:xfrm>
              <a:off x="7904" y="1782"/>
              <a:ext cx="85" cy="85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911" name="Text Box 87"/>
            <p:cNvSpPr txBox="1">
              <a:spLocks noChangeArrowheads="1"/>
            </p:cNvSpPr>
            <p:nvPr/>
          </p:nvSpPr>
          <p:spPr bwMode="auto">
            <a:xfrm>
              <a:off x="8212" y="2370"/>
              <a:ext cx="1458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Q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</p:grpSp>
      <p:grpSp>
        <p:nvGrpSpPr>
          <p:cNvPr id="36869" name="Group 88"/>
          <p:cNvGrpSpPr>
            <a:grpSpLocks/>
          </p:cNvGrpSpPr>
          <p:nvPr/>
        </p:nvGrpSpPr>
        <p:grpSpPr bwMode="auto">
          <a:xfrm>
            <a:off x="2951163" y="3873798"/>
            <a:ext cx="3990975" cy="995362"/>
            <a:chOff x="3385" y="5687"/>
            <a:chExt cx="6285" cy="1569"/>
          </a:xfrm>
        </p:grpSpPr>
        <p:sp>
          <p:nvSpPr>
            <p:cNvPr id="36884" name="Rectangle 89"/>
            <p:cNvSpPr>
              <a:spLocks noChangeArrowheads="1"/>
            </p:cNvSpPr>
            <p:nvPr/>
          </p:nvSpPr>
          <p:spPr bwMode="auto">
            <a:xfrm>
              <a:off x="7240" y="6689"/>
              <a:ext cx="1417" cy="567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" tIns="3600" rIns="3600" bIns="3600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RR</a:t>
              </a:r>
              <a:br>
                <a:rPr lang="cs-CZ" altLang="en-US" sz="1000" b="0">
                  <a:solidFill>
                    <a:schemeClr val="tx2"/>
                  </a:solidFill>
                </a:rPr>
              </a:br>
              <a:r>
                <a:rPr lang="cs-CZ" altLang="en-US" sz="1000" b="0">
                  <a:solidFill>
                    <a:schemeClr val="tx2"/>
                  </a:solidFill>
                </a:rPr>
                <a:t>Měření kvality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885" name="Rectangle 90"/>
            <p:cNvSpPr>
              <a:spLocks noChangeArrowheads="1"/>
            </p:cNvSpPr>
            <p:nvPr/>
          </p:nvSpPr>
          <p:spPr bwMode="auto">
            <a:xfrm>
              <a:off x="5317" y="5759"/>
              <a:ext cx="1417" cy="567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" tIns="3600" rIns="3600" bIns="3600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Testovaný systém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cxnSp>
          <p:nvCxnSpPr>
            <p:cNvPr id="36886" name="AutoShape 91"/>
            <p:cNvCxnSpPr>
              <a:cxnSpLocks noChangeShapeType="1"/>
            </p:cNvCxnSpPr>
            <p:nvPr/>
          </p:nvCxnSpPr>
          <p:spPr bwMode="auto">
            <a:xfrm>
              <a:off x="6734" y="6042"/>
              <a:ext cx="2268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7" name="AutoShape 92"/>
            <p:cNvCxnSpPr>
              <a:cxnSpLocks noChangeShapeType="1"/>
            </p:cNvCxnSpPr>
            <p:nvPr/>
          </p:nvCxnSpPr>
          <p:spPr bwMode="auto">
            <a:xfrm>
              <a:off x="4183" y="6042"/>
              <a:ext cx="1134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8" name="AutoShape 93"/>
            <p:cNvCxnSpPr>
              <a:cxnSpLocks noChangeShapeType="1"/>
            </p:cNvCxnSpPr>
            <p:nvPr/>
          </p:nvCxnSpPr>
          <p:spPr bwMode="auto">
            <a:xfrm>
              <a:off x="8657" y="6972"/>
              <a:ext cx="345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9" name="AutoShape 94"/>
            <p:cNvCxnSpPr>
              <a:cxnSpLocks noChangeShapeType="1"/>
            </p:cNvCxnSpPr>
            <p:nvPr/>
          </p:nvCxnSpPr>
          <p:spPr bwMode="auto">
            <a:xfrm>
              <a:off x="4792" y="6972"/>
              <a:ext cx="525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0" name="AutoShape 95"/>
            <p:cNvCxnSpPr>
              <a:cxnSpLocks noChangeShapeType="1"/>
            </p:cNvCxnSpPr>
            <p:nvPr/>
          </p:nvCxnSpPr>
          <p:spPr bwMode="auto">
            <a:xfrm flipV="1">
              <a:off x="4792" y="6050"/>
              <a:ext cx="0" cy="93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91" name="Oval 96"/>
            <p:cNvSpPr>
              <a:spLocks noChangeArrowheads="1"/>
            </p:cNvSpPr>
            <p:nvPr/>
          </p:nvSpPr>
          <p:spPr bwMode="auto">
            <a:xfrm>
              <a:off x="4749" y="5999"/>
              <a:ext cx="85" cy="85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892" name="Text Box 97"/>
            <p:cNvSpPr txBox="1">
              <a:spLocks noChangeArrowheads="1"/>
            </p:cNvSpPr>
            <p:nvPr/>
          </p:nvSpPr>
          <p:spPr bwMode="auto">
            <a:xfrm>
              <a:off x="3385" y="5687"/>
              <a:ext cx="1458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Reference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893" name="Text Box 98"/>
            <p:cNvSpPr txBox="1">
              <a:spLocks noChangeArrowheads="1"/>
            </p:cNvSpPr>
            <p:nvPr/>
          </p:nvSpPr>
          <p:spPr bwMode="auto">
            <a:xfrm>
              <a:off x="8212" y="5687"/>
              <a:ext cx="1458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Test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cxnSp>
          <p:nvCxnSpPr>
            <p:cNvPr id="36894" name="AutoShape 99"/>
            <p:cNvCxnSpPr>
              <a:cxnSpLocks noChangeShapeType="1"/>
            </p:cNvCxnSpPr>
            <p:nvPr/>
          </p:nvCxnSpPr>
          <p:spPr bwMode="auto">
            <a:xfrm>
              <a:off x="7948" y="6042"/>
              <a:ext cx="1" cy="64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95" name="Oval 100"/>
            <p:cNvSpPr>
              <a:spLocks noChangeArrowheads="1"/>
            </p:cNvSpPr>
            <p:nvPr/>
          </p:nvSpPr>
          <p:spPr bwMode="auto">
            <a:xfrm>
              <a:off x="7904" y="5999"/>
              <a:ext cx="85" cy="85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896" name="Text Box 101"/>
            <p:cNvSpPr txBox="1">
              <a:spLocks noChangeArrowheads="1"/>
            </p:cNvSpPr>
            <p:nvPr/>
          </p:nvSpPr>
          <p:spPr bwMode="auto">
            <a:xfrm>
              <a:off x="8212" y="6587"/>
              <a:ext cx="1458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Q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897" name="Rectangle 102"/>
            <p:cNvSpPr>
              <a:spLocks noChangeArrowheads="1"/>
            </p:cNvSpPr>
            <p:nvPr/>
          </p:nvSpPr>
          <p:spPr bwMode="auto">
            <a:xfrm>
              <a:off x="5317" y="6689"/>
              <a:ext cx="1417" cy="567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" tIns="3600" rIns="3600" bIns="3600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Extrakce charakteristik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cxnSp>
          <p:nvCxnSpPr>
            <p:cNvPr id="36898" name="AutoShape 103"/>
            <p:cNvCxnSpPr>
              <a:cxnSpLocks noChangeShapeType="1"/>
            </p:cNvCxnSpPr>
            <p:nvPr/>
          </p:nvCxnSpPr>
          <p:spPr bwMode="auto">
            <a:xfrm>
              <a:off x="6734" y="6972"/>
              <a:ext cx="506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6870" name="Group 104"/>
          <p:cNvGrpSpPr>
            <a:grpSpLocks/>
          </p:cNvGrpSpPr>
          <p:nvPr/>
        </p:nvGrpSpPr>
        <p:grpSpPr bwMode="auto">
          <a:xfrm>
            <a:off x="2951163" y="5528394"/>
            <a:ext cx="3990975" cy="996950"/>
            <a:chOff x="3385" y="3626"/>
            <a:chExt cx="6285" cy="1569"/>
          </a:xfrm>
        </p:grpSpPr>
        <p:sp>
          <p:nvSpPr>
            <p:cNvPr id="36874" name="Rectangle 105"/>
            <p:cNvSpPr>
              <a:spLocks noChangeArrowheads="1"/>
            </p:cNvSpPr>
            <p:nvPr/>
          </p:nvSpPr>
          <p:spPr bwMode="auto">
            <a:xfrm>
              <a:off x="7240" y="4628"/>
              <a:ext cx="1417" cy="567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" tIns="3600" rIns="3600" bIns="3600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NR</a:t>
              </a:r>
              <a:br>
                <a:rPr lang="cs-CZ" altLang="en-US" sz="1000" b="0">
                  <a:solidFill>
                    <a:schemeClr val="tx2"/>
                  </a:solidFill>
                </a:rPr>
              </a:br>
              <a:r>
                <a:rPr lang="cs-CZ" altLang="en-US" sz="1000" b="0">
                  <a:solidFill>
                    <a:schemeClr val="tx2"/>
                  </a:solidFill>
                </a:rPr>
                <a:t>Měření kvality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875" name="Rectangle 106"/>
            <p:cNvSpPr>
              <a:spLocks noChangeArrowheads="1"/>
            </p:cNvSpPr>
            <p:nvPr/>
          </p:nvSpPr>
          <p:spPr bwMode="auto">
            <a:xfrm>
              <a:off x="5317" y="3698"/>
              <a:ext cx="1417" cy="567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" tIns="3600" rIns="3600" bIns="3600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Testovaný systém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cxnSp>
          <p:nvCxnSpPr>
            <p:cNvPr id="36876" name="AutoShape 107"/>
            <p:cNvCxnSpPr>
              <a:cxnSpLocks noChangeShapeType="1"/>
            </p:cNvCxnSpPr>
            <p:nvPr/>
          </p:nvCxnSpPr>
          <p:spPr bwMode="auto">
            <a:xfrm>
              <a:off x="6734" y="3981"/>
              <a:ext cx="2268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7" name="AutoShape 108"/>
            <p:cNvCxnSpPr>
              <a:cxnSpLocks noChangeShapeType="1"/>
            </p:cNvCxnSpPr>
            <p:nvPr/>
          </p:nvCxnSpPr>
          <p:spPr bwMode="auto">
            <a:xfrm>
              <a:off x="4183" y="3981"/>
              <a:ext cx="1134" cy="0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78" name="AutoShape 109"/>
            <p:cNvCxnSpPr>
              <a:cxnSpLocks noChangeShapeType="1"/>
            </p:cNvCxnSpPr>
            <p:nvPr/>
          </p:nvCxnSpPr>
          <p:spPr bwMode="auto">
            <a:xfrm>
              <a:off x="8657" y="4911"/>
              <a:ext cx="345" cy="1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79" name="Text Box 110"/>
            <p:cNvSpPr txBox="1">
              <a:spLocks noChangeArrowheads="1"/>
            </p:cNvSpPr>
            <p:nvPr/>
          </p:nvSpPr>
          <p:spPr bwMode="auto">
            <a:xfrm>
              <a:off x="3385" y="3626"/>
              <a:ext cx="1458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Reference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880" name="Text Box 111"/>
            <p:cNvSpPr txBox="1">
              <a:spLocks noChangeArrowheads="1"/>
            </p:cNvSpPr>
            <p:nvPr/>
          </p:nvSpPr>
          <p:spPr bwMode="auto">
            <a:xfrm>
              <a:off x="8212" y="3626"/>
              <a:ext cx="1458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Test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  <p:cxnSp>
          <p:nvCxnSpPr>
            <p:cNvPr id="36881" name="AutoShape 112"/>
            <p:cNvCxnSpPr>
              <a:cxnSpLocks noChangeShapeType="1"/>
            </p:cNvCxnSpPr>
            <p:nvPr/>
          </p:nvCxnSpPr>
          <p:spPr bwMode="auto">
            <a:xfrm>
              <a:off x="7948" y="3981"/>
              <a:ext cx="1" cy="647"/>
            </a:xfrm>
            <a:prstGeom prst="straightConnector1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82" name="Oval 113"/>
            <p:cNvSpPr>
              <a:spLocks noChangeArrowheads="1"/>
            </p:cNvSpPr>
            <p:nvPr/>
          </p:nvSpPr>
          <p:spPr bwMode="auto">
            <a:xfrm>
              <a:off x="7904" y="3938"/>
              <a:ext cx="85" cy="85"/>
            </a:xfrm>
            <a:prstGeom prst="ellipse">
              <a:avLst/>
            </a:pr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</a:endParaRPr>
            </a:p>
          </p:txBody>
        </p:sp>
        <p:sp>
          <p:nvSpPr>
            <p:cNvPr id="36883" name="Text Box 114"/>
            <p:cNvSpPr txBox="1">
              <a:spLocks noChangeArrowheads="1"/>
            </p:cNvSpPr>
            <p:nvPr/>
          </p:nvSpPr>
          <p:spPr bwMode="auto">
            <a:xfrm>
              <a:off x="8212" y="4526"/>
              <a:ext cx="1458" cy="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</a:pPr>
              <a:r>
                <a:rPr lang="cs-CZ" altLang="en-US" sz="1000" b="0">
                  <a:solidFill>
                    <a:schemeClr val="tx2"/>
                  </a:solidFill>
                </a:rPr>
                <a:t>Q</a:t>
              </a:r>
              <a:endParaRPr lang="cs-CZ" altLang="en-US" sz="4000" b="0">
                <a:solidFill>
                  <a:schemeClr val="tx2"/>
                </a:solidFill>
              </a:endParaRPr>
            </a:p>
          </p:txBody>
        </p:sp>
      </p:grpSp>
      <p:sp>
        <p:nvSpPr>
          <p:cNvPr id="36871" name="AutoShape 6"/>
          <p:cNvSpPr>
            <a:spLocks noChangeAspect="1" noChangeArrowheads="1"/>
          </p:cNvSpPr>
          <p:nvPr/>
        </p:nvSpPr>
        <p:spPr bwMode="auto">
          <a:xfrm>
            <a:off x="2627313" y="2168525"/>
            <a:ext cx="3990975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</a:endParaRPr>
          </a:p>
        </p:txBody>
      </p:sp>
      <p:sp>
        <p:nvSpPr>
          <p:cNvPr id="36872" name="AutoShape 40"/>
          <p:cNvSpPr>
            <a:spLocks noChangeAspect="1" noChangeArrowheads="1"/>
          </p:cNvSpPr>
          <p:nvPr/>
        </p:nvSpPr>
        <p:spPr bwMode="auto">
          <a:xfrm>
            <a:off x="2627313" y="2168525"/>
            <a:ext cx="3990975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F81D3-E5B1-3A4E-297A-2EBA510A3A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73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99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kvality obrazu</a:t>
            </a:r>
            <a:endParaRPr lang="cs-CZ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s-CZ" altLang="en-US" b="1" dirty="0"/>
                  <a:t>Základní pixelové metriky</a:t>
                </a:r>
                <a:r>
                  <a:rPr lang="en-US" altLang="en-US" b="1" dirty="0"/>
                  <a:t> </a:t>
                </a:r>
                <a:r>
                  <a:rPr lang="en-US" altLang="en-US" dirty="0"/>
                  <a:t>pro</a:t>
                </a:r>
                <a:r>
                  <a:rPr lang="en-US" altLang="en-US" b="1" dirty="0"/>
                  <a:t> </a:t>
                </a:r>
                <a:r>
                  <a:rPr lang="en-US" altLang="en-US" b="1" dirty="0" err="1"/>
                  <a:t>hodnocení</a:t>
                </a:r>
                <a:r>
                  <a:rPr lang="en-US" altLang="en-US" b="1" dirty="0"/>
                  <a:t> </a:t>
                </a:r>
                <a:r>
                  <a:rPr lang="en-US" altLang="en-US" b="1" dirty="0" err="1"/>
                  <a:t>kvality</a:t>
                </a:r>
                <a:endParaRPr lang="en-US" altLang="en-US" b="1" dirty="0"/>
              </a:p>
              <a:p>
                <a:pPr lvl="1"/>
                <a:r>
                  <a:rPr lang="cs-CZ" altLang="en-US" b="1" dirty="0"/>
                  <a:t>Hodnocení věrnosti obrazu pomocí FR metrik</a:t>
                </a:r>
              </a:p>
              <a:p>
                <a:pPr lvl="2"/>
                <a:r>
                  <a:rPr lang="en-GB" altLang="en-US" b="1" dirty="0" err="1"/>
                  <a:t>Porovn</a:t>
                </a:r>
                <a:r>
                  <a:rPr lang="cs-CZ" altLang="en-US" b="1" dirty="0" err="1"/>
                  <a:t>ání</a:t>
                </a:r>
                <a:r>
                  <a:rPr lang="cs-CZ" altLang="en-US" b="1" dirty="0"/>
                  <a:t> </a:t>
                </a:r>
                <a:r>
                  <a:rPr lang="cs-CZ" altLang="en-US" dirty="0"/>
                  <a:t>obrazových bodů </a:t>
                </a:r>
                <a:r>
                  <a:rPr lang="cs-CZ" altLang="en-US" b="1" dirty="0"/>
                  <a:t>reference</a:t>
                </a:r>
                <a:r>
                  <a:rPr lang="cs-CZ" alt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altLang="en-US" dirty="0"/>
                  <a:t> a </a:t>
                </a:r>
                <a:r>
                  <a:rPr lang="cs-CZ" altLang="en-US" b="1" dirty="0"/>
                  <a:t>komprimovaného</a:t>
                </a:r>
                <a:r>
                  <a:rPr lang="cs-CZ" alt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𝑖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𝑗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cs-CZ" altLang="en-US" dirty="0"/>
                  <a:t> </a:t>
                </a:r>
              </a:p>
              <a:p>
                <a:pPr lvl="2"/>
                <a:r>
                  <a:rPr lang="cs-CZ" altLang="en-US" b="1" dirty="0"/>
                  <a:t>Výpočetně jednoduché </a:t>
                </a:r>
                <a:r>
                  <a:rPr lang="cs-CZ" altLang="en-US" dirty="0"/>
                  <a:t>ale </a:t>
                </a:r>
                <a:r>
                  <a:rPr lang="cs-CZ" altLang="en-US" b="1" dirty="0"/>
                  <a:t>nekoreluje dobře </a:t>
                </a:r>
                <a:r>
                  <a:rPr lang="cs-CZ" altLang="en-US" dirty="0"/>
                  <a:t>se</a:t>
                </a:r>
                <a:r>
                  <a:rPr lang="cs-CZ" altLang="en-US" b="1" dirty="0"/>
                  <a:t> subjektivními testy</a:t>
                </a:r>
              </a:p>
              <a:p>
                <a:pPr lvl="1"/>
                <a:r>
                  <a:rPr lang="cs-CZ" altLang="en-US" b="1" dirty="0"/>
                  <a:t>MSE</a:t>
                </a:r>
                <a:r>
                  <a:rPr lang="cs-CZ" altLang="en-US" dirty="0"/>
                  <a:t> (</a:t>
                </a:r>
                <a:r>
                  <a:rPr lang="cs-CZ" altLang="en-US" dirty="0" err="1"/>
                  <a:t>Mean</a:t>
                </a:r>
                <a:r>
                  <a:rPr lang="cs-CZ" altLang="en-US" dirty="0"/>
                  <a:t> Square </a:t>
                </a:r>
                <a:r>
                  <a:rPr lang="cs-CZ" altLang="en-US" dirty="0" err="1"/>
                  <a:t>Error</a:t>
                </a:r>
                <a:r>
                  <a:rPr lang="cs-CZ" altLang="en-US" dirty="0"/>
                  <a:t>)</a:t>
                </a:r>
              </a:p>
              <a:p>
                <a:pPr marL="1069975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𝑀𝑆𝐸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𝑀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𝐷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)]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  <m:r>
                        <a:rPr lang="cs-CZ" b="0" i="1" smtClean="0">
                          <a:latin typeface="Cambria Math"/>
                        </a:rPr>
                        <m:t>,   </m:t>
                      </m:r>
                      <m:r>
                        <a:rPr lang="cs-CZ" b="0" i="1" smtClean="0">
                          <a:latin typeface="Cambria Math"/>
                        </a:rPr>
                        <m:t>𝑅𝑀𝑆𝐸</m:t>
                      </m:r>
                      <m:r>
                        <a:rPr lang="cs-CZ" b="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cs-CZ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cs-CZ" b="0" i="1" smtClean="0">
                              <a:latin typeface="Cambria Math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en-US" i="1" dirty="0"/>
              </a:p>
              <a:p>
                <a:pPr lvl="1"/>
                <a:r>
                  <a:rPr lang="cs-CZ" altLang="en-US" b="1" dirty="0"/>
                  <a:t>SNR</a:t>
                </a:r>
                <a:r>
                  <a:rPr lang="cs-CZ" altLang="en-US" dirty="0"/>
                  <a:t> (</a:t>
                </a:r>
                <a:r>
                  <a:rPr lang="cs-CZ" altLang="en-US" dirty="0" err="1"/>
                  <a:t>Signal</a:t>
                </a:r>
                <a:r>
                  <a:rPr lang="cs-CZ" altLang="en-US" dirty="0"/>
                  <a:t>-to-</a:t>
                </a:r>
                <a:r>
                  <a:rPr lang="cs-CZ" altLang="en-US" dirty="0" err="1"/>
                  <a:t>Noise</a:t>
                </a:r>
                <a:r>
                  <a:rPr lang="cs-CZ" altLang="en-US" dirty="0"/>
                  <a:t> Ratio)</a:t>
                </a:r>
              </a:p>
              <a:p>
                <a:pPr marL="1069975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𝑆𝑁𝑅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𝑑𝐵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=10</m:t>
                      </m:r>
                      <m:r>
                        <a:rPr lang="cs-CZ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log</m:t>
                          </m:r>
                        </m:e>
                        <m:sub>
                          <m:r>
                            <a:rPr lang="en-US" i="0">
                              <a:latin typeface="Cambria Math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𝑀</m:t>
                                      </m:r>
                                    </m:den>
                                  </m:f>
                                </m:e>
                              </m:box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box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𝑀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nary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𝑀𝑆𝐸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i="1" dirty="0"/>
              </a:p>
              <a:p>
                <a:pPr lvl="1"/>
                <a:r>
                  <a:rPr lang="cs-CZ" altLang="en-US" b="1" dirty="0"/>
                  <a:t>PSNR</a:t>
                </a:r>
                <a:r>
                  <a:rPr lang="cs-CZ" altLang="en-US" dirty="0"/>
                  <a:t> (</a:t>
                </a:r>
                <a:r>
                  <a:rPr lang="cs-CZ" altLang="en-US" dirty="0" err="1"/>
                  <a:t>Peak</a:t>
                </a:r>
                <a:r>
                  <a:rPr lang="cs-CZ" altLang="en-US" dirty="0"/>
                  <a:t> </a:t>
                </a:r>
                <a:r>
                  <a:rPr lang="cs-CZ" altLang="en-US" dirty="0" err="1"/>
                  <a:t>Signal</a:t>
                </a:r>
                <a:r>
                  <a:rPr lang="cs-CZ" altLang="en-US" dirty="0"/>
                  <a:t>-to-</a:t>
                </a:r>
                <a:r>
                  <a:rPr lang="cs-CZ" altLang="en-US" dirty="0" err="1"/>
                  <a:t>Noise</a:t>
                </a:r>
                <a:r>
                  <a:rPr lang="cs-CZ" altLang="en-US" dirty="0"/>
                  <a:t> Ratio)</a:t>
                </a:r>
                <a:endParaRPr lang="en-US" altLang="en-US" dirty="0"/>
              </a:p>
              <a:p>
                <a:pPr marL="1069975" lvl="4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𝑃𝑆𝑁𝑅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𝑑𝐵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=20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b="0" i="0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log</m:t>
                          </m:r>
                        </m:e>
                        <m:sub>
                          <m:r>
                            <a:rPr lang="en-US" i="0">
                              <a:latin typeface="Cambria Math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𝑏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−1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𝑀𝑆𝐸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/>
                  <a:t>	- </a:t>
                </a:r>
                <a:r>
                  <a:rPr lang="cs-CZ" altLang="en-US" dirty="0"/>
                  <a:t>referenční snímek		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>
                        <a:latin typeface="Cambria Math"/>
                      </a:rPr>
                      <m:t>−</m:t>
                    </m:r>
                  </m:oMath>
                </a14:m>
                <a:r>
                  <a:rPr lang="cs-CZ" alt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𝑀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altLang="en-US" dirty="0"/>
                  <a:t>- </a:t>
                </a:r>
                <a:r>
                  <a:rPr lang="cs-CZ" altLang="en-US" dirty="0"/>
                  <a:t>rozlišení snímku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i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dirty="0"/>
                  <a:t>	- </a:t>
                </a:r>
                <a:r>
                  <a:rPr lang="cs-CZ" altLang="en-US" dirty="0"/>
                  <a:t>zkreslený snímek</a:t>
                </a:r>
                <a:r>
                  <a:rPr lang="cs-CZ" dirty="0"/>
                  <a:t> 		</a:t>
                </a:r>
                <a14:m>
                  <m:oMath xmlns:m="http://schemas.openxmlformats.org/officeDocument/2006/math">
                    <m:r>
                      <a:rPr lang="cs-CZ">
                        <a:latin typeface="Cambria Math"/>
                      </a:rPr>
                      <m:t>−</m:t>
                    </m:r>
                    <m:r>
                      <a:rPr lang="cs-CZ" i="1">
                        <a:latin typeface="Cambria Math"/>
                      </a:rPr>
                      <m:t> </m:t>
                    </m:r>
                    <m:r>
                      <a:rPr lang="cs-CZ" b="0" i="1" smtClean="0">
                        <a:latin typeface="Cambria Math"/>
                      </a:rPr>
                      <m:t>          </m:t>
                    </m:r>
                    <m:r>
                      <a:rPr lang="en-US" i="1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en-US" dirty="0"/>
                  <a:t>	- </a:t>
                </a:r>
                <a:r>
                  <a:rPr lang="cs-CZ" altLang="en-US" dirty="0"/>
                  <a:t>bitová hloubka</a:t>
                </a:r>
                <a:endParaRPr lang="en-US" altLang="en-US" dirty="0"/>
              </a:p>
            </p:txBody>
          </p:sp>
        </mc:Choice>
        <mc:Fallback xmlns=""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940" r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406AEE-D1D1-DE3B-5034-644F8573D2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74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551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dirty="0"/>
              <a:t>Hodnocení kvality obrazu</a:t>
            </a:r>
            <a:endParaRPr lang="en-US" alt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cs-CZ" altLang="en-US" b="1" dirty="0"/>
              <a:t>Ilustrace nevhodnosti PSNR</a:t>
            </a:r>
            <a:endParaRPr lang="en-US" altLang="en-US" b="1" dirty="0"/>
          </a:p>
          <a:p>
            <a:pPr lvl="1" eaLnBrk="1" hangingPunct="1"/>
            <a:r>
              <a:rPr lang="en-US" altLang="en-US" dirty="0"/>
              <a:t>PSNR = 20dB</a:t>
            </a:r>
            <a:r>
              <a:rPr lang="cs-CZ" altLang="en-US" dirty="0"/>
              <a:t> </a:t>
            </a:r>
            <a:r>
              <a:rPr lang="cs-CZ" altLang="en-US" b="1" dirty="0"/>
              <a:t>konstantní</a:t>
            </a:r>
            <a:r>
              <a:rPr lang="cs-CZ" altLang="en-US" dirty="0"/>
              <a:t> ale </a:t>
            </a:r>
            <a:r>
              <a:rPr lang="cs-CZ" altLang="en-US" b="1" dirty="0"/>
              <a:t>různá vnímaná kvalita</a:t>
            </a:r>
            <a:endParaRPr lang="en-US" altLang="en-US" b="1" dirty="0"/>
          </a:p>
        </p:txBody>
      </p:sp>
      <p:pic>
        <p:nvPicPr>
          <p:cNvPr id="38916" name="Picture 20" descr="im_in_gray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1858963"/>
            <a:ext cx="1800225" cy="14414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21" descr="im_out_gs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0" y="1858963"/>
            <a:ext cx="18002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22" descr="im_out_sp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88" y="1858963"/>
            <a:ext cx="18002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23" descr="im_out_bl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3408363"/>
            <a:ext cx="180022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24" descr="im_out_mbl.t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0" y="3408363"/>
            <a:ext cx="180022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25" descr="im_out_br.t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88" y="3408363"/>
            <a:ext cx="180022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2" name="Picture 26" descr="im_out_dec.t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4954588"/>
            <a:ext cx="180022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3" name="Picture 27" descr="im_out_jpg.t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0" y="4954588"/>
            <a:ext cx="180022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4" name="Picture 28" descr="im_out_gm.ti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88" y="4954588"/>
            <a:ext cx="180022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5" name="Text Box 10"/>
          <p:cNvSpPr txBox="1">
            <a:spLocks noChangeArrowheads="1"/>
          </p:cNvSpPr>
          <p:nvPr/>
        </p:nvSpPr>
        <p:spPr bwMode="auto">
          <a:xfrm rot="-5400000">
            <a:off x="544513" y="2439988"/>
            <a:ext cx="19351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rgbClr val="FF0000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200" dirty="0">
                <a:solidFill>
                  <a:srgbClr val="FF0000"/>
                </a:solidFill>
                <a:latin typeface="Calibri" panose="020F0502020204030204" pitchFamily="34" charset="0"/>
              </a:rPr>
              <a:t>a) </a:t>
            </a:r>
            <a:r>
              <a:rPr lang="cs-CZ" altLang="en-US" sz="1200" dirty="0">
                <a:solidFill>
                  <a:srgbClr val="FF0000"/>
                </a:solidFill>
                <a:latin typeface="Calibri" panose="020F0502020204030204" pitchFamily="34" charset="0"/>
              </a:rPr>
              <a:t>Originální obraz</a:t>
            </a:r>
            <a:endParaRPr lang="en-US" altLang="en-US" sz="12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8926" name="Text Box 10"/>
          <p:cNvSpPr txBox="1">
            <a:spLocks noChangeArrowheads="1"/>
          </p:cNvSpPr>
          <p:nvPr/>
        </p:nvSpPr>
        <p:spPr bwMode="auto">
          <a:xfrm rot="-5400000">
            <a:off x="2861470" y="2440781"/>
            <a:ext cx="19351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b) </a:t>
            </a: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Gaussovský šum</a:t>
            </a:r>
            <a:endParaRPr lang="en-US" altLang="en-US" sz="120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sp>
        <p:nvSpPr>
          <p:cNvPr id="38927" name="Text Box 10"/>
          <p:cNvSpPr txBox="1">
            <a:spLocks noChangeArrowheads="1"/>
          </p:cNvSpPr>
          <p:nvPr/>
        </p:nvSpPr>
        <p:spPr bwMode="auto">
          <a:xfrm rot="-5400000">
            <a:off x="5185570" y="2440781"/>
            <a:ext cx="19351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c)</a:t>
            </a: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 Šum sůl a pepř</a:t>
            </a:r>
            <a:endParaRPr lang="en-US" altLang="en-US" sz="120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sp>
        <p:nvSpPr>
          <p:cNvPr id="38928" name="Text Box 10"/>
          <p:cNvSpPr txBox="1">
            <a:spLocks noChangeArrowheads="1"/>
          </p:cNvSpPr>
          <p:nvPr/>
        </p:nvSpPr>
        <p:spPr bwMode="auto">
          <a:xfrm rot="-5400000">
            <a:off x="5185570" y="4002881"/>
            <a:ext cx="19351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f) </a:t>
            </a: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Změna jasu</a:t>
            </a:r>
            <a:endParaRPr lang="en-US" altLang="en-US" sz="120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sp>
        <p:nvSpPr>
          <p:cNvPr id="38929" name="Text Box 10"/>
          <p:cNvSpPr txBox="1">
            <a:spLocks noChangeArrowheads="1"/>
          </p:cNvSpPr>
          <p:nvPr/>
        </p:nvSpPr>
        <p:spPr bwMode="auto">
          <a:xfrm rot="-5400000">
            <a:off x="2861470" y="4002881"/>
            <a:ext cx="19351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e) </a:t>
            </a: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Rozmazání pohyb</a:t>
            </a:r>
            <a:endParaRPr lang="en-US" altLang="en-US" sz="120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sp>
        <p:nvSpPr>
          <p:cNvPr id="38930" name="Text Box 10"/>
          <p:cNvSpPr txBox="1">
            <a:spLocks noChangeArrowheads="1"/>
          </p:cNvSpPr>
          <p:nvPr/>
        </p:nvSpPr>
        <p:spPr bwMode="auto">
          <a:xfrm rot="-5400000">
            <a:off x="544513" y="4002088"/>
            <a:ext cx="19351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d) </a:t>
            </a: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Rozmazání Gauss</a:t>
            </a:r>
            <a:endParaRPr lang="en-US" altLang="en-US" sz="120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sp>
        <p:nvSpPr>
          <p:cNvPr id="38931" name="Text Box 10"/>
          <p:cNvSpPr txBox="1">
            <a:spLocks noChangeArrowheads="1"/>
          </p:cNvSpPr>
          <p:nvPr/>
        </p:nvSpPr>
        <p:spPr bwMode="auto">
          <a:xfrm rot="-5400000">
            <a:off x="544513" y="5535613"/>
            <a:ext cx="193516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g)</a:t>
            </a: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 </a:t>
            </a:r>
            <a:r>
              <a:rPr lang="cs-CZ" altLang="en-US" sz="1200" dirty="0" err="1">
                <a:solidFill>
                  <a:srgbClr val="618FFD"/>
                </a:solidFill>
                <a:latin typeface="Calibri" panose="020F0502020204030204" pitchFamily="34" charset="0"/>
              </a:rPr>
              <a:t>Dekonvoluce</a:t>
            </a: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 d)</a:t>
            </a:r>
            <a:endParaRPr lang="en-US" altLang="en-US" sz="120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sp>
        <p:nvSpPr>
          <p:cNvPr id="38932" name="Text Box 10"/>
          <p:cNvSpPr txBox="1">
            <a:spLocks noChangeArrowheads="1"/>
          </p:cNvSpPr>
          <p:nvPr/>
        </p:nvSpPr>
        <p:spPr bwMode="auto">
          <a:xfrm rot="-5400000">
            <a:off x="2861470" y="5536406"/>
            <a:ext cx="19351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h) JPEG</a:t>
            </a:r>
          </a:p>
        </p:txBody>
      </p:sp>
      <p:sp>
        <p:nvSpPr>
          <p:cNvPr id="38933" name="Text Box 10"/>
          <p:cNvSpPr txBox="1">
            <a:spLocks noChangeArrowheads="1"/>
          </p:cNvSpPr>
          <p:nvPr/>
        </p:nvSpPr>
        <p:spPr bwMode="auto">
          <a:xfrm rot="-5400000">
            <a:off x="5185570" y="5536406"/>
            <a:ext cx="19351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(</a:t>
            </a:r>
            <a:r>
              <a:rPr lang="en-US" altLang="en-US" sz="1200" dirty="0" err="1">
                <a:solidFill>
                  <a:srgbClr val="618FFD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) </a:t>
            </a:r>
            <a:r>
              <a:rPr lang="cs-CZ" altLang="en-US" sz="1200" dirty="0">
                <a:solidFill>
                  <a:srgbClr val="618FFD"/>
                </a:solidFill>
                <a:latin typeface="Calibri" panose="020F0502020204030204" pitchFamily="34" charset="0"/>
              </a:rPr>
              <a:t>Změna kontrastu</a:t>
            </a:r>
            <a:endParaRPr lang="en-US" altLang="en-US" sz="1200" dirty="0">
              <a:solidFill>
                <a:srgbClr val="618FFD"/>
              </a:solidFill>
              <a:latin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0F2B0B-28F3-16E0-3440-1E995814BA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75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352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objective_CTU (dragge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0" r="9280"/>
          <a:stretch>
            <a:fillRect/>
          </a:stretch>
        </p:blipFill>
        <p:spPr bwMode="auto">
          <a:xfrm>
            <a:off x="321121" y="1124744"/>
            <a:ext cx="8715375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ike_original.bmp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33" y="2848120"/>
            <a:ext cx="578436" cy="405460"/>
          </a:xfrm>
          <a:prstGeom prst="rect">
            <a:avLst/>
          </a:prstGeom>
        </p:spPr>
      </p:pic>
      <p:pic>
        <p:nvPicPr>
          <p:cNvPr id="7" name="Picture 6" descr="cafe_original.bmp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34" y="2848120"/>
            <a:ext cx="550432" cy="405460"/>
          </a:xfrm>
          <a:prstGeom prst="rect">
            <a:avLst/>
          </a:prstGeom>
        </p:spPr>
      </p:pic>
      <p:pic>
        <p:nvPicPr>
          <p:cNvPr id="8" name="Picture 7" descr="honolulu_original.bmp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37" y="2848120"/>
            <a:ext cx="577099" cy="434021"/>
          </a:xfrm>
          <a:prstGeom prst="rect">
            <a:avLst/>
          </a:prstGeom>
        </p:spPr>
      </p:pic>
      <p:pic>
        <p:nvPicPr>
          <p:cNvPr id="9" name="Picture 8" descr="p08_original.bmp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33" y="5252277"/>
            <a:ext cx="578436" cy="444466"/>
          </a:xfrm>
          <a:prstGeom prst="rect">
            <a:avLst/>
          </a:prstGeom>
        </p:spPr>
      </p:pic>
      <p:pic>
        <p:nvPicPr>
          <p:cNvPr id="10" name="Picture 9" descr="p26_original.bmp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34" y="5252277"/>
            <a:ext cx="550432" cy="444466"/>
          </a:xfrm>
          <a:prstGeom prst="rect">
            <a:avLst/>
          </a:prstGeom>
        </p:spPr>
      </p:pic>
      <p:pic>
        <p:nvPicPr>
          <p:cNvPr id="11" name="Picture 10" descr="woman_original.bmp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637" y="5252291"/>
            <a:ext cx="577099" cy="444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Hodnocení kvality obrazu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Ukázka</a:t>
            </a:r>
            <a:r>
              <a:rPr lang="cs-CZ" b="1" dirty="0"/>
              <a:t> výsledku objektivního hodnocení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358912" y="6453336"/>
            <a:ext cx="87850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rgbClr val="618FFD"/>
                </a:solidFill>
                <a:latin typeface="Calibri" panose="020F0502020204030204" pitchFamily="34" charset="0"/>
              </a:rPr>
              <a:t>23rd International Conference on Image Processing, September 25 – 28, 2016, Phoenix, Arizona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E709D02-56FF-09D2-1C26-A55934307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76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9756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altLang="en-US" dirty="0"/>
              <a:t>Použitá a doporučená literatura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Richardson, I. E. G.: </a:t>
            </a:r>
            <a:r>
              <a:rPr lang="en-US" sz="2400" b="1" dirty="0"/>
              <a:t>H.264 and MPEG-4 Video Compression</a:t>
            </a:r>
            <a:r>
              <a:rPr lang="en-US" sz="2400" dirty="0"/>
              <a:t>, Willey, 2003.</a:t>
            </a:r>
          </a:p>
          <a:p>
            <a:r>
              <a:rPr lang="en-US" sz="2400" dirty="0" err="1"/>
              <a:t>Sayood</a:t>
            </a:r>
            <a:r>
              <a:rPr lang="en-US" sz="2400" dirty="0"/>
              <a:t>, K.: </a:t>
            </a:r>
            <a:r>
              <a:rPr lang="en-US" sz="2400" b="1" dirty="0"/>
              <a:t>Introduction to Data Compression</a:t>
            </a:r>
            <a:r>
              <a:rPr lang="en-US" sz="2400" dirty="0"/>
              <a:t>, Morgan Kaufmann Publishers, 2006.</a:t>
            </a:r>
          </a:p>
          <a:p>
            <a:r>
              <a:rPr lang="en-US" sz="2400" dirty="0" err="1"/>
              <a:t>Bhaskaran</a:t>
            </a:r>
            <a:r>
              <a:rPr lang="en-US" sz="2400" dirty="0"/>
              <a:t>, V., </a:t>
            </a:r>
            <a:r>
              <a:rPr lang="en-US" sz="2400" dirty="0" err="1"/>
              <a:t>Konstantinides</a:t>
            </a:r>
            <a:r>
              <a:rPr lang="en-US" sz="2400" dirty="0"/>
              <a:t>, K.: </a:t>
            </a:r>
            <a:r>
              <a:rPr lang="en-US" sz="2400" b="1" dirty="0"/>
              <a:t>Image and Video Compression Standards</a:t>
            </a:r>
            <a:r>
              <a:rPr lang="en-US" sz="2400" dirty="0"/>
              <a:t>, Kluwer, 1997.</a:t>
            </a:r>
          </a:p>
          <a:p>
            <a:r>
              <a:rPr lang="en-US" sz="2400" dirty="0"/>
              <a:t>Gonzalez, R. C., Woods, R. E.: </a:t>
            </a:r>
            <a:r>
              <a:rPr lang="en-US" sz="2400" b="1" dirty="0"/>
              <a:t>Digital Image Processing</a:t>
            </a:r>
            <a:r>
              <a:rPr lang="en-US" sz="2400" dirty="0"/>
              <a:t>, Pearson, 2007.</a:t>
            </a:r>
            <a:endParaRPr lang="cs-CZ" sz="2400" dirty="0"/>
          </a:p>
          <a:p>
            <a:r>
              <a:rPr lang="en-US" sz="2400" dirty="0"/>
              <a:t>Thyagarajan, K. S.: </a:t>
            </a:r>
            <a:r>
              <a:rPr lang="en-US" sz="2400" b="1" dirty="0"/>
              <a:t>Still Image and Video Compression with MATLAB</a:t>
            </a:r>
            <a:r>
              <a:rPr lang="en-US" sz="2400" dirty="0"/>
              <a:t>, Willey, 2011</a:t>
            </a:r>
            <a:r>
              <a:rPr lang="cs-CZ" sz="2400" dirty="0"/>
              <a:t>.</a:t>
            </a:r>
          </a:p>
          <a:p>
            <a:r>
              <a:rPr lang="en-US" sz="2400" dirty="0"/>
              <a:t>Wu, H. R., Rao, K. R. </a:t>
            </a:r>
            <a:r>
              <a:rPr lang="en-US" sz="2400" b="1" dirty="0"/>
              <a:t>Digital video image quality and perceptual coding</a:t>
            </a:r>
            <a:r>
              <a:rPr lang="cs-CZ" sz="2400" dirty="0"/>
              <a:t>,</a:t>
            </a:r>
            <a:r>
              <a:rPr lang="en-US" sz="2400" dirty="0"/>
              <a:t> CRC, 2006.</a:t>
            </a:r>
          </a:p>
          <a:p>
            <a:r>
              <a:rPr lang="en-US" sz="2400" dirty="0" err="1"/>
              <a:t>Bovik</a:t>
            </a:r>
            <a:r>
              <a:rPr lang="en-US" sz="2400" dirty="0"/>
              <a:t>, A. C. </a:t>
            </a:r>
            <a:r>
              <a:rPr lang="en-US" sz="2400" b="1" dirty="0"/>
              <a:t>Handbook of Image and Video Processing</a:t>
            </a:r>
            <a:r>
              <a:rPr lang="cs-CZ" sz="2400" dirty="0"/>
              <a:t>, </a:t>
            </a:r>
            <a:r>
              <a:rPr lang="en-US" sz="2400" dirty="0"/>
              <a:t>Elsevier</a:t>
            </a:r>
            <a:r>
              <a:rPr lang="cs-CZ" sz="2400" dirty="0"/>
              <a:t>, </a:t>
            </a:r>
            <a:r>
              <a:rPr lang="en-US" sz="2400" dirty="0"/>
              <a:t>2005.</a:t>
            </a:r>
          </a:p>
          <a:p>
            <a:r>
              <a:rPr lang="en-US" sz="2400" dirty="0"/>
              <a:t>Winkler, S. </a:t>
            </a:r>
            <a:r>
              <a:rPr lang="en-US" sz="2400" b="1" dirty="0"/>
              <a:t>Digital Video Quality - Vision Models and Metrics</a:t>
            </a:r>
            <a:r>
              <a:rPr lang="cs-CZ" sz="2400" dirty="0"/>
              <a:t>, </a:t>
            </a:r>
            <a:r>
              <a:rPr lang="en-US" sz="2400" dirty="0"/>
              <a:t>Wiley, 2005.</a:t>
            </a:r>
            <a:endParaRPr lang="cs-CZ" sz="2400" dirty="0"/>
          </a:p>
          <a:p>
            <a:r>
              <a:rPr lang="en-US" sz="2400" dirty="0"/>
              <a:t>Wang, Z., </a:t>
            </a:r>
            <a:r>
              <a:rPr lang="en-US" sz="2400" dirty="0" err="1"/>
              <a:t>Bovik</a:t>
            </a:r>
            <a:r>
              <a:rPr lang="en-US" sz="2400" dirty="0"/>
              <a:t>, A. C., Sheikh, H., </a:t>
            </a:r>
            <a:r>
              <a:rPr lang="en-US" sz="2400" dirty="0" err="1"/>
              <a:t>Simoncelli</a:t>
            </a:r>
            <a:r>
              <a:rPr lang="en-US" sz="2400" dirty="0"/>
              <a:t>, E. </a:t>
            </a:r>
            <a:r>
              <a:rPr lang="en-US" sz="2400" b="1" dirty="0"/>
              <a:t>Image quality assessment: From error measurement to structural similarity</a:t>
            </a:r>
            <a:r>
              <a:rPr lang="cs-CZ" sz="2400" dirty="0"/>
              <a:t>,</a:t>
            </a:r>
            <a:r>
              <a:rPr lang="en-US" sz="2400" dirty="0"/>
              <a:t> IEEE Transactions on Image Processing, 2004.</a:t>
            </a:r>
          </a:p>
          <a:p>
            <a:r>
              <a:rPr lang="en-US" sz="2400" dirty="0"/>
              <a:t>Sheikh, H. R., </a:t>
            </a:r>
            <a:r>
              <a:rPr lang="en-US" sz="2400" dirty="0" err="1"/>
              <a:t>Bovik</a:t>
            </a:r>
            <a:r>
              <a:rPr lang="en-US" sz="2400" dirty="0"/>
              <a:t>, A. C. </a:t>
            </a:r>
            <a:r>
              <a:rPr lang="en-US" sz="2400" b="1" dirty="0"/>
              <a:t>Image Information and Visual Quality</a:t>
            </a:r>
            <a:r>
              <a:rPr lang="cs-CZ" sz="2400" dirty="0"/>
              <a:t>, </a:t>
            </a:r>
            <a:r>
              <a:rPr lang="en-US" sz="2400" dirty="0"/>
              <a:t>IEEE Transactions on image processing, 2006.</a:t>
            </a:r>
            <a:endParaRPr lang="cs-CZ" sz="2400" dirty="0"/>
          </a:p>
          <a:p>
            <a:r>
              <a:rPr lang="cs-CZ" sz="2400" dirty="0" err="1"/>
              <a:t>Krasula</a:t>
            </a:r>
            <a:r>
              <a:rPr lang="cs-CZ" sz="2400" dirty="0"/>
              <a:t>, L. </a:t>
            </a:r>
            <a:r>
              <a:rPr lang="cs-CZ" sz="2400" b="1" dirty="0" err="1"/>
              <a:t>Quality</a:t>
            </a:r>
            <a:r>
              <a:rPr lang="cs-CZ" sz="2400" b="1" dirty="0"/>
              <a:t> </a:t>
            </a:r>
            <a:r>
              <a:rPr lang="cs-CZ" sz="2400" b="1" dirty="0" err="1"/>
              <a:t>Assessment</a:t>
            </a:r>
            <a:r>
              <a:rPr lang="cs-CZ" sz="2400" b="1" dirty="0"/>
              <a:t> </a:t>
            </a:r>
            <a:r>
              <a:rPr lang="cs-CZ" sz="2400" b="1" dirty="0" err="1"/>
              <a:t>of</a:t>
            </a:r>
            <a:r>
              <a:rPr lang="cs-CZ" sz="2400" b="1" dirty="0"/>
              <a:t> Post-</a:t>
            </a:r>
            <a:r>
              <a:rPr lang="cs-CZ" sz="2400" b="1" dirty="0" err="1"/>
              <a:t>processed</a:t>
            </a:r>
            <a:r>
              <a:rPr lang="cs-CZ" sz="2400" b="1" dirty="0"/>
              <a:t> </a:t>
            </a:r>
            <a:r>
              <a:rPr lang="cs-CZ" sz="2400" b="1" dirty="0" err="1"/>
              <a:t>Images</a:t>
            </a:r>
            <a:r>
              <a:rPr lang="cs-CZ" sz="2400" dirty="0"/>
              <a:t>, </a:t>
            </a:r>
            <a:r>
              <a:rPr lang="cs-CZ" sz="2400" dirty="0" err="1"/>
              <a:t>Dissertation</a:t>
            </a:r>
            <a:r>
              <a:rPr lang="cs-CZ" sz="2400" dirty="0"/>
              <a:t>, CTU in Prague, 2017. </a:t>
            </a:r>
            <a:r>
              <a:rPr lang="cs-CZ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https://dspace.cvut.cz/handle/10467/66642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7CAE3-ADD7-54CB-35C2-D7DA8507D8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77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17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cs-CZ" altLang="en-US" sz="3200" dirty="0"/>
              <a:t>Děkuji za pozornost!</a:t>
            </a:r>
          </a:p>
        </p:txBody>
      </p:sp>
    </p:spTree>
    <p:extLst>
      <p:ext uri="{BB962C8B-B14F-4D97-AF65-F5344CB8AC3E}">
        <p14:creationId xmlns:p14="http://schemas.microsoft.com/office/powerpoint/2010/main" val="19133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en-US" dirty="0"/>
              <a:t>Úvod: Ztrátové kódování obrazu</a:t>
            </a:r>
          </a:p>
        </p:txBody>
      </p:sp>
      <p:pic>
        <p:nvPicPr>
          <p:cNvPr id="28676" name="Picture 4" descr="Staroma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82985"/>
            <a:ext cx="6429375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77" name="Group 5"/>
          <p:cNvGrpSpPr>
            <a:grpSpLocks/>
          </p:cNvGrpSpPr>
          <p:nvPr/>
        </p:nvGrpSpPr>
        <p:grpSpPr bwMode="auto">
          <a:xfrm>
            <a:off x="8351838" y="2425972"/>
            <a:ext cx="230187" cy="4086225"/>
            <a:chOff x="5148" y="2160"/>
            <a:chExt cx="227" cy="1134"/>
          </a:xfrm>
        </p:grpSpPr>
        <p:sp>
          <p:nvSpPr>
            <p:cNvPr id="28747" name="Line 6"/>
            <p:cNvSpPr>
              <a:spLocks noChangeShapeType="1"/>
            </p:cNvSpPr>
            <p:nvPr/>
          </p:nvSpPr>
          <p:spPr bwMode="auto">
            <a:xfrm>
              <a:off x="5262" y="2160"/>
              <a:ext cx="0" cy="1134"/>
            </a:xfrm>
            <a:prstGeom prst="line">
              <a:avLst/>
            </a:prstGeom>
            <a:noFill/>
            <a:ln w="3810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8748" name="Line 7"/>
            <p:cNvSpPr>
              <a:spLocks noChangeShapeType="1"/>
            </p:cNvSpPr>
            <p:nvPr/>
          </p:nvSpPr>
          <p:spPr bwMode="auto">
            <a:xfrm>
              <a:off x="5148" y="2160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8749" name="Line 8"/>
            <p:cNvSpPr>
              <a:spLocks noChangeShapeType="1"/>
            </p:cNvSpPr>
            <p:nvPr/>
          </p:nvSpPr>
          <p:spPr bwMode="auto">
            <a:xfrm>
              <a:off x="5148" y="3294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8750" name="Line 9"/>
            <p:cNvSpPr>
              <a:spLocks noChangeShapeType="1"/>
            </p:cNvSpPr>
            <p:nvPr/>
          </p:nvSpPr>
          <p:spPr bwMode="auto">
            <a:xfrm>
              <a:off x="5193" y="306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8751" name="Line 10"/>
            <p:cNvSpPr>
              <a:spLocks noChangeShapeType="1"/>
            </p:cNvSpPr>
            <p:nvPr/>
          </p:nvSpPr>
          <p:spPr bwMode="auto">
            <a:xfrm>
              <a:off x="5193" y="2840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8752" name="Line 11"/>
            <p:cNvSpPr>
              <a:spLocks noChangeShapeType="1"/>
            </p:cNvSpPr>
            <p:nvPr/>
          </p:nvSpPr>
          <p:spPr bwMode="auto">
            <a:xfrm>
              <a:off x="5193" y="2614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8753" name="Line 12"/>
            <p:cNvSpPr>
              <a:spLocks noChangeShapeType="1"/>
            </p:cNvSpPr>
            <p:nvPr/>
          </p:nvSpPr>
          <p:spPr bwMode="auto">
            <a:xfrm>
              <a:off x="5193" y="238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28678" name="Text Box 13"/>
          <p:cNvSpPr txBox="1">
            <a:spLocks noChangeArrowheads="1"/>
          </p:cNvSpPr>
          <p:nvPr/>
        </p:nvSpPr>
        <p:spPr bwMode="auto">
          <a:xfrm>
            <a:off x="8570913" y="5543822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28679" name="Text Box 14"/>
          <p:cNvSpPr txBox="1">
            <a:spLocks noChangeArrowheads="1"/>
          </p:cNvSpPr>
          <p:nvPr/>
        </p:nvSpPr>
        <p:spPr bwMode="auto">
          <a:xfrm>
            <a:off x="8570913" y="472308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28680" name="Text Box 15"/>
          <p:cNvSpPr txBox="1">
            <a:spLocks noChangeArrowheads="1"/>
          </p:cNvSpPr>
          <p:nvPr/>
        </p:nvSpPr>
        <p:spPr bwMode="auto">
          <a:xfrm>
            <a:off x="8570913" y="390393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28681" name="Text Box 16"/>
          <p:cNvSpPr txBox="1">
            <a:spLocks noChangeArrowheads="1"/>
          </p:cNvSpPr>
          <p:nvPr/>
        </p:nvSpPr>
        <p:spPr bwMode="auto">
          <a:xfrm>
            <a:off x="8570913" y="3083197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28682" name="Text Box 17"/>
          <p:cNvSpPr txBox="1">
            <a:spLocks noChangeArrowheads="1"/>
          </p:cNvSpPr>
          <p:nvPr/>
        </p:nvSpPr>
        <p:spPr bwMode="auto">
          <a:xfrm>
            <a:off x="8532023" y="2264047"/>
            <a:ext cx="4587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28683" name="Text Box 18"/>
          <p:cNvSpPr txBox="1">
            <a:spLocks noChangeArrowheads="1"/>
          </p:cNvSpPr>
          <p:nvPr/>
        </p:nvSpPr>
        <p:spPr bwMode="auto">
          <a:xfrm>
            <a:off x="8290402" y="1886222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Q</a:t>
            </a:r>
          </a:p>
        </p:txBody>
      </p:sp>
      <p:sp>
        <p:nvSpPr>
          <p:cNvPr id="28684" name="Text Box 19"/>
          <p:cNvSpPr txBox="1">
            <a:spLocks noChangeArrowheads="1"/>
          </p:cNvSpPr>
          <p:nvPr/>
        </p:nvSpPr>
        <p:spPr bwMode="auto">
          <a:xfrm>
            <a:off x="8620125" y="636456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8685" name="AutoShape 20"/>
          <p:cNvSpPr>
            <a:spLocks/>
          </p:cNvSpPr>
          <p:nvPr/>
        </p:nvSpPr>
        <p:spPr bwMode="auto">
          <a:xfrm>
            <a:off x="6911975" y="1429022"/>
            <a:ext cx="431800" cy="5054600"/>
          </a:xfrm>
          <a:prstGeom prst="rightBrace">
            <a:avLst>
              <a:gd name="adj1" fmla="val 220136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sp>
        <p:nvSpPr>
          <p:cNvPr id="28686" name="Text Box 21"/>
          <p:cNvSpPr txBox="1">
            <a:spLocks noChangeArrowheads="1"/>
          </p:cNvSpPr>
          <p:nvPr/>
        </p:nvSpPr>
        <p:spPr bwMode="auto">
          <a:xfrm>
            <a:off x="5148263" y="1382985"/>
            <a:ext cx="17002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Original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CR = 1</a:t>
            </a:r>
            <a:endParaRPr lang="en-US" altLang="en-US" sz="18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8687" name="Text Box 22"/>
          <p:cNvSpPr txBox="1">
            <a:spLocks noChangeArrowheads="1"/>
          </p:cNvSpPr>
          <p:nvPr/>
        </p:nvSpPr>
        <p:spPr bwMode="auto">
          <a:xfrm>
            <a:off x="7056438" y="1382985"/>
            <a:ext cx="173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MOS = 96</a:t>
            </a:r>
            <a:endParaRPr lang="en-US" altLang="en-US" sz="18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8688" name="Text Box 23"/>
          <p:cNvSpPr txBox="1">
            <a:spLocks noChangeArrowheads="1"/>
          </p:cNvSpPr>
          <p:nvPr/>
        </p:nvSpPr>
        <p:spPr bwMode="auto">
          <a:xfrm rot="-5400000">
            <a:off x="8019529" y="5120853"/>
            <a:ext cx="5344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Poor</a:t>
            </a:r>
          </a:p>
        </p:txBody>
      </p:sp>
      <p:sp>
        <p:nvSpPr>
          <p:cNvPr id="28689" name="Text Box 24"/>
          <p:cNvSpPr txBox="1">
            <a:spLocks noChangeArrowheads="1"/>
          </p:cNvSpPr>
          <p:nvPr/>
        </p:nvSpPr>
        <p:spPr bwMode="auto">
          <a:xfrm rot="-5400000">
            <a:off x="8057423" y="4306466"/>
            <a:ext cx="458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Fair</a:t>
            </a:r>
          </a:p>
        </p:txBody>
      </p:sp>
      <p:sp>
        <p:nvSpPr>
          <p:cNvPr id="28690" name="Text Box 25"/>
          <p:cNvSpPr txBox="1">
            <a:spLocks noChangeArrowheads="1"/>
          </p:cNvSpPr>
          <p:nvPr/>
        </p:nvSpPr>
        <p:spPr bwMode="auto">
          <a:xfrm rot="-5400000">
            <a:off x="7993240" y="3492078"/>
            <a:ext cx="5870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Good</a:t>
            </a:r>
          </a:p>
        </p:txBody>
      </p:sp>
      <p:sp>
        <p:nvSpPr>
          <p:cNvPr id="28691" name="Text Box 26"/>
          <p:cNvSpPr txBox="1">
            <a:spLocks noChangeArrowheads="1"/>
          </p:cNvSpPr>
          <p:nvPr/>
        </p:nvSpPr>
        <p:spPr bwMode="auto">
          <a:xfrm rot="-5400000">
            <a:off x="7777163" y="2679972"/>
            <a:ext cx="101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Excellent</a:t>
            </a:r>
          </a:p>
        </p:txBody>
      </p:sp>
      <p:sp>
        <p:nvSpPr>
          <p:cNvPr id="28692" name="Text Box 27"/>
          <p:cNvSpPr txBox="1">
            <a:spLocks noChangeArrowheads="1"/>
          </p:cNvSpPr>
          <p:nvPr/>
        </p:nvSpPr>
        <p:spPr bwMode="auto">
          <a:xfrm rot="-5400000">
            <a:off x="8051750" y="5936828"/>
            <a:ext cx="47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Bad</a:t>
            </a:r>
          </a:p>
        </p:txBody>
      </p:sp>
      <p:grpSp>
        <p:nvGrpSpPr>
          <p:cNvPr id="28693" name="Group 28"/>
          <p:cNvGrpSpPr>
            <a:grpSpLocks/>
          </p:cNvGrpSpPr>
          <p:nvPr/>
        </p:nvGrpSpPr>
        <p:grpSpPr bwMode="auto">
          <a:xfrm>
            <a:off x="6911972" y="3362597"/>
            <a:ext cx="806450" cy="1227138"/>
            <a:chOff x="3334" y="2248"/>
            <a:chExt cx="508" cy="773"/>
          </a:xfrm>
        </p:grpSpPr>
        <p:grpSp>
          <p:nvGrpSpPr>
            <p:cNvPr id="28705" name="Group 29"/>
            <p:cNvGrpSpPr>
              <a:grpSpLocks/>
            </p:cNvGrpSpPr>
            <p:nvPr/>
          </p:nvGrpSpPr>
          <p:grpSpPr bwMode="auto">
            <a:xfrm>
              <a:off x="3334" y="2251"/>
              <a:ext cx="199" cy="181"/>
              <a:chOff x="3391" y="2478"/>
              <a:chExt cx="199" cy="181"/>
            </a:xfrm>
          </p:grpSpPr>
          <p:sp>
            <p:nvSpPr>
              <p:cNvPr id="28743" name="Oval 3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44" name="Oval 3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45" name="Oval 3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46" name="Oval 3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8706" name="Group 34"/>
            <p:cNvGrpSpPr>
              <a:grpSpLocks/>
            </p:cNvGrpSpPr>
            <p:nvPr/>
          </p:nvGrpSpPr>
          <p:grpSpPr bwMode="auto">
            <a:xfrm>
              <a:off x="3334" y="2840"/>
              <a:ext cx="199" cy="181"/>
              <a:chOff x="3391" y="2478"/>
              <a:chExt cx="199" cy="181"/>
            </a:xfrm>
          </p:grpSpPr>
          <p:sp>
            <p:nvSpPr>
              <p:cNvPr id="28739" name="Oval 3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40" name="Oval 3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41" name="Oval 3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42" name="Oval 3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8707" name="Group 39"/>
            <p:cNvGrpSpPr>
              <a:grpSpLocks/>
            </p:cNvGrpSpPr>
            <p:nvPr/>
          </p:nvGrpSpPr>
          <p:grpSpPr bwMode="auto">
            <a:xfrm>
              <a:off x="3407" y="2432"/>
              <a:ext cx="199" cy="181"/>
              <a:chOff x="3391" y="2478"/>
              <a:chExt cx="199" cy="181"/>
            </a:xfrm>
          </p:grpSpPr>
          <p:sp>
            <p:nvSpPr>
              <p:cNvPr id="28735" name="Oval 4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36" name="Oval 4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37" name="Oval 4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38" name="Oval 4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8708" name="Group 44"/>
            <p:cNvGrpSpPr>
              <a:grpSpLocks/>
            </p:cNvGrpSpPr>
            <p:nvPr/>
          </p:nvGrpSpPr>
          <p:grpSpPr bwMode="auto">
            <a:xfrm>
              <a:off x="3407" y="2659"/>
              <a:ext cx="199" cy="181"/>
              <a:chOff x="3391" y="2478"/>
              <a:chExt cx="199" cy="181"/>
            </a:xfrm>
          </p:grpSpPr>
          <p:sp>
            <p:nvSpPr>
              <p:cNvPr id="28731" name="Oval 4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32" name="Oval 4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33" name="Oval 4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34" name="Oval 4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8709" name="Group 49"/>
            <p:cNvGrpSpPr>
              <a:grpSpLocks/>
            </p:cNvGrpSpPr>
            <p:nvPr/>
          </p:nvGrpSpPr>
          <p:grpSpPr bwMode="auto">
            <a:xfrm>
              <a:off x="3621" y="2547"/>
              <a:ext cx="199" cy="181"/>
              <a:chOff x="3391" y="2478"/>
              <a:chExt cx="199" cy="181"/>
            </a:xfrm>
          </p:grpSpPr>
          <p:sp>
            <p:nvSpPr>
              <p:cNvPr id="28727" name="Oval 5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28" name="Oval 5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29" name="Oval 5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30" name="Oval 5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8710" name="Group 54"/>
            <p:cNvGrpSpPr>
              <a:grpSpLocks/>
            </p:cNvGrpSpPr>
            <p:nvPr/>
          </p:nvGrpSpPr>
          <p:grpSpPr bwMode="auto">
            <a:xfrm>
              <a:off x="3588" y="2341"/>
              <a:ext cx="199" cy="181"/>
              <a:chOff x="3391" y="2478"/>
              <a:chExt cx="199" cy="181"/>
            </a:xfrm>
          </p:grpSpPr>
          <p:sp>
            <p:nvSpPr>
              <p:cNvPr id="28723" name="Oval 5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24" name="Oval 5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25" name="Oval 5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26" name="Oval 5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8711" name="Group 59"/>
            <p:cNvGrpSpPr>
              <a:grpSpLocks/>
            </p:cNvGrpSpPr>
            <p:nvPr/>
          </p:nvGrpSpPr>
          <p:grpSpPr bwMode="auto">
            <a:xfrm>
              <a:off x="3588" y="2750"/>
              <a:ext cx="199" cy="181"/>
              <a:chOff x="3391" y="2478"/>
              <a:chExt cx="199" cy="181"/>
            </a:xfrm>
          </p:grpSpPr>
          <p:sp>
            <p:nvSpPr>
              <p:cNvPr id="28719" name="Oval 6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20" name="Oval 6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21" name="Oval 6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22" name="Oval 6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712" name="Text Box 64"/>
            <p:cNvSpPr txBox="1">
              <a:spLocks noChangeArrowheads="1"/>
            </p:cNvSpPr>
            <p:nvPr/>
          </p:nvSpPr>
          <p:spPr bwMode="auto">
            <a:xfrm>
              <a:off x="3343" y="224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28713" name="Text Box 65"/>
            <p:cNvSpPr txBox="1">
              <a:spLocks noChangeArrowheads="1"/>
            </p:cNvSpPr>
            <p:nvPr/>
          </p:nvSpPr>
          <p:spPr bwMode="auto">
            <a:xfrm>
              <a:off x="3343" y="2840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4</a:t>
              </a:r>
            </a:p>
          </p:txBody>
        </p:sp>
        <p:sp>
          <p:nvSpPr>
            <p:cNvPr id="28714" name="Text Box 66"/>
            <p:cNvSpPr txBox="1">
              <a:spLocks noChangeArrowheads="1"/>
            </p:cNvSpPr>
            <p:nvPr/>
          </p:nvSpPr>
          <p:spPr bwMode="auto">
            <a:xfrm>
              <a:off x="3415" y="2432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28715" name="Text Box 67"/>
            <p:cNvSpPr txBox="1">
              <a:spLocks noChangeArrowheads="1"/>
            </p:cNvSpPr>
            <p:nvPr/>
          </p:nvSpPr>
          <p:spPr bwMode="auto">
            <a:xfrm>
              <a:off x="3415" y="2659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3</a:t>
              </a:r>
            </a:p>
          </p:txBody>
        </p:sp>
        <p:sp>
          <p:nvSpPr>
            <p:cNvPr id="28716" name="Text Box 68"/>
            <p:cNvSpPr txBox="1">
              <a:spLocks noChangeArrowheads="1"/>
            </p:cNvSpPr>
            <p:nvPr/>
          </p:nvSpPr>
          <p:spPr bwMode="auto">
            <a:xfrm>
              <a:off x="3603" y="233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5</a:t>
              </a:r>
            </a:p>
          </p:txBody>
        </p:sp>
        <p:sp>
          <p:nvSpPr>
            <p:cNvPr id="28717" name="Text Box 69"/>
            <p:cNvSpPr txBox="1">
              <a:spLocks noChangeArrowheads="1"/>
            </p:cNvSpPr>
            <p:nvPr/>
          </p:nvSpPr>
          <p:spPr bwMode="auto">
            <a:xfrm>
              <a:off x="3589" y="2750"/>
              <a:ext cx="22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N</a:t>
              </a:r>
            </a:p>
          </p:txBody>
        </p:sp>
        <p:sp>
          <p:nvSpPr>
            <p:cNvPr id="28718" name="Text Box 70"/>
            <p:cNvSpPr txBox="1">
              <a:spLocks noChangeArrowheads="1"/>
            </p:cNvSpPr>
            <p:nvPr/>
          </p:nvSpPr>
          <p:spPr bwMode="auto">
            <a:xfrm>
              <a:off x="3625" y="2547"/>
              <a:ext cx="21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..</a:t>
              </a:r>
            </a:p>
          </p:txBody>
        </p:sp>
      </p:grpSp>
      <p:grpSp>
        <p:nvGrpSpPr>
          <p:cNvPr id="28694" name="Group 71"/>
          <p:cNvGrpSpPr>
            <a:grpSpLocks/>
          </p:cNvGrpSpPr>
          <p:nvPr/>
        </p:nvGrpSpPr>
        <p:grpSpPr bwMode="auto">
          <a:xfrm>
            <a:off x="7026275" y="2057672"/>
            <a:ext cx="1182688" cy="981075"/>
            <a:chOff x="4426" y="2040"/>
            <a:chExt cx="745" cy="618"/>
          </a:xfrm>
        </p:grpSpPr>
        <p:grpSp>
          <p:nvGrpSpPr>
            <p:cNvPr id="28696" name="Group 72"/>
            <p:cNvGrpSpPr>
              <a:grpSpLocks/>
            </p:cNvGrpSpPr>
            <p:nvPr/>
          </p:nvGrpSpPr>
          <p:grpSpPr bwMode="auto">
            <a:xfrm>
              <a:off x="4672" y="2309"/>
              <a:ext cx="199" cy="181"/>
              <a:chOff x="3391" y="2478"/>
              <a:chExt cx="199" cy="181"/>
            </a:xfrm>
          </p:grpSpPr>
          <p:sp>
            <p:nvSpPr>
              <p:cNvPr id="28701" name="Oval 73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02" name="Oval 74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03" name="Oval 75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8704" name="Oval 76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697" name="Text Box 77"/>
            <p:cNvSpPr txBox="1">
              <a:spLocks noChangeArrowheads="1"/>
            </p:cNvSpPr>
            <p:nvPr/>
          </p:nvSpPr>
          <p:spPr bwMode="auto">
            <a:xfrm>
              <a:off x="4693" y="2309"/>
              <a:ext cx="18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Q</a:t>
              </a:r>
            </a:p>
          </p:txBody>
        </p:sp>
        <p:sp>
          <p:nvSpPr>
            <p:cNvPr id="28698" name="AutoShape 78"/>
            <p:cNvSpPr>
              <a:spLocks noChangeArrowheads="1"/>
            </p:cNvSpPr>
            <p:nvPr/>
          </p:nvSpPr>
          <p:spPr bwMode="auto">
            <a:xfrm>
              <a:off x="4898" y="2306"/>
              <a:ext cx="273" cy="182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FF0000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8699" name="Text Box 79"/>
            <p:cNvSpPr txBox="1">
              <a:spLocks noChangeArrowheads="1"/>
            </p:cNvSpPr>
            <p:nvPr/>
          </p:nvSpPr>
          <p:spPr bwMode="auto">
            <a:xfrm>
              <a:off x="4426" y="2040"/>
              <a:ext cx="7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Average observer</a:t>
              </a:r>
            </a:p>
          </p:txBody>
        </p:sp>
        <p:sp>
          <p:nvSpPr>
            <p:cNvPr id="28700" name="Text Box 80"/>
            <p:cNvSpPr txBox="1">
              <a:spLocks noChangeArrowheads="1"/>
            </p:cNvSpPr>
            <p:nvPr/>
          </p:nvSpPr>
          <p:spPr bwMode="auto">
            <a:xfrm>
              <a:off x="4426" y="2466"/>
              <a:ext cx="7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MOS</a:t>
              </a:r>
              <a:endParaRPr lang="en-US" altLang="en-US" sz="14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2" name="Rectangle 2"/>
          <p:cNvSpPr txBox="1">
            <a:spLocks noChangeArrowheads="1"/>
          </p:cNvSpPr>
          <p:nvPr/>
        </p:nvSpPr>
        <p:spPr bwMode="auto">
          <a:xfrm>
            <a:off x="268449" y="836711"/>
            <a:ext cx="8696040" cy="583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SzPct val="80000"/>
              <a:buFont typeface="Wingdings" pitchFamily="2" charset="2"/>
              <a:buChar char="q"/>
              <a:tabLst/>
              <a:defRPr lang="en-US" sz="2800" b="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12788" indent="-355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Font typeface="Wingdings" pitchFamily="2" charset="2"/>
              <a:buChar char="v"/>
              <a:tabLst/>
              <a:defRPr lang="en-US" sz="24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9852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Char char="•"/>
              <a:tabLst/>
              <a:defRPr lang="en-US" sz="20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69975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/>
              <a:defRPr lang="en-US" sz="18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25571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/>
              <a:defRPr lang="en-US" sz="1600" b="0" dirty="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altLang="en-US" kern="0" dirty="0"/>
              <a:t>Původní </a:t>
            </a:r>
            <a:r>
              <a:rPr lang="cs-CZ" altLang="en-US" b="1" kern="0" dirty="0"/>
              <a:t>JPEG – příklad ztrátové komprese </a:t>
            </a:r>
            <a:r>
              <a:rPr lang="cs-CZ" altLang="en-US" kern="0" dirty="0"/>
              <a:t>obrazu (</a:t>
            </a:r>
            <a:r>
              <a:rPr lang="cs-CZ" altLang="en-US" b="1" kern="0" dirty="0"/>
              <a:t>1</a:t>
            </a:r>
            <a:r>
              <a:rPr lang="cs-CZ" altLang="en-US" kern="0" dirty="0"/>
              <a:t>/</a:t>
            </a:r>
            <a:r>
              <a:rPr lang="cs-CZ" altLang="en-US" b="1" kern="0" dirty="0"/>
              <a:t>6</a:t>
            </a:r>
            <a:r>
              <a:rPr lang="cs-CZ" altLang="en-US" kern="0" dirty="0"/>
              <a:t>) </a:t>
            </a:r>
            <a:endParaRPr lang="cs-CZ" altLang="en-US" b="1" kern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4F2FD8-2002-0F2F-4840-39F051C6B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7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3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s-CZ" altLang="en-US" dirty="0"/>
              <a:t>Úvod: Ztrátové kódování obrazu</a:t>
            </a:r>
          </a:p>
        </p:txBody>
      </p:sp>
      <p:grpSp>
        <p:nvGrpSpPr>
          <p:cNvPr id="29700" name="Group 4"/>
          <p:cNvGrpSpPr>
            <a:grpSpLocks/>
          </p:cNvGrpSpPr>
          <p:nvPr/>
        </p:nvGrpSpPr>
        <p:grpSpPr bwMode="auto">
          <a:xfrm>
            <a:off x="8351838" y="2425972"/>
            <a:ext cx="230187" cy="4086225"/>
            <a:chOff x="5148" y="2160"/>
            <a:chExt cx="227" cy="1134"/>
          </a:xfrm>
        </p:grpSpPr>
        <p:sp>
          <p:nvSpPr>
            <p:cNvPr id="29771" name="Line 5"/>
            <p:cNvSpPr>
              <a:spLocks noChangeShapeType="1"/>
            </p:cNvSpPr>
            <p:nvPr/>
          </p:nvSpPr>
          <p:spPr bwMode="auto">
            <a:xfrm>
              <a:off x="5262" y="2160"/>
              <a:ext cx="0" cy="1134"/>
            </a:xfrm>
            <a:prstGeom prst="line">
              <a:avLst/>
            </a:prstGeom>
            <a:noFill/>
            <a:ln w="3810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9772" name="Line 6"/>
            <p:cNvSpPr>
              <a:spLocks noChangeShapeType="1"/>
            </p:cNvSpPr>
            <p:nvPr/>
          </p:nvSpPr>
          <p:spPr bwMode="auto">
            <a:xfrm>
              <a:off x="5148" y="2160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9773" name="Line 7"/>
            <p:cNvSpPr>
              <a:spLocks noChangeShapeType="1"/>
            </p:cNvSpPr>
            <p:nvPr/>
          </p:nvSpPr>
          <p:spPr bwMode="auto">
            <a:xfrm>
              <a:off x="5148" y="3294"/>
              <a:ext cx="227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9774" name="Line 8"/>
            <p:cNvSpPr>
              <a:spLocks noChangeShapeType="1"/>
            </p:cNvSpPr>
            <p:nvPr/>
          </p:nvSpPr>
          <p:spPr bwMode="auto">
            <a:xfrm>
              <a:off x="5193" y="306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9775" name="Line 9"/>
            <p:cNvSpPr>
              <a:spLocks noChangeShapeType="1"/>
            </p:cNvSpPr>
            <p:nvPr/>
          </p:nvSpPr>
          <p:spPr bwMode="auto">
            <a:xfrm>
              <a:off x="5193" y="2840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9776" name="Line 10"/>
            <p:cNvSpPr>
              <a:spLocks noChangeShapeType="1"/>
            </p:cNvSpPr>
            <p:nvPr/>
          </p:nvSpPr>
          <p:spPr bwMode="auto">
            <a:xfrm>
              <a:off x="5193" y="2614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9777" name="Line 11"/>
            <p:cNvSpPr>
              <a:spLocks noChangeShapeType="1"/>
            </p:cNvSpPr>
            <p:nvPr/>
          </p:nvSpPr>
          <p:spPr bwMode="auto">
            <a:xfrm>
              <a:off x="5193" y="2387"/>
              <a:ext cx="136" cy="0"/>
            </a:xfrm>
            <a:prstGeom prst="line">
              <a:avLst/>
            </a:prstGeom>
            <a:noFill/>
            <a:ln w="31750">
              <a:solidFill>
                <a:srgbClr val="618FF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</p:grpSp>
      <p:sp>
        <p:nvSpPr>
          <p:cNvPr id="29701" name="Text Box 12"/>
          <p:cNvSpPr txBox="1">
            <a:spLocks noChangeArrowheads="1"/>
          </p:cNvSpPr>
          <p:nvPr/>
        </p:nvSpPr>
        <p:spPr bwMode="auto">
          <a:xfrm>
            <a:off x="8570913" y="5543822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20</a:t>
            </a:r>
          </a:p>
        </p:txBody>
      </p:sp>
      <p:sp>
        <p:nvSpPr>
          <p:cNvPr id="29702" name="Text Box 13"/>
          <p:cNvSpPr txBox="1">
            <a:spLocks noChangeArrowheads="1"/>
          </p:cNvSpPr>
          <p:nvPr/>
        </p:nvSpPr>
        <p:spPr bwMode="auto">
          <a:xfrm>
            <a:off x="8570913" y="472308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40</a:t>
            </a:r>
          </a:p>
        </p:txBody>
      </p:sp>
      <p:sp>
        <p:nvSpPr>
          <p:cNvPr id="29703" name="Text Box 14"/>
          <p:cNvSpPr txBox="1">
            <a:spLocks noChangeArrowheads="1"/>
          </p:cNvSpPr>
          <p:nvPr/>
        </p:nvSpPr>
        <p:spPr bwMode="auto">
          <a:xfrm>
            <a:off x="8570913" y="3903935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60</a:t>
            </a:r>
          </a:p>
        </p:txBody>
      </p:sp>
      <p:sp>
        <p:nvSpPr>
          <p:cNvPr id="29704" name="Text Box 15"/>
          <p:cNvSpPr txBox="1">
            <a:spLocks noChangeArrowheads="1"/>
          </p:cNvSpPr>
          <p:nvPr/>
        </p:nvSpPr>
        <p:spPr bwMode="auto">
          <a:xfrm>
            <a:off x="8570913" y="3083197"/>
            <a:ext cx="38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80</a:t>
            </a:r>
          </a:p>
        </p:txBody>
      </p:sp>
      <p:sp>
        <p:nvSpPr>
          <p:cNvPr id="29705" name="Text Box 16"/>
          <p:cNvSpPr txBox="1">
            <a:spLocks noChangeArrowheads="1"/>
          </p:cNvSpPr>
          <p:nvPr/>
        </p:nvSpPr>
        <p:spPr bwMode="auto">
          <a:xfrm>
            <a:off x="8532023" y="2264047"/>
            <a:ext cx="4587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100</a:t>
            </a:r>
          </a:p>
        </p:txBody>
      </p:sp>
      <p:sp>
        <p:nvSpPr>
          <p:cNvPr id="29706" name="Text Box 17"/>
          <p:cNvSpPr txBox="1">
            <a:spLocks noChangeArrowheads="1"/>
          </p:cNvSpPr>
          <p:nvPr/>
        </p:nvSpPr>
        <p:spPr bwMode="auto">
          <a:xfrm>
            <a:off x="8290402" y="1886222"/>
            <a:ext cx="3609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>
                <a:solidFill>
                  <a:srgbClr val="FF0000"/>
                </a:solidFill>
                <a:latin typeface="Calibri" panose="020F0502020204030204" pitchFamily="34" charset="0"/>
              </a:rPr>
              <a:t>Q</a:t>
            </a:r>
          </a:p>
        </p:txBody>
      </p:sp>
      <p:sp>
        <p:nvSpPr>
          <p:cNvPr id="29707" name="Text Box 18"/>
          <p:cNvSpPr txBox="1">
            <a:spLocks noChangeArrowheads="1"/>
          </p:cNvSpPr>
          <p:nvPr/>
        </p:nvSpPr>
        <p:spPr bwMode="auto">
          <a:xfrm>
            <a:off x="8620125" y="636456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29708" name="AutoShape 19"/>
          <p:cNvSpPr>
            <a:spLocks/>
          </p:cNvSpPr>
          <p:nvPr/>
        </p:nvSpPr>
        <p:spPr bwMode="auto">
          <a:xfrm>
            <a:off x="6911975" y="1429022"/>
            <a:ext cx="431800" cy="5054600"/>
          </a:xfrm>
          <a:prstGeom prst="rightBrace">
            <a:avLst>
              <a:gd name="adj1" fmla="val 220136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000" b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  <p:pic>
        <p:nvPicPr>
          <p:cNvPr id="29709" name="Picture 20" descr="Staromak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382985"/>
            <a:ext cx="6429375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0" name="Text Box 21"/>
          <p:cNvSpPr txBox="1">
            <a:spLocks noChangeArrowheads="1"/>
          </p:cNvSpPr>
          <p:nvPr/>
        </p:nvSpPr>
        <p:spPr bwMode="auto">
          <a:xfrm>
            <a:off x="5148263" y="1382985"/>
            <a:ext cx="17002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JPEG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CR = 26.2</a:t>
            </a:r>
            <a:endParaRPr lang="en-US" altLang="en-US" sz="18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9711" name="Text Box 22"/>
          <p:cNvSpPr txBox="1">
            <a:spLocks noChangeArrowheads="1"/>
          </p:cNvSpPr>
          <p:nvPr/>
        </p:nvSpPr>
        <p:spPr bwMode="auto">
          <a:xfrm>
            <a:off x="7056438" y="1382985"/>
            <a:ext cx="1736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cs-CZ" altLang="en-US" sz="1800">
                <a:solidFill>
                  <a:srgbClr val="FF0000"/>
                </a:solidFill>
                <a:latin typeface="Calibri" panose="020F0502020204030204" pitchFamily="34" charset="0"/>
              </a:rPr>
              <a:t>MOS = 94</a:t>
            </a:r>
            <a:endParaRPr lang="en-US" altLang="en-US" sz="180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9712" name="Text Box 23"/>
          <p:cNvSpPr txBox="1">
            <a:spLocks noChangeArrowheads="1"/>
          </p:cNvSpPr>
          <p:nvPr/>
        </p:nvSpPr>
        <p:spPr bwMode="auto">
          <a:xfrm rot="-5400000">
            <a:off x="8019529" y="5120853"/>
            <a:ext cx="53444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Poor</a:t>
            </a:r>
          </a:p>
        </p:txBody>
      </p:sp>
      <p:sp>
        <p:nvSpPr>
          <p:cNvPr id="29713" name="Text Box 24"/>
          <p:cNvSpPr txBox="1">
            <a:spLocks noChangeArrowheads="1"/>
          </p:cNvSpPr>
          <p:nvPr/>
        </p:nvSpPr>
        <p:spPr bwMode="auto">
          <a:xfrm rot="-5400000">
            <a:off x="8057423" y="4306466"/>
            <a:ext cx="458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Fair</a:t>
            </a:r>
          </a:p>
        </p:txBody>
      </p:sp>
      <p:sp>
        <p:nvSpPr>
          <p:cNvPr id="29714" name="Text Box 25"/>
          <p:cNvSpPr txBox="1">
            <a:spLocks noChangeArrowheads="1"/>
          </p:cNvSpPr>
          <p:nvPr/>
        </p:nvSpPr>
        <p:spPr bwMode="auto">
          <a:xfrm rot="-5400000">
            <a:off x="7993240" y="3492078"/>
            <a:ext cx="5870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Good</a:t>
            </a:r>
          </a:p>
        </p:txBody>
      </p:sp>
      <p:sp>
        <p:nvSpPr>
          <p:cNvPr id="29715" name="Text Box 26"/>
          <p:cNvSpPr txBox="1">
            <a:spLocks noChangeArrowheads="1"/>
          </p:cNvSpPr>
          <p:nvPr/>
        </p:nvSpPr>
        <p:spPr bwMode="auto">
          <a:xfrm rot="-5400000">
            <a:off x="7777163" y="2679972"/>
            <a:ext cx="101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Excellent</a:t>
            </a:r>
          </a:p>
        </p:txBody>
      </p:sp>
      <p:sp>
        <p:nvSpPr>
          <p:cNvPr id="29716" name="Text Box 27"/>
          <p:cNvSpPr txBox="1">
            <a:spLocks noChangeArrowheads="1"/>
          </p:cNvSpPr>
          <p:nvPr/>
        </p:nvSpPr>
        <p:spPr bwMode="auto">
          <a:xfrm rot="-5400000">
            <a:off x="8051750" y="5936828"/>
            <a:ext cx="470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lr>
                <a:srgbClr val="618FFD"/>
              </a:buClr>
              <a:buSzPct val="80000"/>
              <a:buFont typeface="Wingdings" pitchFamily="2" charset="2"/>
              <a:buChar char="q"/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algn="l" eaLnBrk="0" hangingPunct="0">
              <a:spcBef>
                <a:spcPct val="20000"/>
              </a:spcBef>
              <a:buClr>
                <a:srgbClr val="618FFD"/>
              </a:buClr>
              <a:buFont typeface="Wingdings" pitchFamily="2" charset="2"/>
              <a:buChar char="v"/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 eaLnBrk="0" hangingPunct="0">
              <a:spcBef>
                <a:spcPct val="20000"/>
              </a:spcBef>
              <a:buClr>
                <a:srgbClr val="618FFD"/>
              </a:buClr>
              <a:buChar char="•"/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algn="l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</a:defRPr>
            </a:lvl4pPr>
            <a:lvl5pPr marL="2057400" indent="-228600" algn="l" eaLnBrk="0" hangingPunct="0">
              <a:spcBef>
                <a:spcPct val="20000"/>
              </a:spcBef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  <a:latin typeface="Calibri" panose="020F0502020204030204" pitchFamily="34" charset="0"/>
              </a:rPr>
              <a:t>Bad</a:t>
            </a:r>
          </a:p>
        </p:txBody>
      </p:sp>
      <p:grpSp>
        <p:nvGrpSpPr>
          <p:cNvPr id="29717" name="Group 28"/>
          <p:cNvGrpSpPr>
            <a:grpSpLocks/>
          </p:cNvGrpSpPr>
          <p:nvPr/>
        </p:nvGrpSpPr>
        <p:grpSpPr bwMode="auto">
          <a:xfrm>
            <a:off x="6911972" y="3362597"/>
            <a:ext cx="806450" cy="1227138"/>
            <a:chOff x="3334" y="2248"/>
            <a:chExt cx="508" cy="773"/>
          </a:xfrm>
        </p:grpSpPr>
        <p:grpSp>
          <p:nvGrpSpPr>
            <p:cNvPr id="29729" name="Group 29"/>
            <p:cNvGrpSpPr>
              <a:grpSpLocks/>
            </p:cNvGrpSpPr>
            <p:nvPr/>
          </p:nvGrpSpPr>
          <p:grpSpPr bwMode="auto">
            <a:xfrm>
              <a:off x="3334" y="2251"/>
              <a:ext cx="199" cy="181"/>
              <a:chOff x="3391" y="2478"/>
              <a:chExt cx="199" cy="181"/>
            </a:xfrm>
          </p:grpSpPr>
          <p:sp>
            <p:nvSpPr>
              <p:cNvPr id="29767" name="Oval 3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68" name="Oval 3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69" name="Oval 3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70" name="Oval 3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9730" name="Group 34"/>
            <p:cNvGrpSpPr>
              <a:grpSpLocks/>
            </p:cNvGrpSpPr>
            <p:nvPr/>
          </p:nvGrpSpPr>
          <p:grpSpPr bwMode="auto">
            <a:xfrm>
              <a:off x="3334" y="2840"/>
              <a:ext cx="199" cy="181"/>
              <a:chOff x="3391" y="2478"/>
              <a:chExt cx="199" cy="181"/>
            </a:xfrm>
          </p:grpSpPr>
          <p:sp>
            <p:nvSpPr>
              <p:cNvPr id="29763" name="Oval 3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64" name="Oval 3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65" name="Oval 3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66" name="Oval 3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9731" name="Group 39"/>
            <p:cNvGrpSpPr>
              <a:grpSpLocks/>
            </p:cNvGrpSpPr>
            <p:nvPr/>
          </p:nvGrpSpPr>
          <p:grpSpPr bwMode="auto">
            <a:xfrm>
              <a:off x="3407" y="2432"/>
              <a:ext cx="199" cy="181"/>
              <a:chOff x="3391" y="2478"/>
              <a:chExt cx="199" cy="181"/>
            </a:xfrm>
          </p:grpSpPr>
          <p:sp>
            <p:nvSpPr>
              <p:cNvPr id="29759" name="Oval 4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60" name="Oval 4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61" name="Oval 4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62" name="Oval 4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9732" name="Group 44"/>
            <p:cNvGrpSpPr>
              <a:grpSpLocks/>
            </p:cNvGrpSpPr>
            <p:nvPr/>
          </p:nvGrpSpPr>
          <p:grpSpPr bwMode="auto">
            <a:xfrm>
              <a:off x="3407" y="2659"/>
              <a:ext cx="199" cy="181"/>
              <a:chOff x="3391" y="2478"/>
              <a:chExt cx="199" cy="181"/>
            </a:xfrm>
          </p:grpSpPr>
          <p:sp>
            <p:nvSpPr>
              <p:cNvPr id="29755" name="Oval 4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56" name="Oval 4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57" name="Oval 4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58" name="Oval 4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9733" name="Group 49"/>
            <p:cNvGrpSpPr>
              <a:grpSpLocks/>
            </p:cNvGrpSpPr>
            <p:nvPr/>
          </p:nvGrpSpPr>
          <p:grpSpPr bwMode="auto">
            <a:xfrm>
              <a:off x="3621" y="2547"/>
              <a:ext cx="199" cy="181"/>
              <a:chOff x="3391" y="2478"/>
              <a:chExt cx="199" cy="181"/>
            </a:xfrm>
          </p:grpSpPr>
          <p:sp>
            <p:nvSpPr>
              <p:cNvPr id="29751" name="Oval 5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52" name="Oval 5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53" name="Oval 5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54" name="Oval 5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9734" name="Group 54"/>
            <p:cNvGrpSpPr>
              <a:grpSpLocks/>
            </p:cNvGrpSpPr>
            <p:nvPr/>
          </p:nvGrpSpPr>
          <p:grpSpPr bwMode="auto">
            <a:xfrm>
              <a:off x="3588" y="2341"/>
              <a:ext cx="199" cy="181"/>
              <a:chOff x="3391" y="2478"/>
              <a:chExt cx="199" cy="181"/>
            </a:xfrm>
          </p:grpSpPr>
          <p:sp>
            <p:nvSpPr>
              <p:cNvPr id="29747" name="Oval 55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48" name="Oval 56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49" name="Oval 57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50" name="Oval 58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9735" name="Group 59"/>
            <p:cNvGrpSpPr>
              <a:grpSpLocks/>
            </p:cNvGrpSpPr>
            <p:nvPr/>
          </p:nvGrpSpPr>
          <p:grpSpPr bwMode="auto">
            <a:xfrm>
              <a:off x="3588" y="2750"/>
              <a:ext cx="199" cy="181"/>
              <a:chOff x="3391" y="2478"/>
              <a:chExt cx="199" cy="181"/>
            </a:xfrm>
          </p:grpSpPr>
          <p:sp>
            <p:nvSpPr>
              <p:cNvPr id="29743" name="Oval 60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44" name="Oval 61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45" name="Oval 62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618FF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46" name="Oval 63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618FF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736" name="Text Box 64"/>
            <p:cNvSpPr txBox="1">
              <a:spLocks noChangeArrowheads="1"/>
            </p:cNvSpPr>
            <p:nvPr/>
          </p:nvSpPr>
          <p:spPr bwMode="auto">
            <a:xfrm>
              <a:off x="3343" y="224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29737" name="Text Box 65"/>
            <p:cNvSpPr txBox="1">
              <a:spLocks noChangeArrowheads="1"/>
            </p:cNvSpPr>
            <p:nvPr/>
          </p:nvSpPr>
          <p:spPr bwMode="auto">
            <a:xfrm>
              <a:off x="3343" y="2840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4</a:t>
              </a:r>
            </a:p>
          </p:txBody>
        </p:sp>
        <p:sp>
          <p:nvSpPr>
            <p:cNvPr id="29738" name="Text Box 66"/>
            <p:cNvSpPr txBox="1">
              <a:spLocks noChangeArrowheads="1"/>
            </p:cNvSpPr>
            <p:nvPr/>
          </p:nvSpPr>
          <p:spPr bwMode="auto">
            <a:xfrm>
              <a:off x="3415" y="2432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29739" name="Text Box 67"/>
            <p:cNvSpPr txBox="1">
              <a:spLocks noChangeArrowheads="1"/>
            </p:cNvSpPr>
            <p:nvPr/>
          </p:nvSpPr>
          <p:spPr bwMode="auto">
            <a:xfrm>
              <a:off x="3415" y="2659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3</a:t>
              </a:r>
            </a:p>
          </p:txBody>
        </p:sp>
        <p:sp>
          <p:nvSpPr>
            <p:cNvPr id="29740" name="Text Box 68"/>
            <p:cNvSpPr txBox="1">
              <a:spLocks noChangeArrowheads="1"/>
            </p:cNvSpPr>
            <p:nvPr/>
          </p:nvSpPr>
          <p:spPr bwMode="auto">
            <a:xfrm>
              <a:off x="3603" y="2338"/>
              <a:ext cx="21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5</a:t>
              </a:r>
            </a:p>
          </p:txBody>
        </p:sp>
        <p:sp>
          <p:nvSpPr>
            <p:cNvPr id="29741" name="Text Box 69"/>
            <p:cNvSpPr txBox="1">
              <a:spLocks noChangeArrowheads="1"/>
            </p:cNvSpPr>
            <p:nvPr/>
          </p:nvSpPr>
          <p:spPr bwMode="auto">
            <a:xfrm>
              <a:off x="3589" y="2750"/>
              <a:ext cx="22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N</a:t>
              </a:r>
            </a:p>
          </p:txBody>
        </p:sp>
        <p:sp>
          <p:nvSpPr>
            <p:cNvPr id="29742" name="Text Box 70"/>
            <p:cNvSpPr txBox="1">
              <a:spLocks noChangeArrowheads="1"/>
            </p:cNvSpPr>
            <p:nvPr/>
          </p:nvSpPr>
          <p:spPr bwMode="auto">
            <a:xfrm>
              <a:off x="3625" y="2547"/>
              <a:ext cx="21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chemeClr val="tx2"/>
                  </a:solidFill>
                  <a:latin typeface="Calibri" panose="020F0502020204030204" pitchFamily="34" charset="0"/>
                </a:rPr>
                <a:t>Q</a:t>
              </a:r>
              <a:r>
                <a:rPr lang="en-US" altLang="en-US" sz="1200" baseline="-25000">
                  <a:solidFill>
                    <a:schemeClr val="tx2"/>
                  </a:solidFill>
                  <a:latin typeface="Calibri" panose="020F0502020204030204" pitchFamily="34" charset="0"/>
                </a:rPr>
                <a:t>..</a:t>
              </a:r>
            </a:p>
          </p:txBody>
        </p:sp>
      </p:grpSp>
      <p:grpSp>
        <p:nvGrpSpPr>
          <p:cNvPr id="29718" name="Group 71"/>
          <p:cNvGrpSpPr>
            <a:grpSpLocks/>
          </p:cNvGrpSpPr>
          <p:nvPr/>
        </p:nvGrpSpPr>
        <p:grpSpPr bwMode="auto">
          <a:xfrm>
            <a:off x="7026275" y="2143397"/>
            <a:ext cx="1182688" cy="981075"/>
            <a:chOff x="4426" y="2040"/>
            <a:chExt cx="745" cy="618"/>
          </a:xfrm>
        </p:grpSpPr>
        <p:grpSp>
          <p:nvGrpSpPr>
            <p:cNvPr id="29720" name="Group 72"/>
            <p:cNvGrpSpPr>
              <a:grpSpLocks/>
            </p:cNvGrpSpPr>
            <p:nvPr/>
          </p:nvGrpSpPr>
          <p:grpSpPr bwMode="auto">
            <a:xfrm>
              <a:off x="4672" y="2309"/>
              <a:ext cx="199" cy="181"/>
              <a:chOff x="3391" y="2478"/>
              <a:chExt cx="199" cy="181"/>
            </a:xfrm>
          </p:grpSpPr>
          <p:sp>
            <p:nvSpPr>
              <p:cNvPr id="29725" name="Oval 73"/>
              <p:cNvSpPr>
                <a:spLocks noChangeArrowheads="1"/>
              </p:cNvSpPr>
              <p:nvPr/>
            </p:nvSpPr>
            <p:spPr bwMode="auto">
              <a:xfrm>
                <a:off x="3391" y="2556"/>
                <a:ext cx="91" cy="23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26" name="Oval 74"/>
              <p:cNvSpPr>
                <a:spLocks noChangeArrowheads="1"/>
              </p:cNvSpPr>
              <p:nvPr/>
            </p:nvSpPr>
            <p:spPr bwMode="auto">
              <a:xfrm>
                <a:off x="3418" y="2506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27" name="Oval 75"/>
              <p:cNvSpPr>
                <a:spLocks noChangeArrowheads="1"/>
              </p:cNvSpPr>
              <p:nvPr/>
            </p:nvSpPr>
            <p:spPr bwMode="auto">
              <a:xfrm>
                <a:off x="3417" y="2584"/>
                <a:ext cx="45" cy="45"/>
              </a:xfrm>
              <a:prstGeom prst="ellipse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29728" name="Oval 76"/>
              <p:cNvSpPr>
                <a:spLocks noChangeArrowheads="1"/>
              </p:cNvSpPr>
              <p:nvPr/>
            </p:nvSpPr>
            <p:spPr bwMode="auto">
              <a:xfrm>
                <a:off x="3424" y="2478"/>
                <a:ext cx="166" cy="181"/>
              </a:xfrm>
              <a:prstGeom prst="ellipse">
                <a:avLst/>
              </a:prstGeom>
              <a:solidFill>
                <a:srgbClr val="FFFFFF"/>
              </a:solidFill>
              <a:ln w="12700" algn="ctr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l" eaLnBrk="0" hangingPunct="0">
                  <a:spcBef>
                    <a:spcPct val="20000"/>
                  </a:spcBef>
                  <a:buClr>
                    <a:srgbClr val="618FFD"/>
                  </a:buClr>
                  <a:buSzPct val="80000"/>
                  <a:buFont typeface="Wingdings" pitchFamily="2" charset="2"/>
                  <a:buChar char="q"/>
                  <a:defRPr sz="20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algn="l" eaLnBrk="0" hangingPunct="0">
                  <a:spcBef>
                    <a:spcPct val="20000"/>
                  </a:spcBef>
                  <a:buClr>
                    <a:srgbClr val="618FFD"/>
                  </a:buClr>
                  <a:buFont typeface="Wingdings" pitchFamily="2" charset="2"/>
                  <a:buChar char="v"/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algn="l" eaLnBrk="0" hangingPunct="0">
                  <a:spcBef>
                    <a:spcPct val="20000"/>
                  </a:spcBef>
                  <a:buClr>
                    <a:srgbClr val="618FFD"/>
                  </a:buClr>
                  <a:buChar char="•"/>
                  <a:defRPr sz="16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algn="l" eaLnBrk="0" hangingPunct="0">
                  <a:spcBef>
                    <a:spcPct val="20000"/>
                  </a:spcBef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12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4000" b="0">
                  <a:solidFill>
                    <a:schemeClr val="tx2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9721" name="Text Box 77"/>
            <p:cNvSpPr txBox="1">
              <a:spLocks noChangeArrowheads="1"/>
            </p:cNvSpPr>
            <p:nvPr/>
          </p:nvSpPr>
          <p:spPr bwMode="auto">
            <a:xfrm>
              <a:off x="4693" y="2309"/>
              <a:ext cx="18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Q</a:t>
              </a:r>
            </a:p>
          </p:txBody>
        </p:sp>
        <p:sp>
          <p:nvSpPr>
            <p:cNvPr id="29722" name="AutoShape 78"/>
            <p:cNvSpPr>
              <a:spLocks noChangeArrowheads="1"/>
            </p:cNvSpPr>
            <p:nvPr/>
          </p:nvSpPr>
          <p:spPr bwMode="auto">
            <a:xfrm>
              <a:off x="4898" y="2306"/>
              <a:ext cx="273" cy="182"/>
            </a:xfrm>
            <a:prstGeom prst="rightArrow">
              <a:avLst>
                <a:gd name="adj1" fmla="val 50000"/>
                <a:gd name="adj2" fmla="val 37500"/>
              </a:avLst>
            </a:prstGeom>
            <a:solidFill>
              <a:srgbClr val="FF0000"/>
            </a:solidFill>
            <a:ln w="254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4000" b="0">
                <a:solidFill>
                  <a:schemeClr val="tx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723" name="Text Box 79"/>
            <p:cNvSpPr txBox="1">
              <a:spLocks noChangeArrowheads="1"/>
            </p:cNvSpPr>
            <p:nvPr/>
          </p:nvSpPr>
          <p:spPr bwMode="auto">
            <a:xfrm>
              <a:off x="4426" y="2040"/>
              <a:ext cx="7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solidFill>
                    <a:srgbClr val="FF0000"/>
                  </a:solidFill>
                  <a:latin typeface="Calibri" panose="020F0502020204030204" pitchFamily="34" charset="0"/>
                </a:rPr>
                <a:t>Average observer</a:t>
              </a:r>
            </a:p>
          </p:txBody>
        </p:sp>
        <p:sp>
          <p:nvSpPr>
            <p:cNvPr id="29724" name="Text Box 80"/>
            <p:cNvSpPr txBox="1">
              <a:spLocks noChangeArrowheads="1"/>
            </p:cNvSpPr>
            <p:nvPr/>
          </p:nvSpPr>
          <p:spPr bwMode="auto">
            <a:xfrm>
              <a:off x="4426" y="2466"/>
              <a:ext cx="7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lr>
                  <a:srgbClr val="618FFD"/>
                </a:buClr>
                <a:buSzPct val="80000"/>
                <a:buFont typeface="Wingdings" pitchFamily="2" charset="2"/>
                <a:buChar char="q"/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lr>
                  <a:srgbClr val="618FFD"/>
                </a:buClr>
                <a:buFont typeface="Wingdings" pitchFamily="2" charset="2"/>
                <a:buChar char="v"/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lr>
                  <a:srgbClr val="618FFD"/>
                </a:buClr>
                <a:buChar char="•"/>
                <a:defRPr sz="16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cs-CZ" altLang="en-US" sz="1400">
                  <a:solidFill>
                    <a:srgbClr val="FF0000"/>
                  </a:solidFill>
                  <a:latin typeface="Calibri" panose="020F0502020204030204" pitchFamily="34" charset="0"/>
                </a:rPr>
                <a:t>MOS</a:t>
              </a:r>
              <a:endParaRPr lang="en-US" altLang="en-US" sz="140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82" name="Rectangle 2"/>
          <p:cNvSpPr txBox="1">
            <a:spLocks noChangeArrowheads="1"/>
          </p:cNvSpPr>
          <p:nvPr/>
        </p:nvSpPr>
        <p:spPr bwMode="auto">
          <a:xfrm>
            <a:off x="268449" y="836711"/>
            <a:ext cx="8696040" cy="583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SzPct val="80000"/>
              <a:buFont typeface="Wingdings" pitchFamily="2" charset="2"/>
              <a:buChar char="q"/>
              <a:tabLst/>
              <a:defRPr lang="en-US" sz="2800" b="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12788" indent="-355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Font typeface="Wingdings" pitchFamily="2" charset="2"/>
              <a:buChar char="v"/>
              <a:tabLst/>
              <a:defRPr lang="en-US" sz="24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98525" indent="-1857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618FFD"/>
              </a:buClr>
              <a:buChar char="•"/>
              <a:tabLst/>
              <a:defRPr lang="en-US" sz="20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069975" indent="-1714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/>
              <a:defRPr lang="en-US" sz="1800" b="0" dirty="0" smtClean="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255713" indent="-1857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tabLst/>
              <a:defRPr lang="en-US" sz="1600" b="0" dirty="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altLang="en-US" kern="0" dirty="0"/>
              <a:t>Původní </a:t>
            </a:r>
            <a:r>
              <a:rPr lang="cs-CZ" altLang="en-US" b="1" kern="0" dirty="0"/>
              <a:t>JPEG – příklad ztrátové komprese </a:t>
            </a:r>
            <a:r>
              <a:rPr lang="cs-CZ" altLang="en-US" kern="0" dirty="0"/>
              <a:t>obrazu (</a:t>
            </a:r>
            <a:r>
              <a:rPr lang="cs-CZ" altLang="en-US" b="1" kern="0" dirty="0"/>
              <a:t>2</a:t>
            </a:r>
            <a:r>
              <a:rPr lang="cs-CZ" altLang="en-US" kern="0" dirty="0"/>
              <a:t>/</a:t>
            </a:r>
            <a:r>
              <a:rPr lang="cs-CZ" altLang="en-US" b="1" kern="0" dirty="0"/>
              <a:t>6</a:t>
            </a:r>
            <a:r>
              <a:rPr lang="cs-CZ" altLang="en-US" kern="0" dirty="0"/>
              <a:t>) </a:t>
            </a:r>
            <a:endParaRPr lang="cs-CZ" altLang="en-US" b="1" kern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A7CB1-A841-20B7-100A-593F56A90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5323845B-E24F-41D8-88BD-90FFE69B6E21}" type="slidenum">
              <a:rPr lang="en-US" smtClean="0"/>
              <a:pPr algn="ctr">
                <a:defRPr/>
              </a:pPr>
              <a:t>8</a:t>
            </a:fld>
            <a:r>
              <a:rPr lang="cs-CZ"/>
              <a:t>/</a:t>
            </a:r>
            <a:r>
              <a:rPr lang="en-GB"/>
              <a:t>7</a:t>
            </a:r>
            <a:r>
              <a:rPr lang="cs-CZ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78447"/>
      </p:ext>
    </p:extLst>
  </p:cSld>
  <p:clrMapOvr>
    <a:masterClrMapping/>
  </p:clrMapOvr>
</p:sld>
</file>

<file path=ppt/theme/theme1.xml><?xml version="1.0" encoding="utf-8"?>
<a:theme xmlns:a="http://schemas.openxmlformats.org/drawingml/2006/main" name="1_Výchozí návrh">
  <a:themeElements>
    <a:clrScheme name="Výchozí návr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ýchozí návr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sz="4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sz="40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ýchozí návr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Výchozí návrh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7889</Words>
  <Application>Microsoft Office PowerPoint</Application>
  <PresentationFormat>On-screen Show (4:3)</PresentationFormat>
  <Paragraphs>1541</Paragraphs>
  <Slides>79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Calibri</vt:lpstr>
      <vt:lpstr>Cambria Math</vt:lpstr>
      <vt:lpstr>Courier New</vt:lpstr>
      <vt:lpstr>Times New Roman</vt:lpstr>
      <vt:lpstr>Wingdings</vt:lpstr>
      <vt:lpstr>1_Výchozí návrh</vt:lpstr>
      <vt:lpstr>Equation</vt:lpstr>
      <vt:lpstr>Komprese obrazu a videa  Karel Fliegel (fliegek@fel.cvut.cz)</vt:lpstr>
      <vt:lpstr>Obsah přednášky</vt:lpstr>
      <vt:lpstr>Úvod: Základní motivace</vt:lpstr>
      <vt:lpstr>Úvod: Základní motivace</vt:lpstr>
      <vt:lpstr>Úvod: Základní motivace</vt:lpstr>
      <vt:lpstr>Úvod: Kompresní schéma</vt:lpstr>
      <vt:lpstr>Úvod: Ztrátové kódování obrazu</vt:lpstr>
      <vt:lpstr>Úvod: Ztrátové kódování obrazu</vt:lpstr>
      <vt:lpstr>Úvod: Ztrátové kódování obrazu</vt:lpstr>
      <vt:lpstr>Úvod: Ztrátové kódování obrazu</vt:lpstr>
      <vt:lpstr>Úvod: Ztrátové kódování obrazu</vt:lpstr>
      <vt:lpstr>Úvod: Ztrátové kódování obrazu</vt:lpstr>
      <vt:lpstr>Úvod: Ztrátové kódování obrazu</vt:lpstr>
      <vt:lpstr>Úvod: Historie</vt:lpstr>
      <vt:lpstr>Matematické základy bezeztrátového kódování: Úvod do teorie informace</vt:lpstr>
      <vt:lpstr>Matematické základy bezeztrátového kódování: Úvod do teorie informace</vt:lpstr>
      <vt:lpstr>Matematické základy bezeztrátového kódování: Úvod do teorie informace</vt:lpstr>
      <vt:lpstr>Matematické základy bezeztrátového kódování: Úvod do teorie informace</vt:lpstr>
      <vt:lpstr>Huffmanovo kódování: Přehled</vt:lpstr>
      <vt:lpstr>Huffmanovo kódování: Algoritmus</vt:lpstr>
      <vt:lpstr>Huffmanovo kódování: Algoritmus</vt:lpstr>
      <vt:lpstr>Huffmanovo kódování: Algoritmus</vt:lpstr>
      <vt:lpstr>Aritmetické kódování: Přehled</vt:lpstr>
      <vt:lpstr>Aritmetické kódování: Algoritmus</vt:lpstr>
      <vt:lpstr>Slovníkové metody: Úvod</vt:lpstr>
      <vt:lpstr>Slovníkové metody: Úvod</vt:lpstr>
      <vt:lpstr>Základní metody ztrátového kódování obrazu: Vektorová kvantizace</vt:lpstr>
      <vt:lpstr>Základní metody ztrátového kódování obrazu: Vektorová kvantizace</vt:lpstr>
      <vt:lpstr>Základní metody ztrátového kódování obrazu: Vektorová kvantizace</vt:lpstr>
      <vt:lpstr>Základní metody ztrátového kódování obrazu: Vektorová kvantizace</vt:lpstr>
      <vt:lpstr>Základní metody ztrátového kódování obrazu: Diferenční kódování</vt:lpstr>
      <vt:lpstr>Základní metody ztrátového kódování obrazu: Diferenční kódování</vt:lpstr>
      <vt:lpstr>Transformační kódování: Přehled</vt:lpstr>
      <vt:lpstr>Transformační kódování: Transformace pro kompresi obrazu</vt:lpstr>
      <vt:lpstr>Transformační kódování: Diskrétní kosinová transformace</vt:lpstr>
      <vt:lpstr>Transformační kódování: Diskrétní kosinová transformace</vt:lpstr>
      <vt:lpstr>Transformační kódování: Kvantizace</vt:lpstr>
      <vt:lpstr>Transformační kódování: Kvantizace</vt:lpstr>
      <vt:lpstr>Transformační kódování: Kvantizace</vt:lpstr>
      <vt:lpstr>Transformační kódování: Kodér JPEG</vt:lpstr>
      <vt:lpstr>Kódování ve více pásmech: Úvod</vt:lpstr>
      <vt:lpstr>Kódování ve více pásmech: Analýza, kvantizace a kódování, syntéza </vt:lpstr>
      <vt:lpstr>Kódování ve více pásmech: Aplikace v kódování obrazu</vt:lpstr>
      <vt:lpstr>Vlnková transformace: Úvod</vt:lpstr>
      <vt:lpstr>Vlnková transformace: Úvod</vt:lpstr>
      <vt:lpstr>Vlnková transformace: Aplikace na kompresi obrazu</vt:lpstr>
      <vt:lpstr>Standard JPEG 2000: Úvod</vt:lpstr>
      <vt:lpstr>Standard JPEG 2000: Jednotlivé komponenty</vt:lpstr>
      <vt:lpstr>Standard JPEG a JPEG 2000</vt:lpstr>
      <vt:lpstr>Komprese videa: Úvod</vt:lpstr>
      <vt:lpstr>Komprese videa: Úvod</vt:lpstr>
      <vt:lpstr>Komprese videa: Úvod</vt:lpstr>
      <vt:lpstr>Komprese videa: Úvod</vt:lpstr>
      <vt:lpstr>Komprese videa: Odhad a kompenzace pohybu</vt:lpstr>
      <vt:lpstr>Komprese videa: Odhad a kompenzace pohybu</vt:lpstr>
      <vt:lpstr>Komprese videa: Hybridní DPCM/DCT kodér</vt:lpstr>
      <vt:lpstr>Komprese videa: Hybridní DPCM/DCT kodér</vt:lpstr>
      <vt:lpstr>Komprese videa: Hybridní DPCM/DCT kodér</vt:lpstr>
      <vt:lpstr>Komprese videa: Hybridní DPCM/DCT kodér</vt:lpstr>
      <vt:lpstr>Komprese videa: Hybridní DPCM/DCT kodér</vt:lpstr>
      <vt:lpstr>Komprese videa: Hybridní DPCM/DCT kodér</vt:lpstr>
      <vt:lpstr>Komprese videa: Hybridní DPCM/DCT kodér</vt:lpstr>
      <vt:lpstr>Komprese videa: Hybridní DPCM/DCT kodér</vt:lpstr>
      <vt:lpstr>Komprese videa: Hybridní DPCM/DCT kodér</vt:lpstr>
      <vt:lpstr>Komprese videa: Hybridní DPCM/DCT kodér</vt:lpstr>
      <vt:lpstr>Komprese videa: Standardy pro kódování videa</vt:lpstr>
      <vt:lpstr>Komprese videa: Standardy pro kódování videa</vt:lpstr>
      <vt:lpstr>Komprese videa: H.264/Advanced Video Coding</vt:lpstr>
      <vt:lpstr>Komprese videa: H.265/High Efficiency Video Coding</vt:lpstr>
      <vt:lpstr>Komprese videa: H.265/High Efficiency Video Coding</vt:lpstr>
      <vt:lpstr>Účinnost komprese</vt:lpstr>
      <vt:lpstr>Hodnocení kvality obrazu</vt:lpstr>
      <vt:lpstr>Hodnocení kvality obrazu</vt:lpstr>
      <vt:lpstr>Hodnocení kvality obrazu</vt:lpstr>
      <vt:lpstr>Hodnocení kvality obrazu</vt:lpstr>
      <vt:lpstr>Hodnocení kvality obrazu</vt:lpstr>
      <vt:lpstr>Hodnocení kvality obrazu</vt:lpstr>
      <vt:lpstr>Použitá a doporučená literatura</vt:lpstr>
      <vt:lpstr>Děkuji za pozornost!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2015-10-15T18:48:33Z</dcterms:created>
  <dcterms:modified xsi:type="dcterms:W3CDTF">2025-04-29T07:55:01Z</dcterms:modified>
</cp:coreProperties>
</file>